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svg" ContentType="image/svg+xml"/>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84" r:id="rId4"/>
  </p:sldMasterIdLst>
  <p:notesMasterIdLst>
    <p:notesMasterId r:id="rId149"/>
  </p:notesMasterIdLst>
  <p:sldIdLst>
    <p:sldId id="256" r:id="rId5"/>
    <p:sldId id="323" r:id="rId6"/>
    <p:sldId id="324" r:id="rId7"/>
    <p:sldId id="325" r:id="rId8"/>
    <p:sldId id="326" r:id="rId9"/>
    <p:sldId id="327" r:id="rId10"/>
    <p:sldId id="328" r:id="rId11"/>
    <p:sldId id="329" r:id="rId12"/>
    <p:sldId id="330" r:id="rId13"/>
    <p:sldId id="331" r:id="rId14"/>
    <p:sldId id="332" r:id="rId15"/>
    <p:sldId id="333" r:id="rId16"/>
    <p:sldId id="363" r:id="rId17"/>
    <p:sldId id="334" r:id="rId18"/>
    <p:sldId id="360" r:id="rId19"/>
    <p:sldId id="361" r:id="rId20"/>
    <p:sldId id="357" r:id="rId21"/>
    <p:sldId id="335" r:id="rId22"/>
    <p:sldId id="336" r:id="rId23"/>
    <p:sldId id="337" r:id="rId24"/>
    <p:sldId id="364" r:id="rId25"/>
    <p:sldId id="365" r:id="rId26"/>
    <p:sldId id="366" r:id="rId27"/>
    <p:sldId id="369" r:id="rId28"/>
    <p:sldId id="370" r:id="rId29"/>
    <p:sldId id="377" r:id="rId30"/>
    <p:sldId id="376" r:id="rId31"/>
    <p:sldId id="378" r:id="rId32"/>
    <p:sldId id="380" r:id="rId33"/>
    <p:sldId id="381" r:id="rId34"/>
    <p:sldId id="379" r:id="rId35"/>
    <p:sldId id="382" r:id="rId36"/>
    <p:sldId id="383" r:id="rId37"/>
    <p:sldId id="338" r:id="rId38"/>
    <p:sldId id="384" r:id="rId39"/>
    <p:sldId id="421" r:id="rId40"/>
    <p:sldId id="422" r:id="rId41"/>
    <p:sldId id="423" r:id="rId42"/>
    <p:sldId id="339" r:id="rId43"/>
    <p:sldId id="340" r:id="rId44"/>
    <p:sldId id="341" r:id="rId45"/>
    <p:sldId id="342" r:id="rId46"/>
    <p:sldId id="343" r:id="rId47"/>
    <p:sldId id="344" r:id="rId48"/>
    <p:sldId id="345" r:id="rId49"/>
    <p:sldId id="367" r:id="rId50"/>
    <p:sldId id="371" r:id="rId51"/>
    <p:sldId id="375" r:id="rId52"/>
    <p:sldId id="389" r:id="rId53"/>
    <p:sldId id="386" r:id="rId54"/>
    <p:sldId id="388" r:id="rId55"/>
    <p:sldId id="390" r:id="rId56"/>
    <p:sldId id="391" r:id="rId57"/>
    <p:sldId id="392" r:id="rId58"/>
    <p:sldId id="393" r:id="rId59"/>
    <p:sldId id="394" r:id="rId60"/>
    <p:sldId id="395" r:id="rId61"/>
    <p:sldId id="396" r:id="rId62"/>
    <p:sldId id="397" r:id="rId63"/>
    <p:sldId id="398" r:id="rId64"/>
    <p:sldId id="399" r:id="rId65"/>
    <p:sldId id="400" r:id="rId66"/>
    <p:sldId id="385" r:id="rId67"/>
    <p:sldId id="346" r:id="rId68"/>
    <p:sldId id="347" r:id="rId69"/>
    <p:sldId id="348" r:id="rId70"/>
    <p:sldId id="349" r:id="rId71"/>
    <p:sldId id="350" r:id="rId72"/>
    <p:sldId id="351" r:id="rId73"/>
    <p:sldId id="401" r:id="rId74"/>
    <p:sldId id="402" r:id="rId75"/>
    <p:sldId id="403" r:id="rId76"/>
    <p:sldId id="404" r:id="rId77"/>
    <p:sldId id="405" r:id="rId78"/>
    <p:sldId id="406" r:id="rId79"/>
    <p:sldId id="407" r:id="rId80"/>
    <p:sldId id="408" r:id="rId81"/>
    <p:sldId id="409" r:id="rId82"/>
    <p:sldId id="352" r:id="rId83"/>
    <p:sldId id="353" r:id="rId84"/>
    <p:sldId id="291" r:id="rId85"/>
    <p:sldId id="292" r:id="rId86"/>
    <p:sldId id="424" r:id="rId87"/>
    <p:sldId id="293" r:id="rId88"/>
    <p:sldId id="294" r:id="rId89"/>
    <p:sldId id="295" r:id="rId90"/>
    <p:sldId id="296" r:id="rId91"/>
    <p:sldId id="412" r:id="rId92"/>
    <p:sldId id="413" r:id="rId93"/>
    <p:sldId id="414" r:id="rId94"/>
    <p:sldId id="297" r:id="rId95"/>
    <p:sldId id="298" r:id="rId96"/>
    <p:sldId id="299" r:id="rId97"/>
    <p:sldId id="300" r:id="rId98"/>
    <p:sldId id="301" r:id="rId99"/>
    <p:sldId id="302" r:id="rId100"/>
    <p:sldId id="303" r:id="rId101"/>
    <p:sldId id="415" r:id="rId102"/>
    <p:sldId id="416" r:id="rId103"/>
    <p:sldId id="304" r:id="rId104"/>
    <p:sldId id="305" r:id="rId105"/>
    <p:sldId id="306" r:id="rId106"/>
    <p:sldId id="307" r:id="rId107"/>
    <p:sldId id="417" r:id="rId108"/>
    <p:sldId id="418" r:id="rId109"/>
    <p:sldId id="419" r:id="rId110"/>
    <p:sldId id="420" r:id="rId111"/>
    <p:sldId id="312" r:id="rId112"/>
    <p:sldId id="313" r:id="rId113"/>
    <p:sldId id="314" r:id="rId114"/>
    <p:sldId id="315" r:id="rId115"/>
    <p:sldId id="316" r:id="rId116"/>
    <p:sldId id="317" r:id="rId117"/>
    <p:sldId id="318" r:id="rId118"/>
    <p:sldId id="319" r:id="rId119"/>
    <p:sldId id="321" r:id="rId120"/>
    <p:sldId id="425" r:id="rId121"/>
    <p:sldId id="322" r:id="rId122"/>
    <p:sldId id="426" r:id="rId123"/>
    <p:sldId id="428" r:id="rId124"/>
    <p:sldId id="427" r:id="rId125"/>
    <p:sldId id="429" r:id="rId126"/>
    <p:sldId id="430" r:id="rId127"/>
    <p:sldId id="431" r:id="rId128"/>
    <p:sldId id="432" r:id="rId129"/>
    <p:sldId id="433" r:id="rId130"/>
    <p:sldId id="434" r:id="rId131"/>
    <p:sldId id="435" r:id="rId132"/>
    <p:sldId id="436" r:id="rId133"/>
    <p:sldId id="437" r:id="rId134"/>
    <p:sldId id="438" r:id="rId135"/>
    <p:sldId id="439" r:id="rId136"/>
    <p:sldId id="440" r:id="rId137"/>
    <p:sldId id="441" r:id="rId138"/>
    <p:sldId id="442" r:id="rId139"/>
    <p:sldId id="443" r:id="rId140"/>
    <p:sldId id="320" r:id="rId141"/>
    <p:sldId id="445" r:id="rId142"/>
    <p:sldId id="444" r:id="rId143"/>
    <p:sldId id="446" r:id="rId144"/>
    <p:sldId id="447" r:id="rId145"/>
    <p:sldId id="448" r:id="rId146"/>
    <p:sldId id="449" r:id="rId147"/>
    <p:sldId id="450" r:id="rId1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1E42"/>
    <a:srgbClr val="E2DED9"/>
    <a:srgbClr val="FDFDFD"/>
    <a:srgbClr val="DEDBD8"/>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C2FFA5D-87B4-456A-9821-1D502468CF0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64" autoAdjust="0"/>
    <p:restoredTop sz="94660"/>
  </p:normalViewPr>
  <p:slideViewPr>
    <p:cSldViewPr snapToGrid="0">
      <p:cViewPr varScale="1">
        <p:scale>
          <a:sx n="73" d="100"/>
          <a:sy n="73" d="100"/>
        </p:scale>
        <p:origin x="58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notesMaster" Target="notesMasters/notesMaster1.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presProps" Target="presProp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viewProps" Target="view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tableStyles" Target="tableStyle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 Id="rId5" Type="http://schemas.openxmlformats.org/officeDocument/2006/relationships/image" Target="../media/image43.wmf"/><Relationship Id="rId4" Type="http://schemas.openxmlformats.org/officeDocument/2006/relationships/image" Target="../media/image4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11.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11.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9C40A1-C3AC-47F7-98A3-245F5DA8C657}" type="datetimeFigureOut">
              <a:rPr lang="en-US" smtClean="0"/>
              <a:t>3/13/2021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CA8FB1-3579-4917-AE5F-275E46452781}" type="slidenum">
              <a:rPr lang="en-US" smtClean="0"/>
              <a:t>‹#›</a:t>
            </a:fld>
            <a:endParaRPr lang="en-US"/>
          </a:p>
        </p:txBody>
      </p:sp>
    </p:spTree>
    <p:extLst>
      <p:ext uri="{BB962C8B-B14F-4D97-AF65-F5344CB8AC3E}">
        <p14:creationId xmlns:p14="http://schemas.microsoft.com/office/powerpoint/2010/main" val="18038144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a:t>Nếu </a:t>
            </a:r>
            <a:r>
              <a:rPr lang="vi-VN" i="1"/>
              <a:t>t </a:t>
            </a:r>
            <a:r>
              <a:rPr lang="vi-VN"/>
              <a:t>∈ [0,1] , ta có các điểm (x,y) thuộc về đoạn thẳng giới hạn bởi hai điểm</a:t>
            </a:r>
            <a:r>
              <a:rPr lang="en-US"/>
              <a:t> </a:t>
            </a:r>
            <a:r>
              <a:rPr lang="vi-VN"/>
              <a:t>(x</a:t>
            </a:r>
            <a:r>
              <a:rPr lang="vi-VN" baseline="-25000"/>
              <a:t>1</a:t>
            </a:r>
            <a:r>
              <a:rPr lang="vi-VN"/>
              <a:t>, y</a:t>
            </a:r>
            <a:r>
              <a:rPr lang="vi-VN" baseline="-25000"/>
              <a:t>1</a:t>
            </a:r>
            <a:r>
              <a:rPr lang="vi-VN"/>
              <a:t>) và (x</a:t>
            </a:r>
            <a:r>
              <a:rPr lang="vi-VN" baseline="-25000"/>
              <a:t>2</a:t>
            </a:r>
            <a:r>
              <a:rPr lang="vi-VN"/>
              <a:t>, y</a:t>
            </a:r>
            <a:r>
              <a:rPr lang="vi-VN" baseline="-25000"/>
              <a:t>2</a:t>
            </a:r>
            <a:r>
              <a:rPr lang="vi-VN"/>
              <a:t>), nếu </a:t>
            </a:r>
            <a:r>
              <a:rPr lang="vi-VN" i="1"/>
              <a:t>t </a:t>
            </a:r>
            <a:r>
              <a:rPr lang="vi-VN"/>
              <a:t>∈ [−∞,+∞] , ta sẽ có toàn bộ đường thẳng.</a:t>
            </a:r>
            <a:endParaRPr lang="en-US"/>
          </a:p>
        </p:txBody>
      </p:sp>
      <p:sp>
        <p:nvSpPr>
          <p:cNvPr id="4" name="Slide Number Placeholder 3"/>
          <p:cNvSpPr>
            <a:spLocks noGrp="1"/>
          </p:cNvSpPr>
          <p:nvPr>
            <p:ph type="sldNum" sz="quarter" idx="10"/>
          </p:nvPr>
        </p:nvSpPr>
        <p:spPr/>
        <p:txBody>
          <a:bodyPr/>
          <a:lstStyle/>
          <a:p>
            <a:fld id="{7C5FDE8F-43C6-423C-AA64-78C061BD70D1}" type="slidenum">
              <a:rPr lang="en-US" smtClean="0"/>
              <a:t>8</a:t>
            </a:fld>
            <a:endParaRPr lang="en-US"/>
          </a:p>
        </p:txBody>
      </p:sp>
    </p:spTree>
    <p:extLst>
      <p:ext uri="{BB962C8B-B14F-4D97-AF65-F5344CB8AC3E}">
        <p14:creationId xmlns:p14="http://schemas.microsoft.com/office/powerpoint/2010/main" val="4109613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a:t>Các</a:t>
            </a:r>
            <a:r>
              <a:rPr lang="en-US"/>
              <a:t> </a:t>
            </a:r>
            <a:r>
              <a:rPr lang="vi-VN"/>
              <a:t>đoạn thẳng này không nhất thiết phải tạo thành một hình khép kín và các đoạn có</a:t>
            </a:r>
            <a:r>
              <a:rPr lang="en-US"/>
              <a:t> </a:t>
            </a:r>
            <a:r>
              <a:rPr lang="vi-VN"/>
              <a:t>thể cắt lẫn nhau. </a:t>
            </a:r>
            <a:endParaRPr lang="en-US"/>
          </a:p>
        </p:txBody>
      </p:sp>
      <p:sp>
        <p:nvSpPr>
          <p:cNvPr id="4" name="Slide Number Placeholder 3"/>
          <p:cNvSpPr>
            <a:spLocks noGrp="1"/>
          </p:cNvSpPr>
          <p:nvPr>
            <p:ph type="sldNum" sz="quarter" idx="10"/>
          </p:nvPr>
        </p:nvSpPr>
        <p:spPr/>
        <p:txBody>
          <a:bodyPr/>
          <a:lstStyle/>
          <a:p>
            <a:fld id="{7C5FDE8F-43C6-423C-AA64-78C061BD70D1}" type="slidenum">
              <a:rPr lang="en-US" smtClean="0"/>
              <a:t>9</a:t>
            </a:fld>
            <a:endParaRPr lang="en-US"/>
          </a:p>
        </p:txBody>
      </p:sp>
    </p:spTree>
    <p:extLst>
      <p:ext uri="{BB962C8B-B14F-4D97-AF65-F5344CB8AC3E}">
        <p14:creationId xmlns:p14="http://schemas.microsoft.com/office/powerpoint/2010/main" val="50027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Trường</a:t>
            </a:r>
            <a:r>
              <a:rPr lang="en-US" baseline="0"/>
              <a:t> hợp m&gt;1 thì x</a:t>
            </a:r>
            <a:r>
              <a:rPr lang="en-US" baseline="-25000"/>
              <a:t>i+1</a:t>
            </a:r>
            <a:r>
              <a:rPr lang="en-US" baseline="0"/>
              <a:t> = xi + 1/m</a:t>
            </a:r>
            <a:endParaRPr lang="en-US"/>
          </a:p>
        </p:txBody>
      </p:sp>
      <p:sp>
        <p:nvSpPr>
          <p:cNvPr id="4" name="Slide Number Placeholder 3"/>
          <p:cNvSpPr>
            <a:spLocks noGrp="1"/>
          </p:cNvSpPr>
          <p:nvPr>
            <p:ph type="sldNum" sz="quarter" idx="10"/>
          </p:nvPr>
        </p:nvSpPr>
        <p:spPr/>
        <p:txBody>
          <a:bodyPr/>
          <a:lstStyle/>
          <a:p>
            <a:fld id="{7C5FDE8F-43C6-423C-AA64-78C061BD70D1}" type="slidenum">
              <a:rPr lang="en-US" smtClean="0"/>
              <a:t>18</a:t>
            </a:fld>
            <a:endParaRPr lang="en-US"/>
          </a:p>
        </p:txBody>
      </p:sp>
    </p:spTree>
    <p:extLst>
      <p:ext uri="{BB962C8B-B14F-4D97-AF65-F5344CB8AC3E}">
        <p14:creationId xmlns:p14="http://schemas.microsoft.com/office/powerpoint/2010/main" val="743464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5FDE8F-43C6-423C-AA64-78C061BD70D1}" type="slidenum">
              <a:rPr lang="en-US" smtClean="0"/>
              <a:t>20</a:t>
            </a:fld>
            <a:endParaRPr lang="en-US"/>
          </a:p>
        </p:txBody>
      </p:sp>
    </p:spTree>
    <p:extLst>
      <p:ext uri="{BB962C8B-B14F-4D97-AF65-F5344CB8AC3E}">
        <p14:creationId xmlns:p14="http://schemas.microsoft.com/office/powerpoint/2010/main" val="2171075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77464" y="802298"/>
            <a:ext cx="8637073" cy="2541431"/>
          </a:xfrm>
        </p:spPr>
        <p:txBody>
          <a:bodyPr bIns="0" anchor="b">
            <a:normAutofit/>
          </a:bodyPr>
          <a:lstStyle>
            <a:lvl1pPr algn="l">
              <a:defRPr sz="66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77464"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6913821" y="6370429"/>
            <a:ext cx="3500715" cy="309201"/>
          </a:xfrm>
        </p:spPr>
        <p:txBody>
          <a:bodyPr/>
          <a:lstStyle/>
          <a:p>
            <a:fld id="{2D202488-4139-4052-B998-251C9C912739}" type="datetimeFigureOut">
              <a:rPr lang="en-US" smtClean="0"/>
              <a:t>3/13/2021</a:t>
            </a:fld>
            <a:endParaRPr lang="en-US"/>
          </a:p>
        </p:txBody>
      </p:sp>
      <p:sp>
        <p:nvSpPr>
          <p:cNvPr id="5" name="Footer Placeholder 4"/>
          <p:cNvSpPr>
            <a:spLocks noGrp="1"/>
          </p:cNvSpPr>
          <p:nvPr>
            <p:ph type="ftr" sz="quarter" idx="11"/>
          </p:nvPr>
        </p:nvSpPr>
        <p:spPr>
          <a:xfrm>
            <a:off x="1777464" y="6370430"/>
            <a:ext cx="4973915" cy="309201"/>
          </a:xfrm>
        </p:spPr>
        <p:txBody>
          <a:bodyPr/>
          <a:lstStyle/>
          <a:p>
            <a:r>
              <a:rPr lang="en-ZA" dirty="0"/>
              <a:t>Add Footer Here</a:t>
            </a:r>
            <a:endParaRPr lang="en-US" dirty="0"/>
          </a:p>
        </p:txBody>
      </p:sp>
      <p:cxnSp>
        <p:nvCxnSpPr>
          <p:cNvPr id="15" name="Straight Connector 14"/>
          <p:cNvCxnSpPr/>
          <p:nvPr/>
        </p:nvCxnSpPr>
        <p:spPr>
          <a:xfrm>
            <a:off x="1777464"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56400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6069" y="6332578"/>
            <a:ext cx="4315852" cy="320123"/>
          </a:xfrm>
        </p:spPr>
        <p:txBody>
          <a:bodyPr/>
          <a:lstStyle>
            <a:lvl1pPr algn="r">
              <a:defRPr/>
            </a:lvl1pPr>
          </a:lstStyle>
          <a:p>
            <a:fld id="{2D202488-4139-4052-B998-251C9C912739}" type="datetimeFigureOut">
              <a:rPr lang="en-US" smtClean="0"/>
              <a:pPr/>
              <a:t>3/13/2021</a:t>
            </a:fld>
            <a:endParaRPr lang="en-US"/>
          </a:p>
        </p:txBody>
      </p:sp>
      <p:sp>
        <p:nvSpPr>
          <p:cNvPr id="6" name="Footer Placeholder 5"/>
          <p:cNvSpPr>
            <a:spLocks noGrp="1"/>
          </p:cNvSpPr>
          <p:nvPr>
            <p:ph type="ftr" sz="quarter" idx="11"/>
          </p:nvPr>
        </p:nvSpPr>
        <p:spPr>
          <a:xfrm>
            <a:off x="1447382" y="6332578"/>
            <a:ext cx="5541004" cy="320931"/>
          </a:xfrm>
        </p:spPr>
        <p:txBody>
          <a:bodyPr/>
          <a:lstStyle/>
          <a:p>
            <a:r>
              <a:rPr lang="en-ZA" dirty="0"/>
              <a:t>Add Footer Here</a:t>
            </a:r>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81589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50901" y="0"/>
            <a:ext cx="11341100" cy="1231900"/>
          </a:xfrm>
        </p:spPr>
        <p:txBody>
          <a:bodyPr/>
          <a:lstStyle/>
          <a:p>
            <a:r>
              <a:rPr lang="en-US"/>
              <a:t>Click to edit Master title style</a:t>
            </a:r>
          </a:p>
        </p:txBody>
      </p:sp>
      <p:sp>
        <p:nvSpPr>
          <p:cNvPr id="3" name="Text Placeholder 2"/>
          <p:cNvSpPr>
            <a:spLocks noGrp="1"/>
          </p:cNvSpPr>
          <p:nvPr>
            <p:ph type="body" sz="half" idx="1"/>
          </p:nvPr>
        </p:nvSpPr>
        <p:spPr>
          <a:xfrm>
            <a:off x="609600" y="1333500"/>
            <a:ext cx="5384800" cy="5524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333500"/>
            <a:ext cx="5384800" cy="5524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8727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ormAutofit/>
          </a:bodyPr>
          <a:lstStyle>
            <a:lvl1pPr>
              <a:defRPr sz="2400">
                <a:latin typeface="Arial" panose="020B0604020202020204" pitchFamily="34" charset="0"/>
                <a:cs typeface="Arial" panose="020B0604020202020204" pitchFamily="34" charset="0"/>
              </a:defRPr>
            </a:lvl1pPr>
            <a:lvl2pPr>
              <a:defRPr sz="2400">
                <a:latin typeface="Arial" panose="020B0604020202020204" pitchFamily="34" charset="0"/>
                <a:cs typeface="Arial" panose="020B0604020202020204" pitchFamily="34" charset="0"/>
              </a:defRPr>
            </a:lvl2pPr>
            <a:lvl3pPr>
              <a:defRPr sz="2400">
                <a:latin typeface="Arial" panose="020B0604020202020204" pitchFamily="34" charset="0"/>
                <a:cs typeface="Arial" panose="020B0604020202020204" pitchFamily="34" charset="0"/>
              </a:defRPr>
            </a:lvl3pPr>
            <a:lvl4pPr>
              <a:defRPr sz="2400">
                <a:latin typeface="Arial" panose="020B0604020202020204" pitchFamily="34" charset="0"/>
                <a:cs typeface="Arial" panose="020B0604020202020204" pitchFamily="34" charset="0"/>
              </a:defRPr>
            </a:lvl4pPr>
            <a:lvl5pPr>
              <a:defRPr sz="24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202488-4139-4052-B998-251C9C912739}" type="datetimeFigureOut">
              <a:rPr lang="en-US" smtClean="0"/>
              <a:t>3/13/2021</a:t>
            </a:fld>
            <a:endParaRPr lang="en-US"/>
          </a:p>
        </p:txBody>
      </p:sp>
      <p:sp>
        <p:nvSpPr>
          <p:cNvPr id="5" name="Footer Placeholder 4"/>
          <p:cNvSpPr>
            <a:spLocks noGrp="1"/>
          </p:cNvSpPr>
          <p:nvPr>
            <p:ph type="ftr" sz="quarter" idx="11"/>
          </p:nvPr>
        </p:nvSpPr>
        <p:spPr/>
        <p:txBody>
          <a:bodyPr/>
          <a:lstStyle/>
          <a:p>
            <a:r>
              <a:rPr lang="en-ZA" dirty="0"/>
              <a:t>Add Footer Here</a:t>
            </a:r>
            <a:endParaRPr lang="en-US" dirty="0"/>
          </a:p>
        </p:txBody>
      </p:sp>
      <p:cxnSp>
        <p:nvCxnSpPr>
          <p:cNvPr id="33" name="Straight Connector 32"/>
          <p:cNvCxnSpPr/>
          <p:nvPr/>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6" name="Title 5">
            <a:extLst>
              <a:ext uri="{FF2B5EF4-FFF2-40B4-BE49-F238E27FC236}">
                <a16:creationId xmlns:a16="http://schemas.microsoft.com/office/drawing/2014/main" id="{C414FF1F-6558-4E39-87DB-276E44F5477C}"/>
              </a:ext>
            </a:extLst>
          </p:cNvPr>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56888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887950"/>
          </a:xfrm>
        </p:spPr>
        <p:txBody>
          <a:bodyPr anchor="b">
            <a:normAutofit/>
          </a:bodyPr>
          <a:lstStyle>
            <a:lvl1pPr algn="l">
              <a:defRPr sz="36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1780777" y="3806195"/>
            <a:ext cx="8630446" cy="1012929"/>
          </a:xfrm>
        </p:spPr>
        <p:txBody>
          <a:bodyPr tIns="91440">
            <a:normAutofit/>
          </a:bodyPr>
          <a:lstStyle>
            <a:lvl1pPr marL="0" indent="0" algn="l">
              <a:buNone/>
              <a:defRPr sz="1800">
                <a:solidFill>
                  <a:schemeClr val="tx1"/>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202488-4139-4052-B998-251C9C912739}" type="datetimeFigureOut">
              <a:rPr lang="en-US" smtClean="0"/>
              <a:t>3/13/2021</a:t>
            </a:fld>
            <a:endParaRPr lang="en-US"/>
          </a:p>
        </p:txBody>
      </p:sp>
      <p:sp>
        <p:nvSpPr>
          <p:cNvPr id="5" name="Footer Placeholder 4"/>
          <p:cNvSpPr>
            <a:spLocks noGrp="1"/>
          </p:cNvSpPr>
          <p:nvPr>
            <p:ph type="ftr" sz="quarter" idx="11"/>
          </p:nvPr>
        </p:nvSpPr>
        <p:spPr/>
        <p:txBody>
          <a:bodyPr/>
          <a:lstStyle/>
          <a:p>
            <a:r>
              <a:rPr lang="en-ZA" dirty="0"/>
              <a:t>Add Footer Here</a:t>
            </a:r>
            <a:endParaRPr lang="en-US" dirty="0"/>
          </a:p>
        </p:txBody>
      </p:sp>
      <p:cxnSp>
        <p:nvCxnSpPr>
          <p:cNvPr id="15" name="Straight Connector 14"/>
          <p:cNvCxnSpPr/>
          <p:nvPr/>
        </p:nvCxnSpPr>
        <p:spPr>
          <a:xfrm>
            <a:off x="1780777"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80136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92239" y="2161853"/>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58679" y="2168318"/>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202488-4139-4052-B998-251C9C912739}" type="datetimeFigureOut">
              <a:rPr lang="en-US" smtClean="0"/>
              <a:t>3/13/2021</a:t>
            </a:fld>
            <a:endParaRPr lang="en-US"/>
          </a:p>
        </p:txBody>
      </p:sp>
      <p:sp>
        <p:nvSpPr>
          <p:cNvPr id="6" name="Footer Placeholder 5"/>
          <p:cNvSpPr>
            <a:spLocks noGrp="1"/>
          </p:cNvSpPr>
          <p:nvPr>
            <p:ph type="ftr" sz="quarter" idx="11"/>
          </p:nvPr>
        </p:nvSpPr>
        <p:spPr/>
        <p:txBody>
          <a:bodyPr/>
          <a:lstStyle/>
          <a:p>
            <a:r>
              <a:rPr lang="en-ZA" dirty="0"/>
              <a:t>Add Footer Here</a:t>
            </a:r>
            <a:endParaRPr lang="en-US" dirty="0"/>
          </a:p>
        </p:txBody>
      </p:sp>
      <p:cxnSp>
        <p:nvCxnSpPr>
          <p:cNvPr id="9" name="Straight Connector 8">
            <a:extLst>
              <a:ext uri="{FF2B5EF4-FFF2-40B4-BE49-F238E27FC236}">
                <a16:creationId xmlns:a16="http://schemas.microsoft.com/office/drawing/2014/main" id="{4715607D-9DE2-4687-AAF8-EF2427252A90}"/>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Title 6">
            <a:extLst>
              <a:ext uri="{FF2B5EF4-FFF2-40B4-BE49-F238E27FC236}">
                <a16:creationId xmlns:a16="http://schemas.microsoft.com/office/drawing/2014/main" id="{2F96D46B-C1B8-46AB-87DF-61A8058B1F42}"/>
              </a:ext>
            </a:extLst>
          </p:cNvPr>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77750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87315" y="1950795"/>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87315" y="2755515"/>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52486" y="1954249"/>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52486" y="2752737"/>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D202488-4139-4052-B998-251C9C912739}" type="datetimeFigureOut">
              <a:rPr lang="en-US" smtClean="0"/>
              <a:t>3/13/2021</a:t>
            </a:fld>
            <a:endParaRPr lang="en-US"/>
          </a:p>
        </p:txBody>
      </p:sp>
      <p:sp>
        <p:nvSpPr>
          <p:cNvPr id="8" name="Footer Placeholder 7"/>
          <p:cNvSpPr>
            <a:spLocks noGrp="1"/>
          </p:cNvSpPr>
          <p:nvPr>
            <p:ph type="ftr" sz="quarter" idx="11"/>
          </p:nvPr>
        </p:nvSpPr>
        <p:spPr/>
        <p:txBody>
          <a:bodyPr/>
          <a:lstStyle/>
          <a:p>
            <a:r>
              <a:rPr lang="en-ZA" dirty="0"/>
              <a:t>Add Footer Here</a:t>
            </a:r>
            <a:endParaRPr lang="en-US" dirty="0"/>
          </a:p>
        </p:txBody>
      </p:sp>
      <p:cxnSp>
        <p:nvCxnSpPr>
          <p:cNvPr id="11" name="Straight Connector 10">
            <a:extLst>
              <a:ext uri="{FF2B5EF4-FFF2-40B4-BE49-F238E27FC236}">
                <a16:creationId xmlns:a16="http://schemas.microsoft.com/office/drawing/2014/main" id="{C384AA55-1960-47F4-BA3C-E97A6F2D0B19}"/>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9" name="Title 8">
            <a:extLst>
              <a:ext uri="{FF2B5EF4-FFF2-40B4-BE49-F238E27FC236}">
                <a16:creationId xmlns:a16="http://schemas.microsoft.com/office/drawing/2014/main" id="{09471694-1220-4CFC-A31F-622E5D3DE2D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1749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D202488-4139-4052-B998-251C9C912739}" type="datetimeFigureOut">
              <a:rPr lang="en-US" smtClean="0"/>
              <a:t>3/13/2021</a:t>
            </a:fld>
            <a:endParaRPr lang="en-US"/>
          </a:p>
        </p:txBody>
      </p:sp>
      <p:sp>
        <p:nvSpPr>
          <p:cNvPr id="4" name="Footer Placeholder 3"/>
          <p:cNvSpPr>
            <a:spLocks noGrp="1"/>
          </p:cNvSpPr>
          <p:nvPr>
            <p:ph type="ftr" sz="quarter" idx="11"/>
          </p:nvPr>
        </p:nvSpPr>
        <p:spPr/>
        <p:txBody>
          <a:bodyPr/>
          <a:lstStyle/>
          <a:p>
            <a:r>
              <a:rPr lang="en-ZA" dirty="0"/>
              <a:t>Add Footer Here</a:t>
            </a:r>
            <a:endParaRPr lang="en-US" dirty="0"/>
          </a:p>
        </p:txBody>
      </p:sp>
      <p:cxnSp>
        <p:nvCxnSpPr>
          <p:cNvPr id="7" name="Straight Connector 6">
            <a:extLst>
              <a:ext uri="{FF2B5EF4-FFF2-40B4-BE49-F238E27FC236}">
                <a16:creationId xmlns:a16="http://schemas.microsoft.com/office/drawing/2014/main" id="{FFB55B52-B62C-4800-AAC1-B15AF2FE1F45}"/>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5" name="Title 4">
            <a:extLst>
              <a:ext uri="{FF2B5EF4-FFF2-40B4-BE49-F238E27FC236}">
                <a16:creationId xmlns:a16="http://schemas.microsoft.com/office/drawing/2014/main" id="{3DF0054B-B64C-418E-A1B8-428EE4A1DB5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3955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202488-4139-4052-B998-251C9C912739}" type="datetimeFigureOut">
              <a:rPr lang="en-US" smtClean="0"/>
              <a:t>3/13/2021</a:t>
            </a:fld>
            <a:endParaRPr lang="en-US"/>
          </a:p>
        </p:txBody>
      </p:sp>
      <p:sp>
        <p:nvSpPr>
          <p:cNvPr id="3" name="Footer Placeholder 2"/>
          <p:cNvSpPr>
            <a:spLocks noGrp="1"/>
          </p:cNvSpPr>
          <p:nvPr>
            <p:ph type="ftr" sz="quarter" idx="11"/>
          </p:nvPr>
        </p:nvSpPr>
        <p:spPr/>
        <p:txBody>
          <a:bodyPr/>
          <a:lstStyle/>
          <a:p>
            <a:r>
              <a:rPr lang="en-ZA" dirty="0"/>
              <a:t>Add Footer Here </a:t>
            </a:r>
            <a:endParaRPr lang="en-US" dirty="0"/>
          </a:p>
        </p:txBody>
      </p:sp>
    </p:spTree>
    <p:extLst>
      <p:ext uri="{BB962C8B-B14F-4D97-AF65-F5344CB8AC3E}">
        <p14:creationId xmlns:p14="http://schemas.microsoft.com/office/powerpoint/2010/main" val="3771245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5095246" y="1645522"/>
            <a:ext cx="5807176" cy="384085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0909" y="1645522"/>
            <a:ext cx="3600000" cy="3836725"/>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202488-4139-4052-B998-251C9C912739}" type="datetimeFigureOut">
              <a:rPr lang="en-US" smtClean="0"/>
              <a:t>3/13/2021</a:t>
            </a:fld>
            <a:endParaRPr lang="en-US"/>
          </a:p>
        </p:txBody>
      </p:sp>
      <p:sp>
        <p:nvSpPr>
          <p:cNvPr id="6" name="Footer Placeholder 5"/>
          <p:cNvSpPr>
            <a:spLocks noGrp="1"/>
          </p:cNvSpPr>
          <p:nvPr>
            <p:ph type="ftr" sz="quarter" idx="11"/>
          </p:nvPr>
        </p:nvSpPr>
        <p:spPr/>
        <p:txBody>
          <a:bodyPr/>
          <a:lstStyle/>
          <a:p>
            <a:r>
              <a:rPr lang="en-ZA" dirty="0"/>
              <a:t>Add Footer Here</a:t>
            </a:r>
            <a:endParaRPr lang="en-US" dirty="0"/>
          </a:p>
        </p:txBody>
      </p:sp>
      <p:cxnSp>
        <p:nvCxnSpPr>
          <p:cNvPr id="9" name="Straight Connector 8">
            <a:extLst>
              <a:ext uri="{FF2B5EF4-FFF2-40B4-BE49-F238E27FC236}">
                <a16:creationId xmlns:a16="http://schemas.microsoft.com/office/drawing/2014/main" id="{6CC09F73-0AD6-4A1E-A331-75A00B808982}"/>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Title 6">
            <a:extLst>
              <a:ext uri="{FF2B5EF4-FFF2-40B4-BE49-F238E27FC236}">
                <a16:creationId xmlns:a16="http://schemas.microsoft.com/office/drawing/2014/main" id="{1B74F78C-6D32-47C3-ABB2-6E7092A9C4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1653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and Gallery ">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00394" y="3128470"/>
            <a:ext cx="3024000" cy="190656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873638" y="5144980"/>
            <a:ext cx="3036438" cy="807405"/>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202488-4139-4052-B998-251C9C912739}" type="datetimeFigureOut">
              <a:rPr lang="en-US" smtClean="0"/>
              <a:t>3/13/2021</a:t>
            </a:fld>
            <a:endParaRPr lang="en-US"/>
          </a:p>
        </p:txBody>
      </p:sp>
      <p:sp>
        <p:nvSpPr>
          <p:cNvPr id="6" name="Footer Placeholder 5"/>
          <p:cNvSpPr>
            <a:spLocks noGrp="1"/>
          </p:cNvSpPr>
          <p:nvPr>
            <p:ph type="ftr" sz="quarter" idx="11"/>
          </p:nvPr>
        </p:nvSpPr>
        <p:spPr/>
        <p:txBody>
          <a:bodyPr/>
          <a:lstStyle/>
          <a:p>
            <a:r>
              <a:rPr lang="en-ZA" dirty="0"/>
              <a:t>Add Footer Here</a:t>
            </a:r>
            <a:endParaRPr lang="en-US" dirty="0"/>
          </a:p>
        </p:txBody>
      </p:sp>
      <p:cxnSp>
        <p:nvCxnSpPr>
          <p:cNvPr id="9" name="Straight Connector 8">
            <a:extLst>
              <a:ext uri="{FF2B5EF4-FFF2-40B4-BE49-F238E27FC236}">
                <a16:creationId xmlns:a16="http://schemas.microsoft.com/office/drawing/2014/main" id="{6CC09F73-0AD6-4A1E-A331-75A00B808982}"/>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Content Placeholder 2">
            <a:extLst>
              <a:ext uri="{FF2B5EF4-FFF2-40B4-BE49-F238E27FC236}">
                <a16:creationId xmlns:a16="http://schemas.microsoft.com/office/drawing/2014/main" id="{9DE9A20D-024F-4A17-9B20-526AA4037253}"/>
              </a:ext>
            </a:extLst>
          </p:cNvPr>
          <p:cNvSpPr>
            <a:spLocks noGrp="1"/>
          </p:cNvSpPr>
          <p:nvPr>
            <p:ph idx="12"/>
          </p:nvPr>
        </p:nvSpPr>
        <p:spPr>
          <a:xfrm>
            <a:off x="4602108" y="3128470"/>
            <a:ext cx="3024000" cy="190656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a16="http://schemas.microsoft.com/office/drawing/2014/main" id="{37D8F60F-F9DD-4AAC-BF28-C004CCDF2D69}"/>
              </a:ext>
            </a:extLst>
          </p:cNvPr>
          <p:cNvSpPr>
            <a:spLocks noGrp="1"/>
          </p:cNvSpPr>
          <p:nvPr>
            <p:ph idx="13"/>
          </p:nvPr>
        </p:nvSpPr>
        <p:spPr>
          <a:xfrm>
            <a:off x="7873638" y="3128470"/>
            <a:ext cx="3024000" cy="190656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
            <a:extLst>
              <a:ext uri="{FF2B5EF4-FFF2-40B4-BE49-F238E27FC236}">
                <a16:creationId xmlns:a16="http://schemas.microsoft.com/office/drawing/2014/main" id="{8F09FDD8-5B1C-4AAA-8EEC-0A77C9E477D1}"/>
              </a:ext>
            </a:extLst>
          </p:cNvPr>
          <p:cNvSpPr>
            <a:spLocks noGrp="1"/>
          </p:cNvSpPr>
          <p:nvPr>
            <p:ph type="body" sz="half" idx="14"/>
          </p:nvPr>
        </p:nvSpPr>
        <p:spPr>
          <a:xfrm>
            <a:off x="4595889" y="5144979"/>
            <a:ext cx="3036438" cy="807405"/>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Text Placeholder 3">
            <a:extLst>
              <a:ext uri="{FF2B5EF4-FFF2-40B4-BE49-F238E27FC236}">
                <a16:creationId xmlns:a16="http://schemas.microsoft.com/office/drawing/2014/main" id="{E6DF0B7E-E17E-4875-966D-4DE67F755B71}"/>
              </a:ext>
            </a:extLst>
          </p:cNvPr>
          <p:cNvSpPr>
            <a:spLocks noGrp="1"/>
          </p:cNvSpPr>
          <p:nvPr>
            <p:ph type="body" sz="half" idx="15"/>
          </p:nvPr>
        </p:nvSpPr>
        <p:spPr>
          <a:xfrm>
            <a:off x="1306587" y="5144978"/>
            <a:ext cx="3036438" cy="807405"/>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685D963-B130-47E9-AFCC-AEBED2B1155B}"/>
              </a:ext>
            </a:extLst>
          </p:cNvPr>
          <p:cNvCxnSpPr>
            <a:cxnSpLocks/>
          </p:cNvCxnSpPr>
          <p:nvPr userDrawn="1"/>
        </p:nvCxnSpPr>
        <p:spPr>
          <a:xfrm>
            <a:off x="4484077" y="5144978"/>
            <a:ext cx="0" cy="807405"/>
          </a:xfrm>
          <a:prstGeom prst="line">
            <a:avLst/>
          </a:prstGeom>
          <a:ln w="19050">
            <a:solidFill>
              <a:schemeClr val="bg2">
                <a:lumMod val="75000"/>
              </a:schemeClr>
            </a:solidFill>
          </a:ln>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2FA9B6CF-713A-4942-BE35-A61AFCDDFD3D}"/>
              </a:ext>
            </a:extLst>
          </p:cNvPr>
          <p:cNvCxnSpPr>
            <a:cxnSpLocks/>
          </p:cNvCxnSpPr>
          <p:nvPr userDrawn="1"/>
        </p:nvCxnSpPr>
        <p:spPr>
          <a:xfrm>
            <a:off x="7757747" y="5144978"/>
            <a:ext cx="0" cy="807405"/>
          </a:xfrm>
          <a:prstGeom prst="line">
            <a:avLst/>
          </a:prstGeom>
          <a:ln w="19050">
            <a:solidFill>
              <a:schemeClr val="bg2">
                <a:lumMod val="75000"/>
              </a:schemeClr>
            </a:solidFill>
          </a:ln>
        </p:spPr>
        <p:style>
          <a:lnRef idx="3">
            <a:schemeClr val="accent1"/>
          </a:lnRef>
          <a:fillRef idx="0">
            <a:schemeClr val="accent1"/>
          </a:fillRef>
          <a:effectRef idx="2">
            <a:schemeClr val="accent1"/>
          </a:effectRef>
          <a:fontRef idx="minor">
            <a:schemeClr val="tx1"/>
          </a:fontRef>
        </p:style>
      </p:cxnSp>
      <p:sp>
        <p:nvSpPr>
          <p:cNvPr id="19" name="Text Placeholder 18">
            <a:extLst>
              <a:ext uri="{FF2B5EF4-FFF2-40B4-BE49-F238E27FC236}">
                <a16:creationId xmlns:a16="http://schemas.microsoft.com/office/drawing/2014/main" id="{93809A32-C7A4-4739-994B-BE492F855ACC}"/>
              </a:ext>
            </a:extLst>
          </p:cNvPr>
          <p:cNvSpPr>
            <a:spLocks noGrp="1"/>
          </p:cNvSpPr>
          <p:nvPr>
            <p:ph type="body" sz="quarter" idx="16"/>
          </p:nvPr>
        </p:nvSpPr>
        <p:spPr>
          <a:xfrm>
            <a:off x="1290908" y="1617663"/>
            <a:ext cx="9618391" cy="133667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2C1ABD52-D5FE-4FC2-8449-5DA0E52853E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42703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13"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cstate="screen">
            <a:extLst>
              <a:ext uri="{BEBA8EAE-BF5A-486C-A8C5-ECC9F3942E4B}">
                <a14:imgProps xmlns:a14="http://schemas.microsoft.com/office/drawing/2010/main">
                  <a14:imgLayer r:embed="rId15">
                    <a14:imgEffect>
                      <a14:brightnessContrast contrast="40000"/>
                    </a14:imgEffect>
                  </a14:imgLayer>
                </a14:imgProps>
              </a:ext>
              <a:ext uri="{28A0092B-C50C-407E-A947-70E740481C1C}">
                <a14:useLocalDpi xmlns:a14="http://schemas.microsoft.com/office/drawing/2010/main"/>
              </a:ext>
            </a:extLst>
          </a:blip>
          <a:srcRect b="-1562"/>
          <a:stretch/>
        </p:blipFill>
        <p:spPr bwMode="black">
          <a:xfrm>
            <a:off x="0" y="6126480"/>
            <a:ext cx="12192000" cy="742950"/>
          </a:xfrm>
          <a:prstGeom prst="rect">
            <a:avLst/>
          </a:prstGeom>
        </p:spPr>
      </p:pic>
      <p:sp>
        <p:nvSpPr>
          <p:cNvPr id="2" name="Title Placeholder 1"/>
          <p:cNvSpPr>
            <a:spLocks noGrp="1"/>
          </p:cNvSpPr>
          <p:nvPr>
            <p:ph type="title"/>
          </p:nvPr>
        </p:nvSpPr>
        <p:spPr>
          <a:xfrm>
            <a:off x="1294363"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94363"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396923" y="6340793"/>
            <a:ext cx="3500715" cy="309201"/>
          </a:xfrm>
          <a:prstGeom prst="rect">
            <a:avLst/>
          </a:prstGeom>
        </p:spPr>
        <p:txBody>
          <a:bodyPr vert="horz" lIns="91440" tIns="45720" rIns="91440" bIns="45720" rtlCol="0" anchor="ctr"/>
          <a:lstStyle>
            <a:lvl1pPr algn="r">
              <a:defRPr sz="1000">
                <a:solidFill>
                  <a:schemeClr val="bg1"/>
                </a:solidFill>
              </a:defRPr>
            </a:lvl1pPr>
          </a:lstStyle>
          <a:p>
            <a:fld id="{2D202488-4139-4052-B998-251C9C912739}" type="datetimeFigureOut">
              <a:rPr lang="en-US" smtClean="0"/>
              <a:pPr/>
              <a:t>3/13/2021</a:t>
            </a:fld>
            <a:endParaRPr lang="en-US"/>
          </a:p>
        </p:txBody>
      </p:sp>
      <p:sp>
        <p:nvSpPr>
          <p:cNvPr id="5" name="Footer Placeholder 4"/>
          <p:cNvSpPr>
            <a:spLocks noGrp="1"/>
          </p:cNvSpPr>
          <p:nvPr>
            <p:ph type="ftr" sz="quarter" idx="3"/>
          </p:nvPr>
        </p:nvSpPr>
        <p:spPr>
          <a:xfrm>
            <a:off x="1294364" y="6339730"/>
            <a:ext cx="5938836" cy="309201"/>
          </a:xfrm>
          <a:prstGeom prst="rect">
            <a:avLst/>
          </a:prstGeom>
        </p:spPr>
        <p:txBody>
          <a:bodyPr vert="horz" lIns="91440" tIns="45720" rIns="91440" bIns="45720" rtlCol="0" anchor="ctr"/>
          <a:lstStyle>
            <a:lvl1pPr algn="l">
              <a:defRPr sz="1000">
                <a:solidFill>
                  <a:schemeClr val="bg1"/>
                </a:solidFill>
              </a:defRPr>
            </a:lvl1pPr>
          </a:lstStyle>
          <a:p>
            <a:r>
              <a:rPr lang="en-ZA"/>
              <a:t>Add Footer Here</a:t>
            </a:r>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758705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6" r:id="rId9"/>
    <p:sldLayoutId id="2147483693" r:id="rId10"/>
    <p:sldLayoutId id="2147483697"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q"/>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ü"/>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ourier New" panose="02070309020205020404" pitchFamily="49" charset="0"/>
        <a:buChar char="o"/>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18.tmp"/><Relationship Id="rId5" Type="http://schemas.openxmlformats.org/officeDocument/2006/relationships/image" Target="../media/image6.svg"/><Relationship Id="rId4" Type="http://schemas.openxmlformats.org/officeDocument/2006/relationships/image" Target="../media/image4.png"/></Relationships>
</file>

<file path=ppt/slides/_rels/slide10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18.tmp"/><Relationship Id="rId5" Type="http://schemas.openxmlformats.org/officeDocument/2006/relationships/image" Target="../media/image6.svg"/><Relationship Id="rId4" Type="http://schemas.openxmlformats.org/officeDocument/2006/relationships/image" Target="../media/image4.png"/></Relationships>
</file>

<file path=ppt/slides/_rels/slide102.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12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6.svg"/><Relationship Id="rId4" Type="http://schemas.openxmlformats.org/officeDocument/2006/relationships/image" Target="../media/image4.png"/></Relationships>
</file>

<file path=ppt/slides/_rels/slide10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23.tmp"/><Relationship Id="rId5" Type="http://schemas.openxmlformats.org/officeDocument/2006/relationships/image" Target="../media/image6.svg"/><Relationship Id="rId4" Type="http://schemas.openxmlformats.org/officeDocument/2006/relationships/image" Target="../media/image4.png"/></Relationships>
</file>

<file path=ppt/slides/_rels/slide10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23.tmp"/><Relationship Id="rId5" Type="http://schemas.openxmlformats.org/officeDocument/2006/relationships/image" Target="../media/image6.svg"/><Relationship Id="rId4" Type="http://schemas.openxmlformats.org/officeDocument/2006/relationships/image" Target="../media/image4.png"/></Relationships>
</file>

<file path=ppt/slides/_rels/slide10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24.tmp"/><Relationship Id="rId5" Type="http://schemas.openxmlformats.org/officeDocument/2006/relationships/image" Target="../media/image6.svg"/><Relationship Id="rId4" Type="http://schemas.openxmlformats.org/officeDocument/2006/relationships/image" Target="../media/image4.png"/></Relationships>
</file>

<file path=ppt/slides/_rels/slide10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24.tmp"/><Relationship Id="rId5" Type="http://schemas.openxmlformats.org/officeDocument/2006/relationships/image" Target="../media/image6.svg"/><Relationship Id="rId4" Type="http://schemas.openxmlformats.org/officeDocument/2006/relationships/image" Target="../media/image4.png"/></Relationships>
</file>

<file path=ppt/slides/_rels/slide10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24.tmp"/><Relationship Id="rId5" Type="http://schemas.openxmlformats.org/officeDocument/2006/relationships/image" Target="../media/image6.svg"/><Relationship Id="rId4" Type="http://schemas.openxmlformats.org/officeDocument/2006/relationships/image" Target="../media/image4.png"/></Relationships>
</file>

<file path=ppt/slides/_rels/slide108.xml.rels><?xml version="1.0" encoding="UTF-8" standalone="yes"?>
<Relationships xmlns="http://schemas.openxmlformats.org/package/2006/relationships"><Relationship Id="rId3" Type="http://schemas.openxmlformats.org/officeDocument/2006/relationships/hyperlink" Target="https://github.com/thinhdoanvu/ComputerGraphics/blob/master/Coding/Ellipse/Midpoint" TargetMode="External"/><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4.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image" Target="../media/image6.svg"/></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image" Target="../media/image6.svg"/></Relationships>
</file>

<file path=ppt/slides/_rels/slide1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30.tmp"/><Relationship Id="rId5" Type="http://schemas.openxmlformats.org/officeDocument/2006/relationships/image" Target="../media/image129.png"/><Relationship Id="rId4" Type="http://schemas.openxmlformats.org/officeDocument/2006/relationships/image" Target="../media/image6.svg"/></Relationships>
</file>

<file path=ppt/slides/_rels/slide112.xml.rels><?xml version="1.0" encoding="UTF-8" standalone="yes"?>
<Relationships xmlns="http://schemas.openxmlformats.org/package/2006/relationships"><Relationship Id="rId3" Type="http://schemas.openxmlformats.org/officeDocument/2006/relationships/hyperlink" Target="Code/Chapter2/Game.exe" TargetMode="External"/><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4.png"/></Relationships>
</file>

<file path=ppt/slides/_rels/slide1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32.png"/><Relationship Id="rId4" Type="http://schemas.openxmlformats.org/officeDocument/2006/relationships/image" Target="../media/image6.svg"/></Relationships>
</file>

<file path=ppt/slides/_rels/slide1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1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1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6.svg"/></Relationships>
</file>

<file path=ppt/slides/_rels/slide1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35.tmp"/><Relationship Id="rId4" Type="http://schemas.openxmlformats.org/officeDocument/2006/relationships/image" Target="../media/image6.svg"/></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6.png"/><Relationship Id="rId4" Type="http://schemas.openxmlformats.org/officeDocument/2006/relationships/image" Target="../media/image6.svg"/></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400.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6.svg"/><Relationship Id="rId4" Type="http://schemas.openxmlformats.org/officeDocument/2006/relationships/image" Target="../media/image4.png"/></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38.png"/><Relationship Id="rId4" Type="http://schemas.openxmlformats.org/officeDocument/2006/relationships/image" Target="../media/image6.svg"/></Relationships>
</file>

<file path=ppt/slides/_rels/slide1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6.sv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41.png"/><Relationship Id="rId4" Type="http://schemas.openxmlformats.org/officeDocument/2006/relationships/image" Target="../media/image6.svg"/></Relationships>
</file>

<file path=ppt/slides/_rels/slide1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42.png"/><Relationship Id="rId4" Type="http://schemas.openxmlformats.org/officeDocument/2006/relationships/image" Target="../media/image6.svg"/></Relationships>
</file>

<file path=ppt/slides/_rels/slide1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6.svg"/></Relationships>
</file>

<file path=ppt/slides/_rels/slide1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6.svg"/></Relationships>
</file>

<file path=ppt/slides/_rels/slide1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45.png"/><Relationship Id="rId4" Type="http://schemas.openxmlformats.org/officeDocument/2006/relationships/image" Target="../media/image6.svg"/></Relationships>
</file>

<file path=ppt/slides/_rels/slide1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46.png"/><Relationship Id="rId4" Type="http://schemas.openxmlformats.org/officeDocument/2006/relationships/image" Target="../media/image6.svg"/></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6.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48.png"/><Relationship Id="rId4" Type="http://schemas.openxmlformats.org/officeDocument/2006/relationships/image" Target="../media/image6.svg"/></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49.png"/><Relationship Id="rId4" Type="http://schemas.openxmlformats.org/officeDocument/2006/relationships/image" Target="../media/image6.svg"/></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6.svg"/></Relationships>
</file>

<file path=ppt/slides/_rels/slide1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51.png"/><Relationship Id="rId4" Type="http://schemas.openxmlformats.org/officeDocument/2006/relationships/image" Target="../media/image6.sv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52.png"/><Relationship Id="rId4" Type="http://schemas.openxmlformats.org/officeDocument/2006/relationships/image" Target="../media/image6.svg"/></Relationships>
</file>

<file path=ppt/slides/_rels/slide13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4.png"/></Relationships>
</file>

<file path=ppt/slides/_rels/slide136.xml.rels><?xml version="1.0" encoding="UTF-8" standalone="yes"?>
<Relationships xmlns="http://schemas.openxmlformats.org/package/2006/relationships"><Relationship Id="rId8" Type="http://schemas.openxmlformats.org/officeDocument/2006/relationships/image" Target="../media/image156.tmp"/><Relationship Id="rId3" Type="http://schemas.openxmlformats.org/officeDocument/2006/relationships/image" Target="../media/image4.png"/><Relationship Id="rId7" Type="http://schemas.openxmlformats.org/officeDocument/2006/relationships/image" Target="../media/image15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53.tmp"/><Relationship Id="rId4" Type="http://schemas.openxmlformats.org/officeDocument/2006/relationships/image" Target="../media/image6.svg"/><Relationship Id="rId9" Type="http://schemas.openxmlformats.org/officeDocument/2006/relationships/image" Target="../media/image135.tmp"/></Relationships>
</file>

<file path=ppt/slides/_rels/slide1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1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58.tmp"/><Relationship Id="rId5" Type="http://schemas.openxmlformats.org/officeDocument/2006/relationships/image" Target="../media/image157.tmp"/><Relationship Id="rId4" Type="http://schemas.openxmlformats.org/officeDocument/2006/relationships/image" Target="../media/image6.svg"/></Relationships>
</file>

<file path=ppt/slides/_rels/slide1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59.png"/><Relationship Id="rId4" Type="http://schemas.openxmlformats.org/officeDocument/2006/relationships/image" Target="../media/image6.svg"/></Relationships>
</file>

<file path=ppt/slides/_rels/slide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image" Target="../media/image160.tmp"/><Relationship Id="rId4" Type="http://schemas.openxmlformats.org/officeDocument/2006/relationships/image" Target="../media/image6.svg"/></Relationships>
</file>

<file path=ppt/slides/_rels/slide141.xml.rels><?xml version="1.0" encoding="UTF-8" standalone="yes"?>
<Relationships xmlns="http://schemas.openxmlformats.org/package/2006/relationships"><Relationship Id="rId8" Type="http://schemas.openxmlformats.org/officeDocument/2006/relationships/image" Target="../media/image164.tmp"/><Relationship Id="rId13" Type="http://schemas.openxmlformats.org/officeDocument/2006/relationships/image" Target="../media/image169.tmp"/><Relationship Id="rId18" Type="http://schemas.openxmlformats.org/officeDocument/2006/relationships/image" Target="../media/image174.tmp"/><Relationship Id="rId3" Type="http://schemas.openxmlformats.org/officeDocument/2006/relationships/image" Target="../media/image4.png"/><Relationship Id="rId7" Type="http://schemas.openxmlformats.org/officeDocument/2006/relationships/image" Target="../media/image163.tmp"/><Relationship Id="rId12" Type="http://schemas.openxmlformats.org/officeDocument/2006/relationships/image" Target="../media/image168.tmp"/><Relationship Id="rId17" Type="http://schemas.openxmlformats.org/officeDocument/2006/relationships/image" Target="../media/image173.tmp"/><Relationship Id="rId2" Type="http://schemas.openxmlformats.org/officeDocument/2006/relationships/image" Target="../media/image1.jpeg"/><Relationship Id="rId16" Type="http://schemas.openxmlformats.org/officeDocument/2006/relationships/image" Target="../media/image172.tmp"/><Relationship Id="rId1" Type="http://schemas.openxmlformats.org/officeDocument/2006/relationships/slideLayout" Target="../slideLayouts/slideLayout2.xml"/><Relationship Id="rId6" Type="http://schemas.openxmlformats.org/officeDocument/2006/relationships/image" Target="../media/image162.tmp"/><Relationship Id="rId11" Type="http://schemas.openxmlformats.org/officeDocument/2006/relationships/image" Target="../media/image167.tmp"/><Relationship Id="rId5" Type="http://schemas.openxmlformats.org/officeDocument/2006/relationships/image" Target="../media/image161.tmp"/><Relationship Id="rId15" Type="http://schemas.openxmlformats.org/officeDocument/2006/relationships/image" Target="../media/image171.tmp"/><Relationship Id="rId10" Type="http://schemas.openxmlformats.org/officeDocument/2006/relationships/image" Target="../media/image166.tmp"/><Relationship Id="rId4" Type="http://schemas.openxmlformats.org/officeDocument/2006/relationships/image" Target="../media/image6.svg"/><Relationship Id="rId9" Type="http://schemas.openxmlformats.org/officeDocument/2006/relationships/image" Target="../media/image165.tmp"/><Relationship Id="rId14" Type="http://schemas.openxmlformats.org/officeDocument/2006/relationships/image" Target="../media/image170.tmp"/></Relationships>
</file>

<file path=ppt/slides/_rels/slide142.xml.rels><?xml version="1.0" encoding="UTF-8" standalone="yes"?>
<Relationships xmlns="http://schemas.openxmlformats.org/package/2006/relationships"><Relationship Id="rId8" Type="http://schemas.openxmlformats.org/officeDocument/2006/relationships/image" Target="../media/image178.tmp"/><Relationship Id="rId13" Type="http://schemas.openxmlformats.org/officeDocument/2006/relationships/image" Target="../media/image183.tmp"/><Relationship Id="rId3" Type="http://schemas.openxmlformats.org/officeDocument/2006/relationships/image" Target="../media/image4.png"/><Relationship Id="rId7" Type="http://schemas.openxmlformats.org/officeDocument/2006/relationships/image" Target="../media/image177.tmp"/><Relationship Id="rId12" Type="http://schemas.openxmlformats.org/officeDocument/2006/relationships/image" Target="../media/image182.tmp"/><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76.tmp"/><Relationship Id="rId11" Type="http://schemas.openxmlformats.org/officeDocument/2006/relationships/image" Target="../media/image181.tmp"/><Relationship Id="rId5" Type="http://schemas.openxmlformats.org/officeDocument/2006/relationships/image" Target="../media/image175.tmp"/><Relationship Id="rId10" Type="http://schemas.openxmlformats.org/officeDocument/2006/relationships/image" Target="../media/image180.tmp"/><Relationship Id="rId4" Type="http://schemas.openxmlformats.org/officeDocument/2006/relationships/image" Target="../media/image6.svg"/><Relationship Id="rId9" Type="http://schemas.openxmlformats.org/officeDocument/2006/relationships/image" Target="../media/image179.tmp"/><Relationship Id="rId14" Type="http://schemas.openxmlformats.org/officeDocument/2006/relationships/image" Target="../media/image184.tmp"/></Relationships>
</file>

<file path=ppt/slides/_rels/slide143.xml.rels><?xml version="1.0" encoding="UTF-8" standalone="yes"?>
<Relationships xmlns="http://schemas.openxmlformats.org/package/2006/relationships"><Relationship Id="rId8" Type="http://schemas.openxmlformats.org/officeDocument/2006/relationships/image" Target="../media/image188.tmp"/><Relationship Id="rId3" Type="http://schemas.openxmlformats.org/officeDocument/2006/relationships/image" Target="../media/image4.png"/><Relationship Id="rId7" Type="http://schemas.openxmlformats.org/officeDocument/2006/relationships/image" Target="../media/image187.tmp"/><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6.svg"/></Relationships>
</file>

<file path=ppt/slides/_rels/slide14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image" Target="../media/image4.png"/><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wmf"/><Relationship Id="rId5" Type="http://schemas.openxmlformats.org/officeDocument/2006/relationships/oleObject" Target="../embeddings/oleObject1.bin"/><Relationship Id="rId4" Type="http://schemas.openxmlformats.org/officeDocument/2006/relationships/image" Target="../media/image6.sv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8.wmf"/><Relationship Id="rId5" Type="http://schemas.openxmlformats.org/officeDocument/2006/relationships/oleObject" Target="../embeddings/oleObject3.bin"/><Relationship Id="rId4" Type="http://schemas.openxmlformats.org/officeDocument/2006/relationships/image" Target="../media/image6.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4.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3.vml"/><Relationship Id="rId4" Type="http://schemas.openxmlformats.org/officeDocument/2006/relationships/image" Target="../media/image9.w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4.vml"/><Relationship Id="rId4" Type="http://schemas.openxmlformats.org/officeDocument/2006/relationships/image" Target="../media/image10.w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image" Target="../media/image9.wmf"/><Relationship Id="rId5" Type="http://schemas.openxmlformats.org/officeDocument/2006/relationships/oleObject" Target="../embeddings/oleObject7.bin"/><Relationship Id="rId4" Type="http://schemas.openxmlformats.org/officeDocument/2006/relationships/image" Target="../media/image11.w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image" Target="../media/image9.wmf"/><Relationship Id="rId5" Type="http://schemas.openxmlformats.org/officeDocument/2006/relationships/oleObject" Target="../embeddings/oleObject9.bin"/><Relationship Id="rId4" Type="http://schemas.openxmlformats.org/officeDocument/2006/relationships/image" Target="../media/image11.wmf"/></Relationships>
</file>

<file path=ppt/slides/_rels/slide26.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oleObject" Target="../embeddings/oleObject10.bin"/><Relationship Id="rId7" Type="http://schemas.openxmlformats.org/officeDocument/2006/relationships/image" Target="../media/image14.emf"/><Relationship Id="rId2" Type="http://schemas.openxmlformats.org/officeDocument/2006/relationships/slideLayout" Target="../slideLayouts/slideLayout6.xml"/><Relationship Id="rId1" Type="http://schemas.openxmlformats.org/officeDocument/2006/relationships/vmlDrawing" Target="../drawings/vmlDrawing7.vml"/><Relationship Id="rId6" Type="http://schemas.openxmlformats.org/officeDocument/2006/relationships/image" Target="../media/image13.wmf"/><Relationship Id="rId5" Type="http://schemas.openxmlformats.org/officeDocument/2006/relationships/oleObject" Target="../embeddings/oleObject11.bin"/><Relationship Id="rId4" Type="http://schemas.openxmlformats.org/officeDocument/2006/relationships/image" Target="../media/image12.w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2.bin"/><Relationship Id="rId7" Type="http://schemas.openxmlformats.org/officeDocument/2006/relationships/image" Target="../media/image18.emf"/><Relationship Id="rId2" Type="http://schemas.openxmlformats.org/officeDocument/2006/relationships/slideLayout" Target="../slideLayouts/slideLayout6.xml"/><Relationship Id="rId1" Type="http://schemas.openxmlformats.org/officeDocument/2006/relationships/vmlDrawing" Target="../drawings/vmlDrawing8.vml"/><Relationship Id="rId6" Type="http://schemas.openxmlformats.org/officeDocument/2006/relationships/image" Target="../media/image17.wmf"/><Relationship Id="rId5" Type="http://schemas.openxmlformats.org/officeDocument/2006/relationships/oleObject" Target="../embeddings/oleObject13.bin"/><Relationship Id="rId4" Type="http://schemas.openxmlformats.org/officeDocument/2006/relationships/image" Target="../media/image16.wmf"/></Relationships>
</file>

<file path=ppt/slides/_rels/slide28.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oleObject" Target="../embeddings/oleObject14.bin"/><Relationship Id="rId7" Type="http://schemas.openxmlformats.org/officeDocument/2006/relationships/image" Target="../media/image21.emf"/><Relationship Id="rId2" Type="http://schemas.openxmlformats.org/officeDocument/2006/relationships/slideLayout" Target="../slideLayouts/slideLayout6.xml"/><Relationship Id="rId1" Type="http://schemas.openxmlformats.org/officeDocument/2006/relationships/vmlDrawing" Target="../drawings/vmlDrawing9.vml"/><Relationship Id="rId6" Type="http://schemas.openxmlformats.org/officeDocument/2006/relationships/image" Target="../media/image20.wmf"/><Relationship Id="rId5" Type="http://schemas.openxmlformats.org/officeDocument/2006/relationships/oleObject" Target="../embeddings/oleObject15.bin"/><Relationship Id="rId4" Type="http://schemas.openxmlformats.org/officeDocument/2006/relationships/image" Target="../media/image19.wmf"/></Relationships>
</file>

<file path=ppt/slides/_rels/slide29.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oleObject" Target="../embeddings/oleObject16.bin"/><Relationship Id="rId7" Type="http://schemas.openxmlformats.org/officeDocument/2006/relationships/image" Target="../media/image25.emf"/><Relationship Id="rId2" Type="http://schemas.openxmlformats.org/officeDocument/2006/relationships/slideLayout" Target="../slideLayouts/slideLayout6.xml"/><Relationship Id="rId1" Type="http://schemas.openxmlformats.org/officeDocument/2006/relationships/vmlDrawing" Target="../drawings/vmlDrawing10.vml"/><Relationship Id="rId6" Type="http://schemas.openxmlformats.org/officeDocument/2006/relationships/image" Target="../media/image24.wmf"/><Relationship Id="rId5" Type="http://schemas.openxmlformats.org/officeDocument/2006/relationships/oleObject" Target="../embeddings/oleObject17.bin"/><Relationship Id="rId4" Type="http://schemas.openxmlformats.org/officeDocument/2006/relationships/image" Target="../media/image23.wmf"/></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oleObject" Target="../embeddings/oleObject18.bin"/><Relationship Id="rId7" Type="http://schemas.openxmlformats.org/officeDocument/2006/relationships/image" Target="../media/image29.emf"/><Relationship Id="rId2" Type="http://schemas.openxmlformats.org/officeDocument/2006/relationships/slideLayout" Target="../slideLayouts/slideLayout6.xml"/><Relationship Id="rId1" Type="http://schemas.openxmlformats.org/officeDocument/2006/relationships/vmlDrawing" Target="../drawings/vmlDrawing11.vml"/><Relationship Id="rId6" Type="http://schemas.openxmlformats.org/officeDocument/2006/relationships/image" Target="../media/image28.wmf"/><Relationship Id="rId5" Type="http://schemas.openxmlformats.org/officeDocument/2006/relationships/oleObject" Target="../embeddings/oleObject19.bin"/><Relationship Id="rId4" Type="http://schemas.openxmlformats.org/officeDocument/2006/relationships/image" Target="../media/image27.wmf"/></Relationships>
</file>

<file path=ppt/slides/_rels/slide31.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oleObject" Target="../embeddings/oleObject20.bin"/><Relationship Id="rId7" Type="http://schemas.openxmlformats.org/officeDocument/2006/relationships/image" Target="../media/image33.emf"/><Relationship Id="rId2" Type="http://schemas.openxmlformats.org/officeDocument/2006/relationships/slideLayout" Target="../slideLayouts/slideLayout6.xml"/><Relationship Id="rId1" Type="http://schemas.openxmlformats.org/officeDocument/2006/relationships/vmlDrawing" Target="../drawings/vmlDrawing12.vml"/><Relationship Id="rId6" Type="http://schemas.openxmlformats.org/officeDocument/2006/relationships/image" Target="../media/image32.wmf"/><Relationship Id="rId5" Type="http://schemas.openxmlformats.org/officeDocument/2006/relationships/oleObject" Target="../embeddings/oleObject21.bin"/><Relationship Id="rId4" Type="http://schemas.openxmlformats.org/officeDocument/2006/relationships/image" Target="../media/image31.wmf"/></Relationships>
</file>

<file path=ppt/slides/_rels/slide32.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oleObject" Target="../embeddings/oleObject22.bin"/><Relationship Id="rId7" Type="http://schemas.openxmlformats.org/officeDocument/2006/relationships/image" Target="../media/image37.emf"/><Relationship Id="rId2" Type="http://schemas.openxmlformats.org/officeDocument/2006/relationships/slideLayout" Target="../slideLayouts/slideLayout6.xml"/><Relationship Id="rId1" Type="http://schemas.openxmlformats.org/officeDocument/2006/relationships/vmlDrawing" Target="../drawings/vmlDrawing13.vml"/><Relationship Id="rId6" Type="http://schemas.openxmlformats.org/officeDocument/2006/relationships/image" Target="../media/image36.wmf"/><Relationship Id="rId5" Type="http://schemas.openxmlformats.org/officeDocument/2006/relationships/oleObject" Target="../embeddings/oleObject23.bin"/><Relationship Id="rId4" Type="http://schemas.openxmlformats.org/officeDocument/2006/relationships/image" Target="../media/image35.wmf"/></Relationships>
</file>

<file path=ppt/slides/_rels/slide33.xml.rels><?xml version="1.0" encoding="UTF-8" standalone="yes"?>
<Relationships xmlns="http://schemas.openxmlformats.org/package/2006/relationships"><Relationship Id="rId8" Type="http://schemas.openxmlformats.org/officeDocument/2006/relationships/image" Target="../media/image41.wmf"/><Relationship Id="rId13" Type="http://schemas.openxmlformats.org/officeDocument/2006/relationships/oleObject" Target="../embeddings/oleObject30.bin"/><Relationship Id="rId3" Type="http://schemas.openxmlformats.org/officeDocument/2006/relationships/oleObject" Target="../embeddings/oleObject24.bin"/><Relationship Id="rId7" Type="http://schemas.openxmlformats.org/officeDocument/2006/relationships/oleObject" Target="../embeddings/oleObject26.bin"/><Relationship Id="rId12" Type="http://schemas.openxmlformats.org/officeDocument/2006/relationships/oleObject" Target="../embeddings/oleObject29.bin"/><Relationship Id="rId2" Type="http://schemas.openxmlformats.org/officeDocument/2006/relationships/slideLayout" Target="../slideLayouts/slideLayout6.xml"/><Relationship Id="rId1" Type="http://schemas.openxmlformats.org/officeDocument/2006/relationships/vmlDrawing" Target="../drawings/vmlDrawing14.vml"/><Relationship Id="rId6" Type="http://schemas.openxmlformats.org/officeDocument/2006/relationships/image" Target="../media/image40.wmf"/><Relationship Id="rId11" Type="http://schemas.openxmlformats.org/officeDocument/2006/relationships/oleObject" Target="../embeddings/oleObject28.bin"/><Relationship Id="rId5" Type="http://schemas.openxmlformats.org/officeDocument/2006/relationships/oleObject" Target="../embeddings/oleObject25.bin"/><Relationship Id="rId15" Type="http://schemas.openxmlformats.org/officeDocument/2006/relationships/image" Target="../media/image43.wmf"/><Relationship Id="rId10" Type="http://schemas.openxmlformats.org/officeDocument/2006/relationships/image" Target="../media/image42.wmf"/><Relationship Id="rId4" Type="http://schemas.openxmlformats.org/officeDocument/2006/relationships/image" Target="../media/image39.wmf"/><Relationship Id="rId9" Type="http://schemas.openxmlformats.org/officeDocument/2006/relationships/oleObject" Target="../embeddings/oleObject27.bin"/><Relationship Id="rId14" Type="http://schemas.openxmlformats.org/officeDocument/2006/relationships/oleObject" Target="../embeddings/oleObject31.bin"/></Relationships>
</file>

<file path=ppt/slides/_rels/slide34.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6.svg"/><Relationship Id="rId7" Type="http://schemas.openxmlformats.org/officeDocument/2006/relationships/image" Target="../media/image47.em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46.emf"/><Relationship Id="rId5" Type="http://schemas.openxmlformats.org/officeDocument/2006/relationships/image" Target="../media/image45.emf"/><Relationship Id="rId10" Type="http://schemas.openxmlformats.org/officeDocument/2006/relationships/image" Target="../media/image50.emf"/><Relationship Id="rId4" Type="http://schemas.openxmlformats.org/officeDocument/2006/relationships/image" Target="../media/image44.emf"/><Relationship Id="rId9" Type="http://schemas.openxmlformats.org/officeDocument/2006/relationships/image" Target="../media/image49.emf"/></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thinhdoanvu/ComputerGraphics/tree/master/Coding/LineAlgorithm" TargetMode="Externa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3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2.tmp"/></Relationships>
</file>

<file path=ppt/slides/_rels/slide3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3.tmp"/></Relationships>
</file>

<file path=ppt/slides/_rels/slide3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4.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2.xml"/><Relationship Id="rId4" Type="http://schemas.openxmlformats.org/officeDocument/2006/relationships/image" Target="../media/image57.emf"/></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2.xml"/><Relationship Id="rId4" Type="http://schemas.openxmlformats.org/officeDocument/2006/relationships/image" Target="../media/image60.emf"/></Relationships>
</file>

<file path=ppt/slides/_rels/slide53.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Layout" Target="../slideLayouts/slideLayout2.xml"/><Relationship Id="rId4" Type="http://schemas.openxmlformats.org/officeDocument/2006/relationships/image" Target="../media/image63.emf"/></Relationships>
</file>

<file path=ppt/slides/_rels/slide5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Layout" Target="../slideLayouts/slideLayout2.xml"/><Relationship Id="rId4" Type="http://schemas.openxmlformats.org/officeDocument/2006/relationships/image" Target="../media/image66.emf"/></Relationships>
</file>

<file path=ppt/slides/_rels/slide57.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slideLayout" Target="../slideLayouts/slideLayout6.xml"/><Relationship Id="rId4" Type="http://schemas.openxmlformats.org/officeDocument/2006/relationships/image" Target="../media/image69.emf"/></Relationships>
</file>

<file path=ppt/slides/_rels/slide5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Layout" Target="../slideLayouts/slideLayout2.xml"/><Relationship Id="rId4" Type="http://schemas.openxmlformats.org/officeDocument/2006/relationships/image" Target="../media/image72.emf"/></Relationships>
</file>

<file path=ppt/slides/_rels/slide61.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slideLayout" Target="../slideLayouts/slideLayout2.xml"/><Relationship Id="rId4" Type="http://schemas.openxmlformats.org/officeDocument/2006/relationships/image" Target="../media/image75.emf"/></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thinhdoanvu/ComputerGraphics/tree/master/Coding/LineAlgorithm" TargetMode="Externa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2.png"/></Relationships>
</file>

<file path=ppt/slides/_rels/slide66.xml.rels><?xml version="1.0" encoding="UTF-8" standalone="yes"?>
<Relationships xmlns="http://schemas.openxmlformats.org/package/2006/relationships"><Relationship Id="rId3"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4.png"/></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68.xml.rels><?xml version="1.0" encoding="UTF-8" standalone="yes"?>
<Relationships xmlns="http://schemas.openxmlformats.org/package/2006/relationships"><Relationship Id="rId3"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4.png"/></Relationships>
</file>

<file path=ppt/slides/_rels/slide6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76.emf"/></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8.emf"/><Relationship Id="rId4" Type="http://schemas.openxmlformats.org/officeDocument/2006/relationships/image" Target="../media/image77.emf"/></Relationships>
</file>

<file path=ppt/slides/_rels/slide7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80.emf"/><Relationship Id="rId4" Type="http://schemas.openxmlformats.org/officeDocument/2006/relationships/image" Target="../media/image79.emf"/></Relationships>
</file>

<file path=ppt/slides/_rels/slide7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82.emf"/><Relationship Id="rId4" Type="http://schemas.openxmlformats.org/officeDocument/2006/relationships/image" Target="../media/image81.emf"/></Relationships>
</file>

<file path=ppt/slides/_rels/slide7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84.emf"/><Relationship Id="rId4" Type="http://schemas.openxmlformats.org/officeDocument/2006/relationships/image" Target="../media/image83.emf"/></Relationships>
</file>

<file path=ppt/slides/_rels/slide7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86.emf"/><Relationship Id="rId4" Type="http://schemas.openxmlformats.org/officeDocument/2006/relationships/image" Target="../media/image85.emf"/></Relationships>
</file>

<file path=ppt/slides/_rels/slide7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87.emf"/><Relationship Id="rId4" Type="http://schemas.openxmlformats.org/officeDocument/2006/relationships/image" Target="../media/image85.emf"/></Relationships>
</file>

<file path=ppt/slides/_rels/slide7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89.emf"/><Relationship Id="rId4" Type="http://schemas.openxmlformats.org/officeDocument/2006/relationships/image" Target="../media/image88.emf"/></Relationships>
</file>

<file path=ppt/slides/_rels/slide7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91.emf"/><Relationship Id="rId4" Type="http://schemas.openxmlformats.org/officeDocument/2006/relationships/image" Target="../media/image90.emf"/></Relationships>
</file>

<file path=ppt/slides/_rels/slide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thinhdoanvu/ComputerGraphics/blob/master/Coding/LineAlgorithm/Midpoint" TargetMode="Externa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80.png"/><Relationship Id="rId7" Type="http://schemas.openxmlformats.org/officeDocument/2006/relationships/image" Target="../media/image7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4.png"/><Relationship Id="rId4" Type="http://schemas.openxmlformats.org/officeDocument/2006/relationships/image" Target="../media/image6.png"/><Relationship Id="rId9"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4.png"/><Relationship Id="rId4" Type="http://schemas.openxmlformats.org/officeDocument/2006/relationships/image" Target="../media/image6.svg"/></Relationships>
</file>

<file path=ppt/slides/_rels/slide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94.tmp"/><Relationship Id="rId5" Type="http://schemas.openxmlformats.org/officeDocument/2006/relationships/image" Target="../media/image93.tmp"/><Relationship Id="rId4" Type="http://schemas.openxmlformats.org/officeDocument/2006/relationships/image" Target="../media/image6.svg"/></Relationships>
</file>

<file path=ppt/slides/_rels/slide83.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4.png"/><Relationship Id="rId7" Type="http://schemas.openxmlformats.org/officeDocument/2006/relationships/image" Target="../media/image9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6.svg"/></Relationships>
</file>

<file path=ppt/slides/_rels/slide8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00.tmp"/><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990.png"/><Relationship Id="rId5" Type="http://schemas.openxmlformats.org/officeDocument/2006/relationships/image" Target="../media/image99.png"/><Relationship Id="rId4" Type="http://schemas.openxmlformats.org/officeDocument/2006/relationships/image" Target="../media/image6.svg"/></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010.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020.png"/><Relationship Id="rId5" Type="http://schemas.openxmlformats.org/officeDocument/2006/relationships/image" Target="../media/image101.tmp"/><Relationship Id="rId4" Type="http://schemas.openxmlformats.org/officeDocument/2006/relationships/image" Target="../media/image6.sv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6.sv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50.png"/><Relationship Id="rId4" Type="http://schemas.openxmlformats.org/officeDocument/2006/relationships/image" Target="../media/image6.sv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7.png"/><Relationship Id="rId4" Type="http://schemas.openxmlformats.org/officeDocument/2006/relationships/image" Target="../media/image6.svg"/></Relationships>
</file>

<file path=ppt/slides/_rels/slide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060.png"/><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90.xml.rels><?xml version="1.0" encoding="UTF-8" standalone="yes"?>
<Relationships xmlns="http://schemas.openxmlformats.org/package/2006/relationships"><Relationship Id="rId3" Type="http://schemas.openxmlformats.org/officeDocument/2006/relationships/hyperlink" Target="https://github.com/thinhdoanvu/ComputerGraphics/blob/master/Coding/CircleAlgorithm/Bresenham" TargetMode="External"/><Relationship Id="rId7" Type="http://schemas.openxmlformats.org/officeDocument/2006/relationships/image" Target="../media/image105.emf"/><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6.svg"/><Relationship Id="rId4" Type="http://schemas.openxmlformats.org/officeDocument/2006/relationships/image" Target="../media/image4.png"/></Relationships>
</file>

<file path=ppt/slides/_rels/slide9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0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7.png"/><Relationship Id="rId4" Type="http://schemas.openxmlformats.org/officeDocument/2006/relationships/image" Target="../media/image6.svg"/></Relationships>
</file>

<file path=ppt/slides/_rels/slide9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6.svg"/><Relationship Id="rId4" Type="http://schemas.openxmlformats.org/officeDocument/2006/relationships/image" Target="../media/image4.png"/></Relationships>
</file>

<file path=ppt/slides/_rels/slide9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6.svg"/><Relationship Id="rId4" Type="http://schemas.openxmlformats.org/officeDocument/2006/relationships/image" Target="../media/image4.png"/></Relationships>
</file>

<file path=ppt/slides/_rels/slide9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6.svg"/><Relationship Id="rId4" Type="http://schemas.openxmlformats.org/officeDocument/2006/relationships/image" Target="../media/image4.png"/></Relationships>
</file>

<file path=ppt/slides/_rels/slide9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4.png"/></Relationships>
</file>

<file path=ppt/slides/_rels/slide96.xml.rels><?xml version="1.0" encoding="UTF-8" standalone="yes"?>
<Relationships xmlns="http://schemas.openxmlformats.org/package/2006/relationships"><Relationship Id="rId3" Type="http://schemas.openxmlformats.org/officeDocument/2006/relationships/hyperlink" Target="https://github.com/thinhdoanvu/ComputerGraphics/tree/master/Coding/CircleAlgorithm"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13.emf"/><Relationship Id="rId5" Type="http://schemas.openxmlformats.org/officeDocument/2006/relationships/image" Target="../media/image6.svg"/><Relationship Id="rId4" Type="http://schemas.openxmlformats.org/officeDocument/2006/relationships/image" Target="../media/image4.png"/></Relationships>
</file>

<file path=ppt/slides/_rels/slide9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14.tmp"/><Relationship Id="rId5" Type="http://schemas.openxmlformats.org/officeDocument/2006/relationships/image" Target="../media/image6.svg"/><Relationship Id="rId4" Type="http://schemas.openxmlformats.org/officeDocument/2006/relationships/image" Target="../media/image4.png"/></Relationships>
</file>

<file path=ppt/slides/_rels/slide9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6.svg"/><Relationship Id="rId4" Type="http://schemas.openxmlformats.org/officeDocument/2006/relationships/image" Target="../media/image4.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17.tmp"/><Relationship Id="rId4"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CA56C-7A25-4BD4-AA72-5256E68BE4CB}"/>
              </a:ext>
            </a:extLst>
          </p:cNvPr>
          <p:cNvSpPr>
            <a:spLocks noGrp="1"/>
          </p:cNvSpPr>
          <p:nvPr>
            <p:ph type="ctrTitle"/>
          </p:nvPr>
        </p:nvSpPr>
        <p:spPr/>
        <p:txBody>
          <a:bodyPr>
            <a:normAutofit fontScale="90000"/>
          </a:bodyPr>
          <a:lstStyle/>
          <a:p>
            <a:r>
              <a:rPr lang="vi-VN"/>
              <a:t>Các giải thuật sinh thực thể cơ sở</a:t>
            </a:r>
            <a:endParaRPr lang="en-US" dirty="0"/>
          </a:p>
        </p:txBody>
      </p:sp>
      <p:sp>
        <p:nvSpPr>
          <p:cNvPr id="3" name="Subtitle 2">
            <a:extLst>
              <a:ext uri="{FF2B5EF4-FFF2-40B4-BE49-F238E27FC236}">
                <a16:creationId xmlns:a16="http://schemas.microsoft.com/office/drawing/2014/main" id="{BBBCF363-1123-45B1-8A9A-ABCDA40EF3F2}"/>
              </a:ext>
            </a:extLst>
          </p:cNvPr>
          <p:cNvSpPr>
            <a:spLocks noGrp="1"/>
          </p:cNvSpPr>
          <p:nvPr>
            <p:ph type="subTitle" idx="1"/>
          </p:nvPr>
        </p:nvSpPr>
        <p:spPr>
          <a:xfrm>
            <a:off x="1777464" y="3575164"/>
            <a:ext cx="8637072" cy="1365136"/>
          </a:xfrm>
        </p:spPr>
        <p:txBody>
          <a:bodyPr>
            <a:noAutofit/>
          </a:bodyPr>
          <a:lstStyle/>
          <a:p>
            <a:r>
              <a:rPr lang="en-US">
                <a:solidFill>
                  <a:srgbClr val="000000"/>
                </a:solidFill>
                <a:latin typeface="Arial" panose="020B0604020202020204" pitchFamily="34" charset="0"/>
                <a:ea typeface="Tahoma" panose="020B0604030504040204" pitchFamily="34" charset="0"/>
                <a:cs typeface="Arial" panose="020B0604020202020204" pitchFamily="34" charset="0"/>
              </a:rPr>
              <a:t>Đoàn vũ thịnh</a:t>
            </a:r>
          </a:p>
          <a:p>
            <a:r>
              <a:rPr lang="en-US">
                <a:solidFill>
                  <a:srgbClr val="000000"/>
                </a:solidFill>
                <a:latin typeface="Arial" panose="020B0604020202020204" pitchFamily="34" charset="0"/>
                <a:ea typeface="Tahoma" panose="020B0604030504040204" pitchFamily="34" charset="0"/>
                <a:cs typeface="Arial" panose="020B0604020202020204" pitchFamily="34" charset="0"/>
              </a:rPr>
              <a:t>Bộ môn kỹ thuật phần mềm, khoa công nghệ thông tin</a:t>
            </a:r>
          </a:p>
          <a:p>
            <a:r>
              <a:rPr lang="en-US">
                <a:solidFill>
                  <a:srgbClr val="000000"/>
                </a:solidFill>
                <a:latin typeface="Arial" panose="020B0604020202020204" pitchFamily="34" charset="0"/>
                <a:ea typeface="Tahoma" panose="020B0604030504040204" pitchFamily="34" charset="0"/>
                <a:cs typeface="Arial" panose="020B0604020202020204" pitchFamily="34" charset="0"/>
              </a:rPr>
              <a:t>Đại học nha trang (2019)</a:t>
            </a:r>
            <a:endParaRPr lang="en-US" dirty="0">
              <a:latin typeface="Arial" panose="020B0604020202020204" pitchFamily="34" charset="0"/>
              <a:cs typeface="Arial" panose="020B0604020202020204" pitchFamily="34" charset="0"/>
            </a:endParaRPr>
          </a:p>
        </p:txBody>
      </p:sp>
      <p:pic>
        <p:nvPicPr>
          <p:cNvPr id="5" name="Graphic 4" descr="Brain in head">
            <a:extLst>
              <a:ext uri="{FF2B5EF4-FFF2-40B4-BE49-F238E27FC236}">
                <a16:creationId xmlns:a16="http://schemas.microsoft.com/office/drawing/2014/main" id="{D011E263-3212-4780-A140-E652B108BDC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0009171" y="2019447"/>
            <a:ext cx="1440000" cy="1440000"/>
          </a:xfrm>
          <a:prstGeom prst="rect">
            <a:avLst/>
          </a:prstGeom>
        </p:spPr>
      </p:pic>
    </p:spTree>
    <p:extLst>
      <p:ext uri="{BB962C8B-B14F-4D97-AF65-F5344CB8AC3E}">
        <p14:creationId xmlns:p14="http://schemas.microsoft.com/office/powerpoint/2010/main" val="410429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294363" y="1599754"/>
            <a:ext cx="9603275" cy="4016768"/>
          </a:xfrm>
        </p:spPr>
        <p:txBody>
          <a:bodyPr>
            <a:normAutofit lnSpcReduction="10000"/>
          </a:bodyPr>
          <a:lstStyle/>
          <a:p>
            <a:pPr lvl="0">
              <a:lnSpc>
                <a:spcPct val="160000"/>
              </a:lnSpc>
              <a:spcBef>
                <a:spcPts val="0"/>
              </a:spcBef>
            </a:pPr>
            <a:r>
              <a:rPr lang="en-US" b="1"/>
              <a:t>2.2.2. Biểu diễn điểm và đoạn thẳng (tt)</a:t>
            </a:r>
            <a:endParaRPr lang="en-US"/>
          </a:p>
          <a:p>
            <a:pPr lvl="0">
              <a:lnSpc>
                <a:spcPct val="160000"/>
              </a:lnSpc>
              <a:spcBef>
                <a:spcPts val="0"/>
              </a:spcBef>
            </a:pPr>
            <a:r>
              <a:rPr lang="en-US" b="1"/>
              <a:t>Các thuộc tính của đoạn thẳng</a:t>
            </a:r>
          </a:p>
          <a:p>
            <a:pPr lvl="1">
              <a:lnSpc>
                <a:spcPct val="160000"/>
              </a:lnSpc>
              <a:spcBef>
                <a:spcPts val="0"/>
              </a:spcBef>
              <a:buFont typeface="Wingdings" panose="05000000000000000000" pitchFamily="2" charset="2"/>
              <a:buChar char="§"/>
            </a:pPr>
            <a:r>
              <a:rPr lang="vi-VN"/>
              <a:t>Màu sắc</a:t>
            </a:r>
            <a:endParaRPr lang="en-US"/>
          </a:p>
          <a:p>
            <a:pPr lvl="1">
              <a:lnSpc>
                <a:spcPct val="160000"/>
              </a:lnSpc>
              <a:spcBef>
                <a:spcPts val="0"/>
              </a:spcBef>
              <a:buFont typeface="Wingdings" panose="05000000000000000000" pitchFamily="2" charset="2"/>
              <a:buChar char="§"/>
            </a:pPr>
            <a:r>
              <a:rPr lang="vi-VN"/>
              <a:t>Độ rộng của nét vẽ</a:t>
            </a:r>
            <a:endParaRPr lang="en-US"/>
          </a:p>
          <a:p>
            <a:pPr lvl="1">
              <a:lnSpc>
                <a:spcPct val="160000"/>
              </a:lnSpc>
              <a:spcBef>
                <a:spcPts val="0"/>
              </a:spcBef>
              <a:buFont typeface="Wingdings" panose="05000000000000000000" pitchFamily="2" charset="2"/>
              <a:buChar char="§"/>
            </a:pPr>
            <a:r>
              <a:rPr lang="vi-VN"/>
              <a:t>Kiểu nét vẽ của đoạn thẳng</a:t>
            </a:r>
            <a:endParaRPr lang="en-US"/>
          </a:p>
          <a:p>
            <a:pPr lvl="0">
              <a:lnSpc>
                <a:spcPct val="160000"/>
              </a:lnSpc>
              <a:spcBef>
                <a:spcPts val="0"/>
              </a:spcBef>
            </a:pPr>
            <a:r>
              <a:rPr lang="vi-VN"/>
              <a:t>Đối với đường gấp khúc, các đoạn thẳng trong cùng một đường gấp khúc thì</a:t>
            </a:r>
            <a:r>
              <a:rPr lang="en-US"/>
              <a:t> </a:t>
            </a:r>
            <a:r>
              <a:rPr lang="vi-VN"/>
              <a:t>có cùng một thuộc tính.</a:t>
            </a:r>
            <a:endParaRPr lang="en-US"/>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028262" y="206686"/>
            <a:ext cx="1122450" cy="1122450"/>
          </a:xfrm>
          <a:prstGeom prst="rect">
            <a:avLst/>
          </a:prstGeom>
        </p:spPr>
      </p:pic>
      <p:cxnSp>
        <p:nvCxnSpPr>
          <p:cNvPr id="6" name="Straight Connector 5"/>
          <p:cNvCxnSpPr/>
          <p:nvPr/>
        </p:nvCxnSpPr>
        <p:spPr>
          <a:xfrm>
            <a:off x="3585029" y="3048000"/>
            <a:ext cx="1306285" cy="0"/>
          </a:xfrm>
          <a:prstGeom prst="line">
            <a:avLst/>
          </a:prstGeom>
          <a:ln w="31750">
            <a:solidFill>
              <a:srgbClr val="00B050"/>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a:off x="4891314" y="3599543"/>
            <a:ext cx="1306285" cy="0"/>
          </a:xfrm>
          <a:prstGeom prst="line">
            <a:avLst/>
          </a:prstGeom>
          <a:ln w="76200">
            <a:solidFill>
              <a:srgbClr val="002060"/>
            </a:solidFill>
          </a:ln>
        </p:spPr>
        <p:style>
          <a:lnRef idx="3">
            <a:schemeClr val="accent1"/>
          </a:lnRef>
          <a:fillRef idx="0">
            <a:schemeClr val="accent1"/>
          </a:fillRef>
          <a:effectRef idx="2">
            <a:schemeClr val="accent1"/>
          </a:effectRef>
          <a:fontRef idx="minor">
            <a:schemeClr val="tx1"/>
          </a:fontRef>
        </p:style>
      </p:cxnSp>
      <p:cxnSp>
        <p:nvCxnSpPr>
          <p:cNvPr id="10" name="Straight Connector 9"/>
          <p:cNvCxnSpPr/>
          <p:nvPr/>
        </p:nvCxnSpPr>
        <p:spPr>
          <a:xfrm>
            <a:off x="5994400" y="4238171"/>
            <a:ext cx="1306285" cy="0"/>
          </a:xfrm>
          <a:prstGeom prst="line">
            <a:avLst/>
          </a:prstGeom>
          <a:ln w="57150">
            <a:solidFill>
              <a:srgbClr val="FFC000"/>
            </a:solidFill>
            <a:prstDash val="sys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3514489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612454"/>
                <a:ext cx="9729812" cy="4331146"/>
              </a:xfrm>
            </p:spPr>
            <p:txBody>
              <a:bodyPr>
                <a:noAutofit/>
              </a:bodyPr>
              <a:lstStyle/>
              <a:p>
                <a:pPr lvl="0" algn="just"/>
                <a:r>
                  <a:rPr lang="en-US" sz="2000" b="1"/>
                  <a:t>2.3. </a:t>
                </a:r>
                <a:r>
                  <a:rPr lang="vi-VN" sz="2000" b="1"/>
                  <a:t>Các giải thuật xây dựng thực thể cơ sở</a:t>
                </a:r>
                <a:endParaRPr lang="en-US" sz="2000" b="1"/>
              </a:p>
              <a:p>
                <a:pPr lvl="0" algn="just"/>
                <a:r>
                  <a:rPr lang="vi-VN" sz="1600" b="1"/>
                  <a:t>Giải thuật sinh đường ellipse</a:t>
                </a:r>
                <a:endParaRPr lang="en-US" sz="1600" b="1"/>
              </a:p>
              <a:p>
                <a:pPr lvl="0"/>
                <a:r>
                  <a:rPr lang="en-US" sz="2000"/>
                  <a:t>Ph</a:t>
                </a:r>
                <a:r>
                  <a:rPr lang="vi-VN" sz="2000"/>
                  <a:t>ư</a:t>
                </a:r>
                <a:r>
                  <a:rPr lang="en-US" sz="2000"/>
                  <a:t>ơng trình Ellipse: </a:t>
                </a:r>
                <a14:m>
                  <m:oMath xmlns:m="http://schemas.openxmlformats.org/officeDocument/2006/math">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e>
                    </m:d>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𝑦</m:t>
                            </m:r>
                          </m:sub>
                        </m:sSub>
                      </m:e>
                      <m:sup>
                        <m:r>
                          <a:rPr lang="en-US" sz="2000" b="0" i="1" smtClean="0">
                            <a:latin typeface="Cambria Math" panose="02040503050406030204" pitchFamily="18" charset="0"/>
                          </a:rPr>
                          <m:t>2</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b="0" i="1" smtClean="0">
                                <a:latin typeface="Cambria Math" panose="02040503050406030204" pitchFamily="18" charset="0"/>
                              </a:rPr>
                              <m:t>𝑥</m:t>
                            </m:r>
                          </m:sub>
                        </m:sSub>
                      </m:e>
                      <m:sup>
                        <m:r>
                          <a:rPr lang="en-US" sz="2000" i="1">
                            <a:latin typeface="Cambria Math" panose="02040503050406030204" pitchFamily="18" charset="0"/>
                          </a:rPr>
                          <m:t>2</m:t>
                        </m:r>
                      </m:sup>
                    </m:sSup>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𝑦</m:t>
                        </m:r>
                      </m:e>
                      <m:sup>
                        <m:r>
                          <a:rPr lang="en-US" sz="2000" i="1" smtClean="0">
                            <a:latin typeface="Cambria Math" panose="02040503050406030204" pitchFamily="18" charset="0"/>
                          </a:rPr>
                          <m:t>2</m:t>
                        </m:r>
                      </m:sup>
                    </m:sSup>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oMath>
                </a14:m>
                <a:endParaRPr lang="en-US" sz="2000"/>
              </a:p>
              <a:p>
                <a:pPr lvl="0"/>
                <a14:m>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e>
                    </m:d>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eqArr>
                          <m:eqArrPr>
                            <m:ctrlPr>
                              <a:rPr lang="en-US" sz="2000" i="1">
                                <a:latin typeface="Cambria Math" panose="02040503050406030204" pitchFamily="18" charset="0"/>
                              </a:rPr>
                            </m:ctrlPr>
                          </m:eqArrPr>
                          <m:e>
                            <m:r>
                              <a:rPr lang="en-US" sz="2000" i="1">
                                <a:latin typeface="Cambria Math" panose="02040503050406030204" pitchFamily="18" charset="0"/>
                              </a:rPr>
                              <m:t>&lt;0, </m:t>
                            </m:r>
                            <m:r>
                              <a:rPr lang="en-US" sz="2000" i="1">
                                <a:latin typeface="Cambria Math" panose="02040503050406030204" pitchFamily="18" charset="0"/>
                              </a:rPr>
                              <m:t>𝑛</m:t>
                            </m:r>
                            <m:r>
                              <a:rPr lang="en-US" sz="2000" i="1">
                                <a:latin typeface="Cambria Math" panose="02040503050406030204" pitchFamily="18" charset="0"/>
                              </a:rPr>
                              <m:t>ế</m:t>
                            </m:r>
                            <m:r>
                              <a:rPr lang="en-US" sz="2000" i="1">
                                <a:latin typeface="Cambria Math" panose="02040503050406030204" pitchFamily="18" charset="0"/>
                              </a:rPr>
                              <m:t>𝑢</m:t>
                            </m:r>
                            <m:r>
                              <a:rPr lang="en-US" sz="2000" i="1">
                                <a:latin typeface="Cambria Math" panose="02040503050406030204" pitchFamily="18" charset="0"/>
                              </a:rPr>
                              <m:t> </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e>
                            </m:d>
                            <m:r>
                              <a:rPr lang="en-US" sz="2000" i="1">
                                <a:latin typeface="Cambria Math" panose="02040503050406030204" pitchFamily="18" charset="0"/>
                              </a:rPr>
                              <m:t> </m:t>
                            </m:r>
                            <m:r>
                              <a:rPr lang="en-US" sz="2000" i="1">
                                <a:latin typeface="Cambria Math" panose="02040503050406030204" pitchFamily="18" charset="0"/>
                              </a:rPr>
                              <m:t>𝑛</m:t>
                            </m:r>
                            <m:r>
                              <a:rPr lang="en-US" sz="2000" i="1">
                                <a:latin typeface="Cambria Math" panose="02040503050406030204" pitchFamily="18" charset="0"/>
                              </a:rPr>
                              <m:t>ằ</m:t>
                            </m:r>
                            <m:r>
                              <a:rPr lang="en-US" sz="2000" i="1">
                                <a:latin typeface="Cambria Math" panose="02040503050406030204" pitchFamily="18" charset="0"/>
                              </a:rPr>
                              <m:t>𝑚</m:t>
                            </m:r>
                            <m:r>
                              <a:rPr lang="en-US" sz="2000" i="1">
                                <a:latin typeface="Cambria Math" panose="02040503050406030204" pitchFamily="18" charset="0"/>
                              </a:rPr>
                              <m:t> </m:t>
                            </m:r>
                            <m:r>
                              <a:rPr lang="en-US" sz="2000" i="1">
                                <a:latin typeface="Cambria Math" panose="02040503050406030204" pitchFamily="18" charset="0"/>
                              </a:rPr>
                              <m:t>𝑝h</m:t>
                            </m:r>
                            <m:r>
                              <a:rPr lang="en-US" sz="2000" i="1">
                                <a:latin typeface="Cambria Math" panose="02040503050406030204" pitchFamily="18" charset="0"/>
                              </a:rPr>
                              <m:t>í</m:t>
                            </m:r>
                            <m:r>
                              <a:rPr lang="en-US" sz="2000" i="1">
                                <a:latin typeface="Cambria Math" panose="02040503050406030204" pitchFamily="18" charset="0"/>
                              </a:rPr>
                              <m:t>𝑎</m:t>
                            </m:r>
                            <m:r>
                              <a:rPr lang="en-US" sz="2000" i="1">
                                <a:latin typeface="Cambria Math" panose="02040503050406030204" pitchFamily="18" charset="0"/>
                              </a:rPr>
                              <m:t> </m:t>
                            </m:r>
                            <m:r>
                              <a:rPr lang="en-US" sz="2000" i="1">
                                <a:latin typeface="Cambria Math" panose="02040503050406030204" pitchFamily="18" charset="0"/>
                              </a:rPr>
                              <m:t>𝑡𝑟𝑜𝑛𝑔</m:t>
                            </m:r>
                            <m:r>
                              <a:rPr lang="en-US" sz="2000" i="1">
                                <a:latin typeface="Cambria Math" panose="02040503050406030204" pitchFamily="18" charset="0"/>
                              </a:rPr>
                              <m:t> </m:t>
                            </m:r>
                            <m:r>
                              <a:rPr lang="en-US" sz="2000" b="0" i="1" smtClean="0">
                                <a:latin typeface="Cambria Math" panose="02040503050406030204" pitchFamily="18" charset="0"/>
                              </a:rPr>
                              <m:t>𝐸𝑙𝑙𝑖𝑝𝑠𝑒</m:t>
                            </m:r>
                          </m:e>
                          <m:e>
                            <m:r>
                              <a:rPr lang="en-US" sz="2000" i="1">
                                <a:latin typeface="Cambria Math" panose="02040503050406030204" pitchFamily="18" charset="0"/>
                              </a:rPr>
                              <m:t>=0, </m:t>
                            </m:r>
                            <m:r>
                              <a:rPr lang="en-US" sz="2000" i="1">
                                <a:latin typeface="Cambria Math" panose="02040503050406030204" pitchFamily="18" charset="0"/>
                              </a:rPr>
                              <m:t>𝑛</m:t>
                            </m:r>
                            <m:r>
                              <a:rPr lang="en-US" sz="2000" i="1">
                                <a:latin typeface="Cambria Math" panose="02040503050406030204" pitchFamily="18" charset="0"/>
                              </a:rPr>
                              <m:t>ế</m:t>
                            </m:r>
                            <m:r>
                              <a:rPr lang="en-US" sz="2000" i="1">
                                <a:latin typeface="Cambria Math" panose="02040503050406030204" pitchFamily="18" charset="0"/>
                              </a:rPr>
                              <m:t>𝑢</m:t>
                            </m:r>
                            <m:r>
                              <a:rPr lang="en-US" sz="2000" i="1">
                                <a:latin typeface="Cambria Math" panose="02040503050406030204" pitchFamily="18" charset="0"/>
                              </a:rPr>
                              <m:t> </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e>
                            </m:d>
                            <m:r>
                              <a:rPr lang="en-US" sz="2000" i="1">
                                <a:latin typeface="Cambria Math" panose="02040503050406030204" pitchFamily="18" charset="0"/>
                              </a:rPr>
                              <m:t> </m:t>
                            </m:r>
                            <m:r>
                              <a:rPr lang="en-US" sz="2000" i="1">
                                <a:latin typeface="Cambria Math" panose="02040503050406030204" pitchFamily="18" charset="0"/>
                              </a:rPr>
                              <m:t>𝑛</m:t>
                            </m:r>
                            <m:r>
                              <a:rPr lang="en-US" sz="2000" i="1">
                                <a:latin typeface="Cambria Math" panose="02040503050406030204" pitchFamily="18" charset="0"/>
                              </a:rPr>
                              <m:t>ằ</m:t>
                            </m:r>
                            <m:r>
                              <a:rPr lang="en-US" sz="2000" i="1">
                                <a:latin typeface="Cambria Math" panose="02040503050406030204" pitchFamily="18" charset="0"/>
                              </a:rPr>
                              <m:t>𝑚</m:t>
                            </m:r>
                            <m:r>
                              <a:rPr lang="en-US" sz="2000" i="1">
                                <a:latin typeface="Cambria Math" panose="02040503050406030204" pitchFamily="18" charset="0"/>
                              </a:rPr>
                              <m:t> </m:t>
                            </m:r>
                            <m:r>
                              <a:rPr lang="en-US" sz="2000" i="1">
                                <a:latin typeface="Cambria Math" panose="02040503050406030204" pitchFamily="18" charset="0"/>
                              </a:rPr>
                              <m:t>𝑡𝑟</m:t>
                            </m:r>
                            <m:r>
                              <a:rPr lang="en-US" sz="2000" i="1">
                                <a:latin typeface="Cambria Math" panose="02040503050406030204" pitchFamily="18" charset="0"/>
                              </a:rPr>
                              <m:t>ê</m:t>
                            </m:r>
                            <m:r>
                              <a:rPr lang="en-US" sz="2000" i="1">
                                <a:latin typeface="Cambria Math" panose="02040503050406030204" pitchFamily="18" charset="0"/>
                              </a:rPr>
                              <m:t>𝑛</m:t>
                            </m:r>
                            <m:r>
                              <a:rPr lang="en-US" sz="2000" b="0" i="1" smtClean="0">
                                <a:latin typeface="Cambria Math" panose="02040503050406030204" pitchFamily="18" charset="0"/>
                              </a:rPr>
                              <m:t> </m:t>
                            </m:r>
                            <m:r>
                              <a:rPr lang="en-US" sz="2000" i="1">
                                <a:latin typeface="Cambria Math" panose="02040503050406030204" pitchFamily="18" charset="0"/>
                              </a:rPr>
                              <m:t>𝐸𝑙𝑙𝑖𝑝𝑠𝑒</m:t>
                            </m:r>
                            <m:r>
                              <a:rPr lang="en-US" sz="2000" b="0" i="1" smtClean="0">
                                <a:latin typeface="Cambria Math" panose="02040503050406030204" pitchFamily="18" charset="0"/>
                              </a:rPr>
                              <m:t>             </m:t>
                            </m:r>
                          </m:e>
                          <m:e>
                            <m:r>
                              <a:rPr lang="en-US" sz="2000" i="1">
                                <a:latin typeface="Cambria Math" panose="02040503050406030204" pitchFamily="18" charset="0"/>
                              </a:rPr>
                              <m:t>&gt;0, </m:t>
                            </m:r>
                            <m:r>
                              <a:rPr lang="en-US" sz="2000" i="1">
                                <a:latin typeface="Cambria Math" panose="02040503050406030204" pitchFamily="18" charset="0"/>
                              </a:rPr>
                              <m:t>𝑛</m:t>
                            </m:r>
                            <m:r>
                              <a:rPr lang="en-US" sz="2000" i="1">
                                <a:latin typeface="Cambria Math" panose="02040503050406030204" pitchFamily="18" charset="0"/>
                              </a:rPr>
                              <m:t>ế</m:t>
                            </m:r>
                            <m:r>
                              <a:rPr lang="en-US" sz="2000" i="1">
                                <a:latin typeface="Cambria Math" panose="02040503050406030204" pitchFamily="18" charset="0"/>
                              </a:rPr>
                              <m:t>𝑢</m:t>
                            </m:r>
                            <m:r>
                              <a:rPr lang="en-US" sz="2000" i="1">
                                <a:latin typeface="Cambria Math" panose="02040503050406030204" pitchFamily="18" charset="0"/>
                              </a:rPr>
                              <m:t> </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e>
                            </m:d>
                            <m:r>
                              <a:rPr lang="en-US" sz="2000" i="1">
                                <a:latin typeface="Cambria Math" panose="02040503050406030204" pitchFamily="18" charset="0"/>
                              </a:rPr>
                              <m:t> </m:t>
                            </m:r>
                            <m:r>
                              <a:rPr lang="en-US" sz="2000" i="1">
                                <a:latin typeface="Cambria Math" panose="02040503050406030204" pitchFamily="18" charset="0"/>
                              </a:rPr>
                              <m:t>𝑛</m:t>
                            </m:r>
                            <m:r>
                              <a:rPr lang="en-US" sz="2000" i="1">
                                <a:latin typeface="Cambria Math" panose="02040503050406030204" pitchFamily="18" charset="0"/>
                              </a:rPr>
                              <m:t>ằ</m:t>
                            </m:r>
                            <m:r>
                              <a:rPr lang="en-US" sz="2000" i="1">
                                <a:latin typeface="Cambria Math" panose="02040503050406030204" pitchFamily="18" charset="0"/>
                              </a:rPr>
                              <m:t>𝑚</m:t>
                            </m:r>
                            <m:r>
                              <a:rPr lang="en-US" sz="2000" i="1">
                                <a:latin typeface="Cambria Math" panose="02040503050406030204" pitchFamily="18" charset="0"/>
                              </a:rPr>
                              <m:t> </m:t>
                            </m:r>
                            <m:r>
                              <a:rPr lang="en-US" sz="2000" i="1">
                                <a:latin typeface="Cambria Math" panose="02040503050406030204" pitchFamily="18" charset="0"/>
                              </a:rPr>
                              <m:t>𝑝h</m:t>
                            </m:r>
                            <m:r>
                              <a:rPr lang="en-US" sz="2000" i="1">
                                <a:latin typeface="Cambria Math" panose="02040503050406030204" pitchFamily="18" charset="0"/>
                              </a:rPr>
                              <m:t>í</m:t>
                            </m:r>
                            <m:r>
                              <a:rPr lang="en-US" sz="2000" i="1">
                                <a:latin typeface="Cambria Math" panose="02040503050406030204" pitchFamily="18" charset="0"/>
                              </a:rPr>
                              <m:t>𝑎</m:t>
                            </m:r>
                            <m:r>
                              <a:rPr lang="en-US" sz="2000" i="1">
                                <a:latin typeface="Cambria Math" panose="02040503050406030204" pitchFamily="18" charset="0"/>
                              </a:rPr>
                              <m:t> </m:t>
                            </m:r>
                            <m:r>
                              <a:rPr lang="en-US" sz="2000" i="1">
                                <a:latin typeface="Cambria Math" panose="02040503050406030204" pitchFamily="18" charset="0"/>
                              </a:rPr>
                              <m:t>𝑛𝑔𝑜</m:t>
                            </m:r>
                            <m:r>
                              <a:rPr lang="en-US" sz="2000" i="1">
                                <a:latin typeface="Cambria Math" panose="02040503050406030204" pitchFamily="18" charset="0"/>
                              </a:rPr>
                              <m:t>à</m:t>
                            </m:r>
                            <m:r>
                              <a:rPr lang="en-US" sz="2000" i="1">
                                <a:latin typeface="Cambria Math" panose="02040503050406030204" pitchFamily="18" charset="0"/>
                              </a:rPr>
                              <m:t>𝑖</m:t>
                            </m:r>
                            <m:r>
                              <a:rPr lang="en-US" sz="2000" b="0" i="1" smtClean="0">
                                <a:latin typeface="Cambria Math" panose="02040503050406030204" pitchFamily="18" charset="0"/>
                              </a:rPr>
                              <m:t> </m:t>
                            </m:r>
                            <m:r>
                              <a:rPr lang="en-US" sz="2000" i="1">
                                <a:latin typeface="Cambria Math" panose="02040503050406030204" pitchFamily="18" charset="0"/>
                              </a:rPr>
                              <m:t>𝐸𝑙𝑙𝑖𝑝𝑠𝑒</m:t>
                            </m:r>
                          </m:e>
                        </m:eqArr>
                      </m:e>
                    </m:d>
                  </m:oMath>
                </a14:m>
                <a:endParaRPr lang="en-US" sz="2000"/>
              </a:p>
              <a:p>
                <a:pPr lvl="0"/>
                <a:r>
                  <a:rPr lang="en-US" sz="2000"/>
                  <a:t>Hệ số góc: </a:t>
                </a:r>
                <a14:m>
                  <m:oMath xmlns:m="http://schemas.openxmlformats.org/officeDocument/2006/math">
                    <m:r>
                      <a:rPr lang="en-US" sz="2000" b="0" i="1" smtClean="0">
                        <a:latin typeface="Cambria Math" panose="02040503050406030204" pitchFamily="18" charset="0"/>
                      </a:rPr>
                      <m:t>𝑚</m:t>
                    </m:r>
                    <m:r>
                      <a:rPr lang="en-US" sz="2000" i="1">
                        <a:latin typeface="Cambria Math" panose="02040503050406030204" pitchFamily="18" charset="0"/>
                      </a:rPr>
                      <m:t>=</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𝑑</m:t>
                            </m:r>
                          </m:e>
                          <m:sub>
                            <m:r>
                              <a:rPr lang="en-US" sz="2000" b="0" i="1" smtClean="0">
                                <a:latin typeface="Cambria Math" panose="02040503050406030204" pitchFamily="18" charset="0"/>
                              </a:rPr>
                              <m:t>𝑦</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𝑑</m:t>
                            </m:r>
                          </m:e>
                          <m:sub>
                            <m:r>
                              <a:rPr lang="en-US" sz="2000" b="0" i="1" smtClean="0">
                                <a:latin typeface="Cambria Math" panose="02040503050406030204" pitchFamily="18" charset="0"/>
                              </a:rPr>
                              <m:t>𝑥</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m:t>
                        </m:r>
                        <m:sSup>
                          <m:sSupPr>
                            <m:ctrlPr>
                              <a:rPr lang="en-US" sz="2000" b="0" i="1" smtClean="0">
                                <a:latin typeface="Cambria Math" panose="02040503050406030204" pitchFamily="18" charset="0"/>
                              </a:rPr>
                            </m:ctrlPr>
                          </m:sSup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𝑦</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𝑥</m:t>
                        </m:r>
                      </m:num>
                      <m:den>
                        <m:r>
                          <a:rPr lang="en-US" sz="2000" b="0" i="1" smtClean="0">
                            <a:latin typeface="Cambria Math" panose="02040503050406030204" pitchFamily="18" charset="0"/>
                          </a:rPr>
                          <m:t>2</m:t>
                        </m:r>
                        <m:sSup>
                          <m:sSupPr>
                            <m:ctrlPr>
                              <a:rPr lang="en-US" sz="2000" b="0" i="1" smtClean="0">
                                <a:latin typeface="Cambria Math" panose="02040503050406030204" pitchFamily="18" charset="0"/>
                              </a:rPr>
                            </m:ctrlPr>
                          </m:sSup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𝑥</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𝑦</m:t>
                        </m:r>
                      </m:den>
                    </m:f>
                    <m:r>
                      <a:rPr lang="en-US" sz="2000" i="1">
                        <a:latin typeface="Cambria Math" panose="02040503050406030204" pitchFamily="18" charset="0"/>
                      </a:rPr>
                      <m:t> </m:t>
                    </m:r>
                  </m:oMath>
                </a14:m>
                <a:endParaRPr lang="en-US" sz="2000"/>
              </a:p>
            </p:txBody>
          </p:sp>
        </mc:Choice>
        <mc:Fallback xmlns="">
          <p:sp>
            <p:nvSpPr>
              <p:cNvPr id="3" name="Content Placeholder 2">
                <a:extLst>
                  <a:ext uri="{FF2B5EF4-FFF2-40B4-BE49-F238E27FC236}">
                    <a16:creationId xmlns:a16="http://schemas.microsoft.com/office/drawing/2014/main" id="{C3C0199F-A274-44C6-BF37-784A855E6EEA}"/>
                  </a:ext>
                </a:extLst>
              </p:cNvPr>
              <p:cNvSpPr>
                <a:spLocks noGrp="1" noRot="1" noChangeAspect="1" noMove="1" noResize="1" noEditPoints="1" noAdjustHandles="1" noChangeArrowheads="1" noChangeShapeType="1" noTextEdit="1"/>
              </p:cNvSpPr>
              <p:nvPr>
                <p:ph idx="1"/>
              </p:nvPr>
            </p:nvSpPr>
            <p:spPr>
              <a:xfrm>
                <a:off x="1167826" y="1612454"/>
                <a:ext cx="9729812" cy="4331146"/>
              </a:xfrm>
              <a:blipFill>
                <a:blip r:embed="rId3"/>
                <a:stretch>
                  <a:fillRect l="-564" t="-141"/>
                </a:stretch>
              </a:blipFill>
            </p:spPr>
            <p:txBody>
              <a:bodyPr/>
              <a:lstStyle/>
              <a:p>
                <a:r>
                  <a:rPr lang="en-US">
                    <a:noFill/>
                  </a:rPr>
                  <a:t> </a:t>
                </a:r>
              </a:p>
            </p:txBody>
          </p:sp>
        </mc:Fallback>
      </mc:AlternateContent>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028262" y="206686"/>
            <a:ext cx="1122450" cy="1122450"/>
          </a:xfrm>
          <a:prstGeom prst="rect">
            <a:avLst/>
          </a:prstGeom>
        </p:spPr>
      </p:pic>
      <p:pic>
        <p:nvPicPr>
          <p:cNvPr id="6" name="Picture 5">
            <a:extLst>
              <a:ext uri="{FF2B5EF4-FFF2-40B4-BE49-F238E27FC236}">
                <a16:creationId xmlns:a16="http://schemas.microsoft.com/office/drawing/2014/main" id="{1BCA7120-306D-4DE7-97BC-5DAA2C9C560F}"/>
              </a:ext>
            </a:extLst>
          </p:cNvPr>
          <p:cNvPicPr>
            <a:picLocks noChangeAspect="1"/>
          </p:cNvPicPr>
          <p:nvPr/>
        </p:nvPicPr>
        <p:blipFill>
          <a:blip r:embed="rId6"/>
          <a:stretch>
            <a:fillRect/>
          </a:stretch>
        </p:blipFill>
        <p:spPr>
          <a:xfrm>
            <a:off x="8918440" y="2661689"/>
            <a:ext cx="2939279" cy="2691913"/>
          </a:xfrm>
          <a:prstGeom prst="rect">
            <a:avLst/>
          </a:prstGeom>
        </p:spPr>
      </p:pic>
    </p:spTree>
    <p:extLst>
      <p:ext uri="{BB962C8B-B14F-4D97-AF65-F5344CB8AC3E}">
        <p14:creationId xmlns:p14="http://schemas.microsoft.com/office/powerpoint/2010/main" val="279318622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612454"/>
                <a:ext cx="7750614" cy="4331146"/>
              </a:xfrm>
            </p:spPr>
            <p:txBody>
              <a:bodyPr>
                <a:noAutofit/>
              </a:bodyPr>
              <a:lstStyle/>
              <a:p>
                <a:pPr lvl="0" algn="just"/>
                <a:r>
                  <a:rPr lang="en-US" sz="2000" b="1"/>
                  <a:t>2.3. </a:t>
                </a:r>
                <a:r>
                  <a:rPr lang="vi-VN" sz="2000" b="1"/>
                  <a:t>Các giải thuật xây dựng thực thể cơ sở</a:t>
                </a:r>
                <a:endParaRPr lang="en-US" sz="2000" b="1"/>
              </a:p>
              <a:p>
                <a:pPr lvl="0" algn="just"/>
                <a:r>
                  <a:rPr lang="vi-VN" sz="1800" b="1"/>
                  <a:t>Giải thuật sinh đường ellipse</a:t>
                </a:r>
                <a:endParaRPr lang="en-US" sz="1800" b="1"/>
              </a:p>
              <a:p>
                <a:pPr lvl="0" algn="just"/>
                <a:r>
                  <a:rPr lang="en-US" sz="2000"/>
                  <a:t>Bắt đầu tại tâm (0,r), thực hiện dịch chuyển x tăng dần cho đến khi chạm biên của vùng 1 và vùng 2.</a:t>
                </a:r>
              </a:p>
              <a:p>
                <a:pPr lvl="0" algn="just"/>
                <a:r>
                  <a:rPr lang="en-US" sz="2000"/>
                  <a:t>Sau đó, dịch chuyển y tăng dần từ biên vùng 2 cho đến hết góc phần t</a:t>
                </a:r>
                <a:r>
                  <a:rPr lang="vi-VN" sz="2000"/>
                  <a:t>ư</a:t>
                </a:r>
                <a:r>
                  <a:rPr lang="en-US" sz="2000"/>
                  <a:t> thứ nhất.</a:t>
                </a:r>
              </a:p>
              <a:p>
                <a:pPr lvl="0" algn="just"/>
                <a:r>
                  <a:rPr lang="en-US" sz="2000"/>
                  <a:t>Tại đường biên: </a:t>
                </a:r>
                <a14:m>
                  <m:oMath xmlns:m="http://schemas.openxmlformats.org/officeDocument/2006/math">
                    <m:r>
                      <a:rPr lang="en-US" sz="2000" b="0" i="1" smtClean="0">
                        <a:latin typeface="Cambria Math" panose="02040503050406030204" pitchFamily="18" charset="0"/>
                      </a:rPr>
                      <m:t>−1</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2</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r>
                          <a:rPr lang="en-US" sz="2000" i="1">
                            <a:latin typeface="Cambria Math" panose="02040503050406030204" pitchFamily="18" charset="0"/>
                          </a:rPr>
                          <m:t>𝑥</m:t>
                        </m:r>
                      </m:num>
                      <m:den>
                        <m:r>
                          <a:rPr lang="en-US" sz="2000" i="1">
                            <a:latin typeface="Cambria Math" panose="02040503050406030204" pitchFamily="18" charset="0"/>
                          </a:rPr>
                          <m:t>2</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r>
                          <a:rPr lang="en-US" sz="2000" i="1">
                            <a:latin typeface="Cambria Math" panose="02040503050406030204" pitchFamily="18" charset="0"/>
                          </a:rPr>
                          <m:t>𝑦</m:t>
                        </m:r>
                      </m:den>
                    </m:f>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rPr>
                      <m:t>2</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r>
                      <a:rPr lang="en-US" sz="2000" b="0" i="1" smtClean="0">
                        <a:latin typeface="Cambria Math" panose="02040503050406030204" pitchFamily="18" charset="0"/>
                      </a:rPr>
                      <m:t>𝑥</m:t>
                    </m:r>
                    <m:r>
                      <a:rPr lang="en-US" sz="2000" b="0" i="1" smtClean="0">
                        <a:latin typeface="Cambria Math" panose="02040503050406030204" pitchFamily="18" charset="0"/>
                      </a:rPr>
                      <m:t>=2</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b="0" i="1" smtClean="0">
                                <a:latin typeface="Cambria Math" panose="02040503050406030204" pitchFamily="18" charset="0"/>
                              </a:rPr>
                              <m:t>𝑥</m:t>
                            </m:r>
                          </m:sub>
                        </m:sSub>
                      </m:e>
                      <m:sup>
                        <m:r>
                          <a:rPr lang="en-US" sz="2000" i="1">
                            <a:latin typeface="Cambria Math" panose="02040503050406030204" pitchFamily="18" charset="0"/>
                          </a:rPr>
                          <m:t>2</m:t>
                        </m:r>
                      </m:sup>
                    </m:sSup>
                    <m:r>
                      <a:rPr lang="en-US" sz="2000" b="0" i="1" smtClean="0">
                        <a:latin typeface="Cambria Math" panose="02040503050406030204" pitchFamily="18" charset="0"/>
                      </a:rPr>
                      <m:t>𝑦</m:t>
                    </m:r>
                  </m:oMath>
                </a14:m>
                <a:endParaRPr lang="en-US" sz="2000"/>
              </a:p>
              <a:p>
                <a:pPr algn="just"/>
                <a:r>
                  <a:rPr lang="en-US" sz="2000"/>
                  <a:t>Bên ngoài vùng 1: </a:t>
                </a:r>
                <a14:m>
                  <m:oMath xmlns:m="http://schemas.openxmlformats.org/officeDocument/2006/math">
                    <m:r>
                      <a:rPr lang="en-US" sz="2000" i="1">
                        <a:latin typeface="Cambria Math" panose="02040503050406030204" pitchFamily="18" charset="0"/>
                      </a:rPr>
                      <m:t>2</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r>
                      <a:rPr lang="en-US" sz="2000" i="1">
                        <a:latin typeface="Cambria Math" panose="02040503050406030204" pitchFamily="18" charset="0"/>
                      </a:rPr>
                      <m:t>𝑥</m:t>
                    </m:r>
                    <m:r>
                      <a:rPr lang="en-US" sz="2000" b="0" i="1" smtClean="0">
                        <a:latin typeface="Cambria Math" panose="02040503050406030204" pitchFamily="18" charset="0"/>
                      </a:rPr>
                      <m:t>&gt;</m:t>
                    </m:r>
                    <m:r>
                      <a:rPr lang="en-US" sz="2000" i="1">
                        <a:latin typeface="Cambria Math" panose="02040503050406030204" pitchFamily="18" charset="0"/>
                      </a:rPr>
                      <m:t>2</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r>
                      <a:rPr lang="en-US" sz="2000" i="1">
                        <a:latin typeface="Cambria Math" panose="02040503050406030204" pitchFamily="18" charset="0"/>
                      </a:rPr>
                      <m:t>𝑦</m:t>
                    </m:r>
                  </m:oMath>
                </a14:m>
                <a:endParaRPr lang="en-US" sz="2000"/>
              </a:p>
              <a:p>
                <a:pPr lvl="0" algn="just"/>
                <a:endParaRPr lang="en-US" sz="2000"/>
              </a:p>
            </p:txBody>
          </p:sp>
        </mc:Choice>
        <mc:Fallback xmlns="">
          <p:sp>
            <p:nvSpPr>
              <p:cNvPr id="3" name="Content Placeholder 2">
                <a:extLst>
                  <a:ext uri="{FF2B5EF4-FFF2-40B4-BE49-F238E27FC236}">
                    <a16:creationId xmlns:a16="http://schemas.microsoft.com/office/drawing/2014/main" id="{C3C0199F-A274-44C6-BF37-784A855E6EEA}"/>
                  </a:ext>
                </a:extLst>
              </p:cNvPr>
              <p:cNvSpPr>
                <a:spLocks noGrp="1" noRot="1" noChangeAspect="1" noMove="1" noResize="1" noEditPoints="1" noAdjustHandles="1" noChangeArrowheads="1" noChangeShapeType="1" noTextEdit="1"/>
              </p:cNvSpPr>
              <p:nvPr>
                <p:ph idx="1"/>
              </p:nvPr>
            </p:nvSpPr>
            <p:spPr>
              <a:xfrm>
                <a:off x="1167826" y="1612454"/>
                <a:ext cx="7750614" cy="4331146"/>
              </a:xfrm>
              <a:blipFill>
                <a:blip r:embed="rId3"/>
                <a:stretch>
                  <a:fillRect l="-708" t="-141" r="-787"/>
                </a:stretch>
              </a:blipFill>
            </p:spPr>
            <p:txBody>
              <a:bodyPr/>
              <a:lstStyle/>
              <a:p>
                <a:r>
                  <a:rPr lang="en-US">
                    <a:noFill/>
                  </a:rPr>
                  <a:t> </a:t>
                </a:r>
              </a:p>
            </p:txBody>
          </p:sp>
        </mc:Fallback>
      </mc:AlternateContent>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028262" y="206686"/>
            <a:ext cx="1122450" cy="1122450"/>
          </a:xfrm>
          <a:prstGeom prst="rect">
            <a:avLst/>
          </a:prstGeom>
        </p:spPr>
      </p:pic>
      <p:pic>
        <p:nvPicPr>
          <p:cNvPr id="5" name="Picture 4">
            <a:extLst>
              <a:ext uri="{FF2B5EF4-FFF2-40B4-BE49-F238E27FC236}">
                <a16:creationId xmlns:a16="http://schemas.microsoft.com/office/drawing/2014/main" id="{D9000DC9-EAB1-4397-BCE2-27D1671C5790}"/>
              </a:ext>
            </a:extLst>
          </p:cNvPr>
          <p:cNvPicPr>
            <a:picLocks noChangeAspect="1"/>
          </p:cNvPicPr>
          <p:nvPr/>
        </p:nvPicPr>
        <p:blipFill>
          <a:blip r:embed="rId6"/>
          <a:stretch>
            <a:fillRect/>
          </a:stretch>
        </p:blipFill>
        <p:spPr>
          <a:xfrm>
            <a:off x="9083540" y="1612454"/>
            <a:ext cx="2939279" cy="2691913"/>
          </a:xfrm>
          <a:prstGeom prst="rect">
            <a:avLst/>
          </a:prstGeom>
        </p:spPr>
      </p:pic>
    </p:spTree>
    <p:extLst>
      <p:ext uri="{BB962C8B-B14F-4D97-AF65-F5344CB8AC3E}">
        <p14:creationId xmlns:p14="http://schemas.microsoft.com/office/powerpoint/2010/main" val="183939224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716035" y="1599754"/>
                <a:ext cx="8331774" cy="4331146"/>
              </a:xfrm>
            </p:spPr>
            <p:txBody>
              <a:bodyPr>
                <a:noAutofit/>
              </a:bodyPr>
              <a:lstStyle/>
              <a:p>
                <a:pPr lvl="0" algn="just"/>
                <a:r>
                  <a:rPr lang="en-US" sz="2000" b="1"/>
                  <a:t>2.3. </a:t>
                </a:r>
                <a:r>
                  <a:rPr lang="vi-VN" sz="2000" b="1"/>
                  <a:t>Các giải thuật xây dựng thực thể cơ sở</a:t>
                </a:r>
                <a:endParaRPr lang="en-US" sz="2000" b="1"/>
              </a:p>
              <a:p>
                <a:pPr lvl="0" algn="just"/>
                <a:r>
                  <a:rPr lang="vi-VN" sz="1800" b="1"/>
                  <a:t>Giải thuật </a:t>
                </a:r>
                <a:r>
                  <a:rPr lang="en-US" sz="1800" b="1" smtClean="0"/>
                  <a:t>Midpoint bên trong miền 1</a:t>
                </a:r>
                <a:endParaRPr lang="en-US" sz="1800" b="1"/>
              </a:p>
              <a:p>
                <a:pPr lvl="0"/>
                <a:r>
                  <a:rPr lang="en-US" sz="2000"/>
                  <a:t>Ta có: </a:t>
                </a:r>
                <a14:m>
                  <m:oMath xmlns:m="http://schemas.openxmlformats.org/officeDocument/2006/math">
                    <m:sSub>
                      <m:sSubPr>
                        <m:ctrlPr>
                          <a:rPr lang="en-US" sz="2000" i="1" smtClean="0">
                            <a:latin typeface="Cambria Math" panose="02040503050406030204" pitchFamily="18" charset="0"/>
                          </a:rPr>
                        </m:ctrlPr>
                      </m:sSub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𝑓</m:t>
                        </m:r>
                      </m:e>
                      <m:sub>
                        <m:r>
                          <a:rPr lang="en-US" sz="2000" b="0" i="1" smtClean="0">
                            <a:latin typeface="Cambria Math" panose="02040503050406030204" pitchFamily="18" charset="0"/>
                          </a:rPr>
                          <m:t>𝑚𝑖𝑑</m:t>
                        </m:r>
                      </m:sub>
                    </m:sSub>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+1,</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e>
                    </m:d>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+1)</m:t>
                        </m:r>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e>
                      <m:sup>
                        <m:r>
                          <a:rPr lang="en-US" sz="2000" i="1">
                            <a:latin typeface="Cambria Math" panose="02040503050406030204" pitchFamily="18" charset="0"/>
                          </a:rPr>
                          <m:t>2</m:t>
                        </m:r>
                      </m:sup>
                    </m:sSup>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oMath>
                </a14:m>
                <a:endParaRPr lang="en-US" sz="2000"/>
              </a:p>
              <a:p>
                <a:pPr lvl="0"/>
                <a:r>
                  <a:rPr lang="en-US" sz="2000"/>
                  <a:t>Nếu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𝑖</m:t>
                        </m:r>
                      </m:sub>
                    </m:sSub>
                    <m:r>
                      <a:rPr lang="en-US" sz="2000" b="0" i="1" smtClean="0">
                        <a:latin typeface="Cambria Math" panose="02040503050406030204" pitchFamily="18" charset="0"/>
                      </a:rPr>
                      <m:t>&lt;0</m:t>
                    </m:r>
                  </m:oMath>
                </a14:m>
                <a:r>
                  <a:rPr lang="en-US" sz="2000"/>
                  <a:t>, điểm midpoint nằm bên trong Ellipse. Hay S là điểm kế tiếp.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𝑦</m:t>
                        </m:r>
                      </m:e>
                      <m:sub>
                        <m:r>
                          <a:rPr lang="en-US" sz="2000" i="1">
                            <a:latin typeface="Cambria Math" panose="02040503050406030204" pitchFamily="18" charset="0"/>
                          </a:rPr>
                          <m:t>𝑖</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𝑦</m:t>
                        </m:r>
                      </m:e>
                      <m:sub>
                        <m:r>
                          <a:rPr lang="en-US" sz="2000" i="1">
                            <a:latin typeface="Cambria Math" panose="02040503050406030204" pitchFamily="18" charset="0"/>
                          </a:rPr>
                          <m:t>𝑖</m:t>
                        </m:r>
                      </m:sub>
                    </m:sSub>
                    <m:r>
                      <a:rPr lang="en-US" sz="2000" b="0" i="1" smtClean="0">
                        <a:latin typeface="Cambria Math" panose="02040503050406030204" pitchFamily="18" charset="0"/>
                      </a:rPr>
                      <m:t>)</m:t>
                    </m:r>
                  </m:oMath>
                </a14:m>
                <a:endParaRPr lang="en-US" sz="2000"/>
              </a:p>
              <a:p>
                <a:r>
                  <a:rPr lang="en-US" sz="2000"/>
                  <a:t>Ngược lại, điểm midpoint nằm ngoài </a:t>
                </a:r>
                <a:r>
                  <a:rPr lang="en-US" sz="2000" smtClean="0"/>
                  <a:t>Ellipse</a:t>
                </a:r>
                <a:r>
                  <a:rPr lang="en-US" sz="2000"/>
                  <a:t>. Hay P là điểm kế tiếp.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𝑦</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b="0" i="1" smtClean="0">
                        <a:latin typeface="Cambria Math" panose="02040503050406030204" pitchFamily="18" charset="0"/>
                      </a:rPr>
                      <m:t>−1</m:t>
                    </m:r>
                    <m:r>
                      <a:rPr lang="en-US" sz="2000" i="1">
                        <a:latin typeface="Cambria Math" panose="02040503050406030204" pitchFamily="18" charset="0"/>
                      </a:rPr>
                      <m:t>)</m:t>
                    </m:r>
                  </m:oMath>
                </a14:m>
                <a:r>
                  <a:rPr lang="en-US" sz="2000"/>
                  <a:t/>
                </a:r>
                <a:br>
                  <a:rPr lang="en-US" sz="2000"/>
                </a:br>
                <a:endParaRPr lang="en-US" sz="2000"/>
              </a:p>
            </p:txBody>
          </p:sp>
        </mc:Choice>
        <mc:Fallback xmlns="">
          <p:sp>
            <p:nvSpPr>
              <p:cNvPr id="3" name="Content Placeholder 2">
                <a:extLst>
                  <a:ext uri="{FF2B5EF4-FFF2-40B4-BE49-F238E27FC236}">
                    <a16:creationId xmlns:a16="http://schemas.microsoft.com/office/drawing/2014/main" id="{C3C0199F-A274-44C6-BF37-784A855E6EEA}"/>
                  </a:ext>
                </a:extLst>
              </p:cNvPr>
              <p:cNvSpPr>
                <a:spLocks noGrp="1" noRot="1" noChangeAspect="1" noMove="1" noResize="1" noEditPoints="1" noAdjustHandles="1" noChangeArrowheads="1" noChangeShapeType="1" noTextEdit="1"/>
              </p:cNvSpPr>
              <p:nvPr>
                <p:ph idx="1"/>
              </p:nvPr>
            </p:nvSpPr>
            <p:spPr>
              <a:xfrm>
                <a:off x="716035" y="1599754"/>
                <a:ext cx="8331774" cy="4331146"/>
              </a:xfrm>
              <a:blipFill>
                <a:blip r:embed="rId3"/>
                <a:stretch>
                  <a:fillRect l="-658"/>
                </a:stretch>
              </a:blipFill>
            </p:spPr>
            <p:txBody>
              <a:bodyPr/>
              <a:lstStyle/>
              <a:p>
                <a:r>
                  <a:rPr lang="en-US">
                    <a:noFill/>
                  </a:rPr>
                  <a:t> </a:t>
                </a:r>
              </a:p>
            </p:txBody>
          </p:sp>
        </mc:Fallback>
      </mc:AlternateContent>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028262" y="206686"/>
            <a:ext cx="1122450" cy="1122450"/>
          </a:xfrm>
          <a:prstGeom prst="rect">
            <a:avLst/>
          </a:prstGeom>
        </p:spPr>
      </p:pic>
      <p:pic>
        <p:nvPicPr>
          <p:cNvPr id="8" name="Picture 7">
            <a:extLst>
              <a:ext uri="{FF2B5EF4-FFF2-40B4-BE49-F238E27FC236}">
                <a16:creationId xmlns:a16="http://schemas.microsoft.com/office/drawing/2014/main" id="{0236C4FD-8301-4F92-893A-827E913678D4}"/>
              </a:ext>
            </a:extLst>
          </p:cNvPr>
          <p:cNvPicPr>
            <a:picLocks noChangeAspect="1"/>
          </p:cNvPicPr>
          <p:nvPr/>
        </p:nvPicPr>
        <p:blipFill>
          <a:blip r:embed="rId6"/>
          <a:stretch>
            <a:fillRect/>
          </a:stretch>
        </p:blipFill>
        <p:spPr>
          <a:xfrm>
            <a:off x="9220591" y="1599754"/>
            <a:ext cx="2737791" cy="2061077"/>
          </a:xfrm>
          <a:prstGeom prst="rect">
            <a:avLst/>
          </a:prstGeom>
        </p:spPr>
      </p:pic>
      <p:pic>
        <p:nvPicPr>
          <p:cNvPr id="9" name="Picture 8">
            <a:extLst>
              <a:ext uri="{FF2B5EF4-FFF2-40B4-BE49-F238E27FC236}">
                <a16:creationId xmlns:a16="http://schemas.microsoft.com/office/drawing/2014/main" id="{94D8F867-3DD9-45A2-9AA8-43CE6763DAC2}"/>
              </a:ext>
            </a:extLst>
          </p:cNvPr>
          <p:cNvPicPr>
            <a:picLocks noChangeAspect="1"/>
          </p:cNvPicPr>
          <p:nvPr/>
        </p:nvPicPr>
        <p:blipFill>
          <a:blip r:embed="rId7"/>
          <a:stretch>
            <a:fillRect/>
          </a:stretch>
        </p:blipFill>
        <p:spPr>
          <a:xfrm>
            <a:off x="9220591" y="3765327"/>
            <a:ext cx="2752213" cy="1873473"/>
          </a:xfrm>
          <a:prstGeom prst="rect">
            <a:avLst/>
          </a:prstGeom>
        </p:spPr>
      </p:pic>
    </p:spTree>
    <p:extLst>
      <p:ext uri="{BB962C8B-B14F-4D97-AF65-F5344CB8AC3E}">
        <p14:creationId xmlns:p14="http://schemas.microsoft.com/office/powerpoint/2010/main" val="41883192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612454"/>
                <a:ext cx="10601808" cy="4331146"/>
              </a:xfrm>
            </p:spPr>
            <p:txBody>
              <a:bodyPr>
                <a:noAutofit/>
              </a:bodyPr>
              <a:lstStyle/>
              <a:p>
                <a:pPr lvl="0" algn="just"/>
                <a:r>
                  <a:rPr lang="en-US" sz="2000" b="1"/>
                  <a:t>2.3. </a:t>
                </a:r>
                <a:r>
                  <a:rPr lang="vi-VN" sz="2000" b="1"/>
                  <a:t>Các giải thuật xây dựng thực thể cơ sở</a:t>
                </a:r>
                <a:endParaRPr lang="en-US" sz="2000" b="1"/>
              </a:p>
              <a:p>
                <a:pPr lvl="0" algn="just"/>
                <a:r>
                  <a:rPr lang="vi-VN" sz="1800" b="1"/>
                  <a:t>Giải thuật sinh đường ellipse</a:t>
                </a:r>
                <a:endParaRPr lang="en-US" sz="1800" b="1"/>
              </a:p>
              <a:p>
                <a:pPr lvl="0"/>
                <a:r>
                  <a:rPr lang="vi-VN" sz="2000">
                    <a:solidFill>
                      <a:srgbClr val="FF0000"/>
                    </a:solidFill>
                  </a:rPr>
                  <a:t>Xét trên </a:t>
                </a:r>
                <a:r>
                  <a:rPr lang="en-US" sz="2000">
                    <a:solidFill>
                      <a:srgbClr val="FF0000"/>
                    </a:solidFill>
                  </a:rPr>
                  <a:t>miền</a:t>
                </a:r>
                <a:r>
                  <a:rPr lang="vi-VN" sz="2000">
                    <a:solidFill>
                      <a:srgbClr val="FF0000"/>
                    </a:solidFill>
                  </a:rPr>
                  <a:t> 1:</a:t>
                </a:r>
                <a:endParaRPr lang="en-US" sz="2000">
                  <a:solidFill>
                    <a:srgbClr val="FF0000"/>
                  </a:solidFill>
                </a:endParaRPr>
              </a:p>
              <a:p>
                <a:pPr lvl="0"/>
                <a:r>
                  <a:rPr lang="en-US" sz="2000"/>
                  <a:t>Từ pt: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𝑝</m:t>
                        </m:r>
                        <m:r>
                          <a:rPr lang="en-US" sz="2000" b="0" i="1" smtClean="0">
                            <a:latin typeface="Cambria Math" panose="02040503050406030204" pitchFamily="18" charset="0"/>
                          </a:rPr>
                          <m:t>1</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+1)</m:t>
                        </m:r>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i="1">
                            <a:latin typeface="Cambria Math" panose="02040503050406030204" pitchFamily="18" charset="0"/>
                          </a:rPr>
                          <m:t>−</m:t>
                        </m:r>
                        <m:f>
                          <m:fPr>
                            <m:type m:val="skw"/>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m:t>
                        </m:r>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oMath>
                </a14:m>
                <a:endParaRPr lang="en-US" sz="2000"/>
              </a:p>
              <a:p>
                <a:pPr lvl="0"/>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1</m:t>
                        </m:r>
                      </m:e>
                      <m:sub>
                        <m:r>
                          <a:rPr lang="en-US" sz="2000" i="1">
                            <a:latin typeface="Cambria Math" panose="02040503050406030204" pitchFamily="18" charset="0"/>
                          </a:rPr>
                          <m:t>𝑖</m:t>
                        </m:r>
                        <m:r>
                          <a:rPr lang="en-US" sz="2000" b="0" i="1" smtClean="0">
                            <a:latin typeface="Cambria Math" panose="02040503050406030204" pitchFamily="18" charset="0"/>
                          </a:rPr>
                          <m:t>+1</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b="0" i="1" smtClean="0">
                                <a:latin typeface="Cambria Math" panose="02040503050406030204" pitchFamily="18" charset="0"/>
                              </a:rPr>
                              <m:t>+1</m:t>
                            </m:r>
                          </m:sub>
                        </m:sSub>
                        <m:r>
                          <a:rPr lang="en-US" sz="2000" i="1">
                            <a:latin typeface="Cambria Math" panose="02040503050406030204" pitchFamily="18" charset="0"/>
                          </a:rPr>
                          <m:t>+1)</m:t>
                        </m:r>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r>
                              <a:rPr lang="en-US" sz="2000" b="0" i="1" smtClean="0">
                                <a:latin typeface="Cambria Math" panose="02040503050406030204" pitchFamily="18" charset="0"/>
                              </a:rPr>
                              <m:t>+1</m:t>
                            </m:r>
                          </m:sub>
                        </m:sSub>
                        <m:r>
                          <a:rPr lang="en-US" sz="2000" i="1">
                            <a:latin typeface="Cambria Math" panose="02040503050406030204" pitchFamily="18" charset="0"/>
                          </a:rPr>
                          <m:t>−</m:t>
                        </m:r>
                        <m:f>
                          <m:fPr>
                            <m:type m:val="skw"/>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m:t>
                        </m:r>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oMath>
                </a14:m>
                <a:endParaRPr lang="en-US" sz="2000"/>
              </a:p>
              <a:p>
                <a:pPr lvl="0"/>
                <a:r>
                  <a:rPr lang="en-US" sz="2000"/>
                  <a:t>Hay: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1</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1</m:t>
                        </m:r>
                      </m:e>
                      <m:sub>
                        <m:r>
                          <a:rPr lang="en-US" sz="2000" i="1">
                            <a:latin typeface="Cambria Math" panose="02040503050406030204" pitchFamily="18" charset="0"/>
                          </a:rPr>
                          <m:t>𝑖</m:t>
                        </m:r>
                      </m:sub>
                    </m:sSub>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d>
                      <m:dPr>
                        <m:begChr m:val="["/>
                        <m:endChr m:val="]"/>
                        <m:ctrlPr>
                          <a:rPr lang="en-US" sz="2000" b="0" i="1" smtClean="0">
                            <a:latin typeface="Cambria Math" panose="02040503050406030204" pitchFamily="18" charset="0"/>
                          </a:rPr>
                        </m:ctrlPr>
                      </m:dPr>
                      <m:e>
                        <m:sSup>
                          <m:sSupPr>
                            <m:ctrlPr>
                              <a:rPr lang="en-US" sz="2000" i="1">
                                <a:latin typeface="Cambria Math" panose="02040503050406030204" pitchFamily="18" charset="0"/>
                              </a:rPr>
                            </m:ctrlPr>
                          </m:sSupPr>
                          <m:e>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+1</m:t>
                            </m:r>
                            <m:r>
                              <a:rPr lang="en-US" sz="2000" b="0" i="1" smtClean="0">
                                <a:latin typeface="Cambria Math" panose="02040503050406030204" pitchFamily="18" charset="0"/>
                              </a:rPr>
                              <m:t>)+1)</m:t>
                            </m:r>
                          </m:e>
                          <m:sup>
                            <m:r>
                              <a:rPr lang="en-US" sz="2000" i="1">
                                <a:latin typeface="Cambria Math" panose="02040503050406030204" pitchFamily="18" charset="0"/>
                              </a:rPr>
                              <m:t>2</m:t>
                            </m:r>
                          </m:sup>
                        </m:sSup>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+1</m:t>
                                </m:r>
                              </m:e>
                            </m:d>
                          </m:e>
                          <m:sup>
                            <m:r>
                              <a:rPr lang="en-US" sz="2000" i="1">
                                <a:latin typeface="Cambria Math" panose="02040503050406030204" pitchFamily="18" charset="0"/>
                              </a:rPr>
                              <m:t>2</m:t>
                            </m:r>
                          </m:sup>
                        </m:sSup>
                      </m:e>
                    </m:d>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r>
                          <a:rPr lang="en-US" sz="2000" b="0" i="1" smtClean="0">
                            <a:latin typeface="Cambria Math" panose="02040503050406030204" pitchFamily="18" charset="0"/>
                          </a:rPr>
                          <m:t>[</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f>
                          <m:fPr>
                            <m:type m:val="skw"/>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m:t>
                        </m:r>
                      </m:e>
                      <m:sup>
                        <m:r>
                          <a:rPr lang="en-US" sz="2000" i="1">
                            <a:latin typeface="Cambria Math" panose="02040503050406030204" pitchFamily="18" charset="0"/>
                          </a:rPr>
                          <m:t>2</m:t>
                        </m:r>
                      </m:sup>
                    </m:sSup>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i="1">
                                <a:latin typeface="Cambria Math" panose="02040503050406030204" pitchFamily="18" charset="0"/>
                              </a:rPr>
                              <m:t>−</m:t>
                            </m:r>
                            <m:f>
                              <m:fPr>
                                <m:type m:val="skw"/>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e>
                        </m:d>
                      </m:e>
                      <m:sup>
                        <m:r>
                          <a:rPr lang="en-US" sz="2000" i="1">
                            <a:latin typeface="Cambria Math" panose="02040503050406030204" pitchFamily="18" charset="0"/>
                          </a:rPr>
                          <m:t>2</m:t>
                        </m:r>
                      </m:sup>
                    </m:sSup>
                    <m:r>
                      <a:rPr lang="en-US" sz="2000" b="0" i="0" smtClean="0">
                        <a:latin typeface="Cambria Math" panose="02040503050406030204" pitchFamily="18" charset="0"/>
                      </a:rPr>
                      <m:t>]</m:t>
                    </m:r>
                  </m:oMath>
                </a14:m>
                <a:endParaRPr lang="en-US" sz="2000"/>
              </a:p>
              <a:p>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1</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1</m:t>
                        </m:r>
                      </m:e>
                      <m:sub>
                        <m:r>
                          <a:rPr lang="en-US" sz="2000" i="1">
                            <a:latin typeface="Cambria Math" panose="02040503050406030204" pitchFamily="18" charset="0"/>
                          </a:rPr>
                          <m:t>𝑖</m:t>
                        </m:r>
                      </m:sub>
                    </m:sSub>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d>
                      <m:dPr>
                        <m:begChr m:val="["/>
                        <m:endChr m:val="]"/>
                        <m:ctrlPr>
                          <a:rPr lang="en-US" sz="2000" b="0" i="1" smtClean="0">
                            <a:latin typeface="Cambria Math" panose="02040503050406030204" pitchFamily="18" charset="0"/>
                          </a:rPr>
                        </m:ctrlPr>
                      </m:dPr>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+1</m:t>
                                </m:r>
                              </m:e>
                            </m:d>
                          </m:e>
                          <m:sup>
                            <m:r>
                              <a:rPr lang="en-US" sz="2000" i="1">
                                <a:latin typeface="Cambria Math" panose="02040503050406030204" pitchFamily="18" charset="0"/>
                              </a:rPr>
                              <m:t>2</m:t>
                            </m:r>
                          </m:sup>
                        </m:sSup>
                        <m:r>
                          <a:rPr lang="en-US" sz="2000" b="0" i="1" smtClean="0">
                            <a:latin typeface="Cambria Math" panose="02040503050406030204" pitchFamily="18" charset="0"/>
                          </a:rPr>
                          <m:t>+2</m:t>
                        </m:r>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+1</m:t>
                            </m:r>
                          </m:e>
                        </m:d>
                        <m:r>
                          <a:rPr lang="en-US" sz="2000" b="0" i="1" smtClean="0">
                            <a:latin typeface="Cambria Math" panose="02040503050406030204" pitchFamily="18" charset="0"/>
                          </a:rPr>
                          <m:t>+1 −</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+1</m:t>
                                </m:r>
                              </m:e>
                            </m:d>
                          </m:e>
                          <m:sup>
                            <m:r>
                              <a:rPr lang="en-US" sz="2000" i="1">
                                <a:latin typeface="Cambria Math" panose="02040503050406030204" pitchFamily="18" charset="0"/>
                              </a:rPr>
                              <m:t>2</m:t>
                            </m:r>
                          </m:sup>
                        </m:sSup>
                      </m:e>
                    </m:d>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f>
                          <m:fPr>
                            <m:type m:val="skw"/>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m:t>
                        </m:r>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i="1">
                                <a:latin typeface="Cambria Math" panose="02040503050406030204" pitchFamily="18" charset="0"/>
                              </a:rPr>
                              <m:t>−</m:t>
                            </m:r>
                            <m:f>
                              <m:fPr>
                                <m:type m:val="skw"/>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e>
                        </m:d>
                      </m:e>
                      <m:sup>
                        <m:r>
                          <a:rPr lang="en-US" sz="2000" i="1">
                            <a:latin typeface="Cambria Math" panose="02040503050406030204" pitchFamily="18" charset="0"/>
                          </a:rPr>
                          <m:t>2</m:t>
                        </m:r>
                      </m:sup>
                    </m:sSup>
                    <m:r>
                      <a:rPr lang="en-US" sz="2000">
                        <a:latin typeface="Cambria Math" panose="02040503050406030204" pitchFamily="18" charset="0"/>
                      </a:rPr>
                      <m:t>]</m:t>
                    </m:r>
                  </m:oMath>
                </a14:m>
                <a:endParaRPr lang="en-US" sz="2000"/>
              </a:p>
              <a:p>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1</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1</m:t>
                        </m:r>
                      </m:e>
                      <m:sub>
                        <m:r>
                          <a:rPr lang="en-US" sz="2000" i="1">
                            <a:latin typeface="Cambria Math" panose="02040503050406030204" pitchFamily="18" charset="0"/>
                          </a:rPr>
                          <m:t>𝑖</m:t>
                        </m:r>
                      </m:sub>
                    </m:sSub>
                    <m:r>
                      <a:rPr lang="en-US" sz="2000" b="0" i="1" smtClean="0">
                        <a:latin typeface="Cambria Math" panose="02040503050406030204" pitchFamily="18" charset="0"/>
                      </a:rPr>
                      <m:t>+2</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+1</m:t>
                        </m:r>
                      </m:e>
                    </m:d>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d>
                      <m:dPr>
                        <m:ctrlPr>
                          <a:rPr lang="en-US" sz="2000" b="0" i="1" smtClean="0">
                            <a:latin typeface="Cambria Math" panose="02040503050406030204" pitchFamily="18" charset="0"/>
                          </a:rPr>
                        </m:ctrlPr>
                      </m:dPr>
                      <m:e>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𝑖</m:t>
                                </m:r>
                                <m:r>
                                  <a:rPr lang="en-US" sz="2000" b="0" i="1" smtClean="0">
                                    <a:latin typeface="Cambria Math" panose="02040503050406030204" pitchFamily="18" charset="0"/>
                                  </a:rPr>
                                  <m:t>+1</m:t>
                                </m:r>
                              </m:sub>
                            </m:sSub>
                          </m:e>
                          <m:sup>
                            <m:r>
                              <a:rPr lang="en-US" sz="2000" i="1">
                                <a:latin typeface="Cambria Math" panose="02040503050406030204" pitchFamily="18" charset="0"/>
                              </a:rPr>
                              <m:t>2</m:t>
                            </m:r>
                          </m:sup>
                        </m:sSup>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𝑖</m:t>
                                </m:r>
                              </m:sub>
                            </m:sSub>
                          </m:e>
                          <m:sup>
                            <m:r>
                              <a:rPr lang="en-US" sz="2000" i="1">
                                <a:latin typeface="Cambria Math" panose="02040503050406030204" pitchFamily="18" charset="0"/>
                              </a:rPr>
                              <m:t>2</m:t>
                            </m:r>
                          </m:sup>
                        </m:sSup>
                      </m:e>
                    </m:d>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r>
                      <a:rPr lang="en-US" sz="2000" b="0" i="1" smtClean="0">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b="0" i="1" smtClean="0">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b="0" i="1" smtClean="0">
                        <a:latin typeface="Cambria Math" panose="02040503050406030204" pitchFamily="18" charset="0"/>
                      </a:rPr>
                      <m:t>)</m:t>
                    </m:r>
                  </m:oMath>
                </a14:m>
                <a:endParaRPr lang="en-US" sz="2000"/>
              </a:p>
            </p:txBody>
          </p:sp>
        </mc:Choice>
        <mc:Fallback xmlns="">
          <p:sp>
            <p:nvSpPr>
              <p:cNvPr id="3" name="Content Placeholder 2">
                <a:extLst>
                  <a:ext uri="{FF2B5EF4-FFF2-40B4-BE49-F238E27FC236}">
                    <a16:creationId xmlns:a16="http://schemas.microsoft.com/office/drawing/2014/main" id="{C3C0199F-A274-44C6-BF37-784A855E6EEA}"/>
                  </a:ext>
                </a:extLst>
              </p:cNvPr>
              <p:cNvSpPr>
                <a:spLocks noGrp="1" noRot="1" noChangeAspect="1" noMove="1" noResize="1" noEditPoints="1" noAdjustHandles="1" noChangeArrowheads="1" noChangeShapeType="1" noTextEdit="1"/>
              </p:cNvSpPr>
              <p:nvPr>
                <p:ph idx="1"/>
              </p:nvPr>
            </p:nvSpPr>
            <p:spPr>
              <a:xfrm>
                <a:off x="1167826" y="1612454"/>
                <a:ext cx="10601808" cy="4331146"/>
              </a:xfrm>
              <a:blipFill>
                <a:blip r:embed="rId3"/>
                <a:stretch>
                  <a:fillRect l="-518" t="-141"/>
                </a:stretch>
              </a:blipFill>
            </p:spPr>
            <p:txBody>
              <a:bodyPr/>
              <a:lstStyle/>
              <a:p>
                <a:r>
                  <a:rPr lang="en-US">
                    <a:noFill/>
                  </a:rPr>
                  <a:t> </a:t>
                </a:r>
              </a:p>
            </p:txBody>
          </p:sp>
        </mc:Fallback>
      </mc:AlternateContent>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028262" y="206686"/>
            <a:ext cx="1122450" cy="1122450"/>
          </a:xfrm>
          <a:prstGeom prst="rect">
            <a:avLst/>
          </a:prstGeom>
        </p:spPr>
      </p:pic>
      <p:pic>
        <p:nvPicPr>
          <p:cNvPr id="7" name="Picture 6">
            <a:extLst>
              <a:ext uri="{FF2B5EF4-FFF2-40B4-BE49-F238E27FC236}">
                <a16:creationId xmlns:a16="http://schemas.microsoft.com/office/drawing/2014/main" id="{3F06F4B0-F386-4C0F-A681-B9B68D85E266}"/>
              </a:ext>
            </a:extLst>
          </p:cNvPr>
          <p:cNvPicPr>
            <a:picLocks noChangeAspect="1"/>
          </p:cNvPicPr>
          <p:nvPr/>
        </p:nvPicPr>
        <p:blipFill>
          <a:blip r:embed="rId6"/>
          <a:stretch>
            <a:fillRect/>
          </a:stretch>
        </p:blipFill>
        <p:spPr>
          <a:xfrm>
            <a:off x="9265892" y="1853754"/>
            <a:ext cx="2333951" cy="1981477"/>
          </a:xfrm>
          <a:prstGeom prst="rect">
            <a:avLst/>
          </a:prstGeom>
        </p:spPr>
      </p:pic>
    </p:spTree>
    <p:extLst>
      <p:ext uri="{BB962C8B-B14F-4D97-AF65-F5344CB8AC3E}">
        <p14:creationId xmlns:p14="http://schemas.microsoft.com/office/powerpoint/2010/main" val="28586424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612454"/>
                <a:ext cx="10601808" cy="4331146"/>
              </a:xfrm>
            </p:spPr>
            <p:txBody>
              <a:bodyPr>
                <a:noAutofit/>
              </a:bodyPr>
              <a:lstStyle/>
              <a:p>
                <a:pPr lvl="0" algn="just"/>
                <a:r>
                  <a:rPr lang="en-US" sz="2000" b="1"/>
                  <a:t>2.3. </a:t>
                </a:r>
                <a:r>
                  <a:rPr lang="vi-VN" sz="2000" b="1"/>
                  <a:t>Các giải thuật xây dựng thực thể cơ sở</a:t>
                </a:r>
                <a:endParaRPr lang="en-US" sz="2000" b="1"/>
              </a:p>
              <a:p>
                <a:pPr lvl="0" algn="just"/>
                <a:r>
                  <a:rPr lang="vi-VN" sz="1800" b="1"/>
                  <a:t>Giải thuật sinh đường ellipse</a:t>
                </a:r>
                <a:endParaRPr lang="en-US" sz="1800" b="1"/>
              </a:p>
              <a:p>
                <a:pPr lvl="0"/>
                <a:r>
                  <a:rPr lang="vi-VN" sz="2000">
                    <a:solidFill>
                      <a:srgbClr val="FF0000"/>
                    </a:solidFill>
                  </a:rPr>
                  <a:t>Xét trên </a:t>
                </a:r>
                <a:r>
                  <a:rPr lang="en-US" sz="2000">
                    <a:solidFill>
                      <a:srgbClr val="FF0000"/>
                    </a:solidFill>
                  </a:rPr>
                  <a:t>miền</a:t>
                </a:r>
                <a:r>
                  <a:rPr lang="vi-VN" sz="2000">
                    <a:solidFill>
                      <a:srgbClr val="FF0000"/>
                    </a:solidFill>
                  </a:rPr>
                  <a:t> 1:</a:t>
                </a:r>
                <a:endParaRPr lang="en-US" sz="2000">
                  <a:solidFill>
                    <a:srgbClr val="FF0000"/>
                  </a:solidFill>
                </a:endParaRPr>
              </a:p>
              <a:p>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1</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1</m:t>
                        </m:r>
                      </m:e>
                      <m:sub>
                        <m:r>
                          <a:rPr lang="en-US" sz="2000" i="1">
                            <a:latin typeface="Cambria Math" panose="02040503050406030204" pitchFamily="18" charset="0"/>
                          </a:rPr>
                          <m:t>𝑖</m:t>
                        </m:r>
                      </m:sub>
                    </m:sSub>
                    <m:r>
                      <a:rPr lang="en-US" sz="2000" i="1">
                        <a:latin typeface="Cambria Math" panose="02040503050406030204" pitchFamily="18" charset="0"/>
                      </a:rPr>
                      <m:t>+2</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+1</m:t>
                        </m:r>
                      </m:e>
                    </m:d>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r>
                                  <a:rPr lang="en-US" sz="2000" i="1">
                                    <a:latin typeface="Cambria Math" panose="02040503050406030204" pitchFamily="18" charset="0"/>
                                  </a:rPr>
                                  <m:t>+1</m:t>
                                </m:r>
                              </m:sub>
                            </m:sSub>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e>
                          <m:sup>
                            <m:r>
                              <a:rPr lang="en-US" sz="2000" i="1">
                                <a:latin typeface="Cambria Math" panose="02040503050406030204" pitchFamily="18" charset="0"/>
                              </a:rPr>
                              <m:t>2</m:t>
                            </m:r>
                          </m:sup>
                        </m:sSup>
                      </m:e>
                    </m:d>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i="1">
                        <a:latin typeface="Cambria Math" panose="02040503050406030204" pitchFamily="18" charset="0"/>
                      </a:rPr>
                      <m:t>)</m:t>
                    </m:r>
                  </m:oMath>
                </a14:m>
                <a:endParaRPr lang="en-US" sz="2000"/>
              </a:p>
              <a:p>
                <a:pPr lvl="1"/>
                <a:r>
                  <a:rPr lang="en-US" sz="2000"/>
                  <a:t>TH1.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1</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1</m:t>
                        </m:r>
                      </m:e>
                      <m:sub>
                        <m:r>
                          <a:rPr lang="en-US" sz="2000" i="1">
                            <a:latin typeface="Cambria Math" panose="02040503050406030204" pitchFamily="18" charset="0"/>
                          </a:rPr>
                          <m:t>𝑖</m:t>
                        </m:r>
                      </m:sub>
                    </m:sSub>
                    <m:r>
                      <a:rPr lang="en-US" sz="2000" i="1">
                        <a:latin typeface="Cambria Math" panose="02040503050406030204" pitchFamily="18" charset="0"/>
                      </a:rPr>
                      <m:t>+2</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+1</m:t>
                        </m:r>
                      </m:e>
                    </m:d>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oMath>
                </a14:m>
                <a:r>
                  <a:rPr lang="en-US" sz="2000"/>
                  <a:t>, nếu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1</m:t>
                        </m:r>
                      </m:e>
                      <m:sub>
                        <m:r>
                          <a:rPr lang="en-US" sz="2000" i="1">
                            <a:latin typeface="Cambria Math" panose="02040503050406030204" pitchFamily="18" charset="0"/>
                          </a:rPr>
                          <m:t>𝑖</m:t>
                        </m:r>
                      </m:sub>
                    </m:sSub>
                    <m:r>
                      <a:rPr lang="en-US" sz="2000" b="0" i="1" smtClean="0">
                        <a:latin typeface="Cambria Math" panose="02040503050406030204" pitchFamily="18" charset="0"/>
                      </a:rPr>
                      <m:t>≤0</m:t>
                    </m:r>
                  </m:oMath>
                </a14:m>
                <a:r>
                  <a:rPr lang="en-US" sz="2000"/>
                  <a:t>, hay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oMath>
                </a14:m>
                <a:endParaRPr lang="en-US" sz="2000"/>
              </a:p>
              <a:p>
                <a:pPr lvl="1"/>
                <a:r>
                  <a:rPr lang="en-US" sz="2000"/>
                  <a:t>TH2.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1</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1</m:t>
                        </m:r>
                      </m:e>
                      <m:sub>
                        <m:r>
                          <a:rPr lang="en-US" sz="2000" i="1">
                            <a:latin typeface="Cambria Math" panose="02040503050406030204" pitchFamily="18" charset="0"/>
                          </a:rPr>
                          <m:t>𝑖</m:t>
                        </m:r>
                      </m:sub>
                    </m:sSub>
                    <m:r>
                      <a:rPr lang="en-US" sz="2000" i="1">
                        <a:latin typeface="Cambria Math" panose="02040503050406030204" pitchFamily="18" charset="0"/>
                      </a:rPr>
                      <m:t>+2</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+1</m:t>
                        </m:r>
                      </m:e>
                    </m:d>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r>
                      <a:rPr lang="en-US" sz="2000" b="0" i="1" smtClean="0">
                        <a:latin typeface="Cambria Math" panose="02040503050406030204" pitchFamily="18" charset="0"/>
                      </a:rPr>
                      <m:t>−2</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oMath>
                </a14:m>
                <a:r>
                  <a:rPr lang="en-US" sz="2000"/>
                  <a:t>, nếu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1</m:t>
                        </m:r>
                      </m:e>
                      <m:sub>
                        <m:r>
                          <a:rPr lang="en-US" sz="2000" i="1">
                            <a:latin typeface="Cambria Math" panose="02040503050406030204" pitchFamily="18" charset="0"/>
                          </a:rPr>
                          <m:t>𝑖</m:t>
                        </m:r>
                      </m:sub>
                    </m:sSub>
                    <m:r>
                      <a:rPr lang="en-US" sz="2000" b="0" i="1" smtClean="0">
                        <a:latin typeface="Cambria Math" panose="02040503050406030204" pitchFamily="18" charset="0"/>
                      </a:rPr>
                      <m:t>&gt;</m:t>
                    </m:r>
                    <m:r>
                      <a:rPr lang="en-US" sz="2000" i="1">
                        <a:latin typeface="Cambria Math" panose="02040503050406030204" pitchFamily="18" charset="0"/>
                      </a:rPr>
                      <m:t>0</m:t>
                    </m:r>
                  </m:oMath>
                </a14:m>
                <a:r>
                  <a:rPr lang="en-US" sz="2000"/>
                  <a:t>, hay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b="0" i="1" smtClean="0">
                        <a:latin typeface="Cambria Math" panose="02040503050406030204" pitchFamily="18" charset="0"/>
                      </a:rPr>
                      <m:t> −1 </m:t>
                    </m:r>
                  </m:oMath>
                </a14:m>
                <a:endParaRPr lang="en-US" sz="2000"/>
              </a:p>
              <a:p>
                <a:pPr lvl="0"/>
                <a:r>
                  <a:rPr lang="en-US" sz="2000"/>
                  <a:t>Xác định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1</m:t>
                        </m:r>
                      </m:e>
                      <m:sub>
                        <m:r>
                          <a:rPr lang="en-US" sz="2000" b="0" i="1" smtClean="0">
                            <a:latin typeface="Cambria Math" panose="02040503050406030204" pitchFamily="18" charset="0"/>
                          </a:rPr>
                          <m:t>0</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0,</m:t>
                        </m:r>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d>
                    <m:r>
                      <a:rPr lang="en-US" sz="2000" b="0" i="1" smtClean="0">
                        <a:latin typeface="Cambria Math" panose="02040503050406030204" pitchFamily="18" charset="0"/>
                      </a:rPr>
                      <m:t>= </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b="0" i="1" smtClean="0">
                            <a:latin typeface="Cambria Math" panose="02040503050406030204" pitchFamily="18" charset="0"/>
                          </a:rPr>
                          <m:t>0</m:t>
                        </m:r>
                        <m:r>
                          <a:rPr lang="en-US" sz="2000" i="1">
                            <a:latin typeface="Cambria Math" panose="02040503050406030204" pitchFamily="18" charset="0"/>
                          </a:rPr>
                          <m:t>+1)</m:t>
                        </m:r>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r>
                          <a:rPr lang="en-US" sz="2000" i="1">
                            <a:latin typeface="Cambria Math" panose="02040503050406030204" pitchFamily="18" charset="0"/>
                          </a:rPr>
                          <m:t>−</m:t>
                        </m:r>
                        <m:f>
                          <m:fPr>
                            <m:type m:val="skw"/>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m:t>
                        </m:r>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oMath>
                </a14:m>
                <a:endParaRPr lang="en-US" sz="2000"/>
              </a:p>
              <a:p>
                <a:pPr lvl="0"/>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1</m:t>
                        </m:r>
                      </m:e>
                      <m:sub>
                        <m:r>
                          <a:rPr lang="en-US" sz="2000" i="1">
                            <a:latin typeface="Cambria Math" panose="02040503050406030204" pitchFamily="18" charset="0"/>
                          </a:rPr>
                          <m:t>0</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r>
                      <a:rPr lang="en-US" sz="2000" b="0" i="1" smtClean="0">
                        <a:latin typeface="Cambria Math" panose="02040503050406030204" pitchFamily="18" charset="0"/>
                      </a:rPr>
                      <m:t> −</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num>
                      <m:den>
                        <m:r>
                          <a:rPr lang="en-US" sz="2000" b="0" i="1" smtClean="0">
                            <a:latin typeface="Cambria Math" panose="02040503050406030204" pitchFamily="18" charset="0"/>
                          </a:rPr>
                          <m:t>4</m:t>
                        </m:r>
                      </m:den>
                    </m:f>
                  </m:oMath>
                </a14:m>
                <a:endParaRPr lang="en-US" sz="2000" b="0"/>
              </a:p>
            </p:txBody>
          </p:sp>
        </mc:Choice>
        <mc:Fallback xmlns="">
          <p:sp>
            <p:nvSpPr>
              <p:cNvPr id="3" name="Content Placeholder 2">
                <a:extLst>
                  <a:ext uri="{FF2B5EF4-FFF2-40B4-BE49-F238E27FC236}">
                    <a16:creationId xmlns:a16="http://schemas.microsoft.com/office/drawing/2014/main" id="{C3C0199F-A274-44C6-BF37-784A855E6EEA}"/>
                  </a:ext>
                </a:extLst>
              </p:cNvPr>
              <p:cNvSpPr>
                <a:spLocks noGrp="1" noRot="1" noChangeAspect="1" noMove="1" noResize="1" noEditPoints="1" noAdjustHandles="1" noChangeArrowheads="1" noChangeShapeType="1" noTextEdit="1"/>
              </p:cNvSpPr>
              <p:nvPr>
                <p:ph idx="1"/>
              </p:nvPr>
            </p:nvSpPr>
            <p:spPr>
              <a:xfrm>
                <a:off x="1167826" y="1612454"/>
                <a:ext cx="10601808" cy="4331146"/>
              </a:xfrm>
              <a:blipFill>
                <a:blip r:embed="rId3"/>
                <a:stretch>
                  <a:fillRect l="-518" t="-141"/>
                </a:stretch>
              </a:blipFill>
            </p:spPr>
            <p:txBody>
              <a:bodyPr/>
              <a:lstStyle/>
              <a:p>
                <a:r>
                  <a:rPr lang="en-US">
                    <a:noFill/>
                  </a:rPr>
                  <a:t> </a:t>
                </a:r>
              </a:p>
            </p:txBody>
          </p:sp>
        </mc:Fallback>
      </mc:AlternateContent>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028262" y="206686"/>
            <a:ext cx="1122450" cy="1122450"/>
          </a:xfrm>
          <a:prstGeom prst="rect">
            <a:avLst/>
          </a:prstGeom>
        </p:spPr>
      </p:pic>
      <p:pic>
        <p:nvPicPr>
          <p:cNvPr id="7" name="Picture 6">
            <a:extLst>
              <a:ext uri="{FF2B5EF4-FFF2-40B4-BE49-F238E27FC236}">
                <a16:creationId xmlns:a16="http://schemas.microsoft.com/office/drawing/2014/main" id="{3F06F4B0-F386-4C0F-A681-B9B68D85E266}"/>
              </a:ext>
            </a:extLst>
          </p:cNvPr>
          <p:cNvPicPr>
            <a:picLocks noChangeAspect="1"/>
          </p:cNvPicPr>
          <p:nvPr/>
        </p:nvPicPr>
        <p:blipFill>
          <a:blip r:embed="rId6"/>
          <a:stretch>
            <a:fillRect/>
          </a:stretch>
        </p:blipFill>
        <p:spPr>
          <a:xfrm>
            <a:off x="9422511" y="1612454"/>
            <a:ext cx="2333951" cy="1981477"/>
          </a:xfrm>
          <a:prstGeom prst="rect">
            <a:avLst/>
          </a:prstGeom>
        </p:spPr>
      </p:pic>
    </p:spTree>
    <p:extLst>
      <p:ext uri="{BB962C8B-B14F-4D97-AF65-F5344CB8AC3E}">
        <p14:creationId xmlns:p14="http://schemas.microsoft.com/office/powerpoint/2010/main" val="35381281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612454"/>
                <a:ext cx="10601808" cy="4331146"/>
              </a:xfrm>
            </p:spPr>
            <p:txBody>
              <a:bodyPr>
                <a:noAutofit/>
              </a:bodyPr>
              <a:lstStyle/>
              <a:p>
                <a:pPr lvl="0" algn="just"/>
                <a:r>
                  <a:rPr lang="en-US" sz="2000" b="1"/>
                  <a:t>2.3. </a:t>
                </a:r>
                <a:r>
                  <a:rPr lang="vi-VN" sz="2000" b="1"/>
                  <a:t>Các giải thuật xây dựng thực thể cơ sở</a:t>
                </a:r>
                <a:endParaRPr lang="en-US" sz="2000" b="1"/>
              </a:p>
              <a:p>
                <a:pPr lvl="0" algn="just"/>
                <a:r>
                  <a:rPr lang="vi-VN" sz="1800" b="1"/>
                  <a:t>Giải thuật sinh đường ellipse</a:t>
                </a:r>
                <a:endParaRPr lang="en-US" sz="1800" b="1"/>
              </a:p>
              <a:p>
                <a:pPr lvl="0"/>
                <a:r>
                  <a:rPr lang="vi-VN" sz="2000">
                    <a:solidFill>
                      <a:srgbClr val="FF0000"/>
                    </a:solidFill>
                  </a:rPr>
                  <a:t>Xét trên </a:t>
                </a:r>
                <a:r>
                  <a:rPr lang="en-US" sz="2000">
                    <a:solidFill>
                      <a:srgbClr val="FF0000"/>
                    </a:solidFill>
                  </a:rPr>
                  <a:t>miền</a:t>
                </a:r>
                <a:r>
                  <a:rPr lang="vi-VN" sz="2000">
                    <a:solidFill>
                      <a:srgbClr val="FF0000"/>
                    </a:solidFill>
                  </a:rPr>
                  <a:t> </a:t>
                </a:r>
                <a:r>
                  <a:rPr lang="en-US" sz="2000">
                    <a:solidFill>
                      <a:srgbClr val="FF0000"/>
                    </a:solidFill>
                  </a:rPr>
                  <a:t>2</a:t>
                </a:r>
                <a:r>
                  <a:rPr lang="vi-VN" sz="2000">
                    <a:solidFill>
                      <a:srgbClr val="FF0000"/>
                    </a:solidFill>
                  </a:rPr>
                  <a:t>:</a:t>
                </a:r>
                <a:endParaRPr lang="en-US" sz="2000">
                  <a:solidFill>
                    <a:srgbClr val="FF0000"/>
                  </a:solidFill>
                </a:endParaRPr>
              </a:p>
              <a:p>
                <a:pPr lvl="0"/>
                <a:r>
                  <a:rPr lang="en-US" sz="2000"/>
                  <a:t>Từ pt:</a:t>
                </a:r>
                <a14:m>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𝑝</m:t>
                        </m:r>
                        <m:r>
                          <a:rPr lang="en-US" sz="2000" b="0" i="1" smtClean="0">
                            <a:latin typeface="Cambria Math" panose="02040503050406030204" pitchFamily="18" charset="0"/>
                          </a:rPr>
                          <m:t>2</m:t>
                        </m:r>
                      </m:e>
                      <m:sub>
                        <m:r>
                          <a:rPr lang="en-US" sz="2000" i="1">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−1</m:t>
                        </m:r>
                      </m:e>
                    </m:d>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i="1">
                            <a:latin typeface="Cambria Math" panose="02040503050406030204" pitchFamily="18" charset="0"/>
                          </a:rPr>
                          <m:t>)</m:t>
                        </m:r>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b="0" i="1" smtClean="0">
                            <a:latin typeface="Cambria Math" panose="02040503050406030204" pitchFamily="18" charset="0"/>
                          </a:rPr>
                          <m:t>1</m:t>
                        </m:r>
                        <m:r>
                          <a:rPr lang="en-US" sz="2000" i="1">
                            <a:latin typeface="Cambria Math" panose="02040503050406030204" pitchFamily="18" charset="0"/>
                          </a:rPr>
                          <m:t>)</m:t>
                        </m:r>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oMath>
                </a14:m>
                <a:endParaRPr lang="en-US" sz="2000" i="1">
                  <a:latin typeface="Cambria Math" panose="02040503050406030204" pitchFamily="18" charset="0"/>
                </a:endParaRPr>
              </a:p>
              <a:p>
                <a:pPr lvl="0"/>
                <a:r>
                  <a:rPr lang="en-US" sz="2000"/>
                  <a:t>Nếu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2</m:t>
                        </m:r>
                      </m:e>
                      <m:sub>
                        <m:r>
                          <a:rPr lang="en-US" sz="2000" i="1">
                            <a:latin typeface="Cambria Math" panose="02040503050406030204" pitchFamily="18" charset="0"/>
                          </a:rPr>
                          <m:t>𝑖</m:t>
                        </m:r>
                      </m:sub>
                    </m:sSub>
                    <m:r>
                      <a:rPr lang="en-US" sz="2000" b="0" i="1" smtClean="0">
                        <a:latin typeface="Cambria Math" panose="02040503050406030204" pitchFamily="18" charset="0"/>
                      </a:rPr>
                      <m:t>&gt;0</m:t>
                    </m:r>
                  </m:oMath>
                </a14:m>
                <a:r>
                  <a:rPr lang="en-US" sz="2000"/>
                  <a:t>, điểm midpoint nằm bên ngoài ellipse,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b="1" i="0" smtClean="0">
                        <a:latin typeface="Cambria Math" panose="02040503050406030204" pitchFamily="18" charset="0"/>
                      </a:rPr>
                      <m:t> </m:t>
                    </m:r>
                  </m:oMath>
                </a14:m>
                <a:r>
                  <a:rPr lang="en-US" sz="2000"/>
                  <a:t>gần đường biên hơn</a:t>
                </a:r>
              </a:p>
              <a:p>
                <a:pPr lvl="0"/>
                <a:r>
                  <a:rPr lang="en-US" sz="2000"/>
                  <a:t>Ngược lại,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2</m:t>
                        </m:r>
                      </m:e>
                      <m:sub>
                        <m:r>
                          <a:rPr lang="en-US" sz="2000" i="1">
                            <a:latin typeface="Cambria Math" panose="02040503050406030204" pitchFamily="18" charset="0"/>
                          </a:rPr>
                          <m:t>𝑖</m:t>
                        </m:r>
                      </m:sub>
                    </m:sSub>
                    <m:r>
                      <a:rPr lang="en-US" sz="2000" b="0" i="1" smtClean="0">
                        <a:latin typeface="Cambria Math" panose="02040503050406030204" pitchFamily="18" charset="0"/>
                      </a:rPr>
                      <m:t>≤</m:t>
                    </m:r>
                    <m:r>
                      <a:rPr lang="en-US" sz="2000" i="1">
                        <a:latin typeface="Cambria Math" panose="02040503050406030204" pitchFamily="18" charset="0"/>
                      </a:rPr>
                      <m:t>0</m:t>
                    </m:r>
                  </m:oMath>
                </a14:m>
                <a:r>
                  <a:rPr lang="en-US" sz="2000"/>
                  <a:t>, điểm midpoint nằm bên trong ellipse,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b="1" i="0" smtClean="0">
                        <a:latin typeface="Cambria Math" panose="02040503050406030204" pitchFamily="18" charset="0"/>
                      </a:rPr>
                      <m:t>+</m:t>
                    </m:r>
                    <m:r>
                      <a:rPr lang="en-US" sz="2000" b="1" i="0" smtClean="0">
                        <a:latin typeface="Cambria Math" panose="02040503050406030204" pitchFamily="18" charset="0"/>
                      </a:rPr>
                      <m:t>𝟏</m:t>
                    </m:r>
                    <m:r>
                      <a:rPr lang="en-US" sz="2000" b="1" i="0" smtClean="0">
                        <a:latin typeface="Cambria Math" panose="02040503050406030204" pitchFamily="18" charset="0"/>
                      </a:rPr>
                      <m:t> </m:t>
                    </m:r>
                  </m:oMath>
                </a14:m>
                <a:r>
                  <a:rPr lang="en-US" sz="2000"/>
                  <a:t>gần đường biên hơn</a:t>
                </a:r>
                <a:r>
                  <a:rPr lang="en-US" b="1"/>
                  <a:t/>
                </a:r>
                <a:br>
                  <a:rPr lang="en-US" b="1"/>
                </a:br>
                <a:endParaRPr lang="en-US" sz="2000" i="1">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C3C0199F-A274-44C6-BF37-784A855E6EEA}"/>
                  </a:ext>
                </a:extLst>
              </p:cNvPr>
              <p:cNvSpPr>
                <a:spLocks noGrp="1" noRot="1" noChangeAspect="1" noMove="1" noResize="1" noEditPoints="1" noAdjustHandles="1" noChangeArrowheads="1" noChangeShapeType="1" noTextEdit="1"/>
              </p:cNvSpPr>
              <p:nvPr>
                <p:ph idx="1"/>
              </p:nvPr>
            </p:nvSpPr>
            <p:spPr>
              <a:xfrm>
                <a:off x="1167826" y="1612454"/>
                <a:ext cx="10601808" cy="4331146"/>
              </a:xfrm>
              <a:blipFill>
                <a:blip r:embed="rId3"/>
                <a:stretch>
                  <a:fillRect l="-518" t="-141"/>
                </a:stretch>
              </a:blipFill>
            </p:spPr>
            <p:txBody>
              <a:bodyPr/>
              <a:lstStyle/>
              <a:p>
                <a:r>
                  <a:rPr lang="en-US">
                    <a:noFill/>
                  </a:rPr>
                  <a:t> </a:t>
                </a:r>
              </a:p>
            </p:txBody>
          </p:sp>
        </mc:Fallback>
      </mc:AlternateContent>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028262" y="206686"/>
            <a:ext cx="1122450" cy="1122450"/>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142E7CD4-72EB-4A08-91F2-09F5238BB4E9}"/>
              </a:ext>
            </a:extLst>
          </p:cNvPr>
          <p:cNvPicPr>
            <a:picLocks noChangeAspect="1"/>
          </p:cNvPicPr>
          <p:nvPr/>
        </p:nvPicPr>
        <p:blipFill>
          <a:blip r:embed="rId6"/>
          <a:stretch>
            <a:fillRect/>
          </a:stretch>
        </p:blipFill>
        <p:spPr>
          <a:xfrm>
            <a:off x="9531308" y="1537879"/>
            <a:ext cx="2473457" cy="2247620"/>
          </a:xfrm>
          <a:prstGeom prst="rect">
            <a:avLst/>
          </a:prstGeom>
        </p:spPr>
      </p:pic>
    </p:spTree>
    <p:extLst>
      <p:ext uri="{BB962C8B-B14F-4D97-AF65-F5344CB8AC3E}">
        <p14:creationId xmlns:p14="http://schemas.microsoft.com/office/powerpoint/2010/main" val="387811538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612454"/>
                <a:ext cx="10601808" cy="4331146"/>
              </a:xfrm>
            </p:spPr>
            <p:txBody>
              <a:bodyPr>
                <a:noAutofit/>
              </a:bodyPr>
              <a:lstStyle/>
              <a:p>
                <a:pPr lvl="0" algn="just"/>
                <a:r>
                  <a:rPr lang="en-US" sz="2000" b="1"/>
                  <a:t>2.3. </a:t>
                </a:r>
                <a:r>
                  <a:rPr lang="vi-VN" sz="2000" b="1"/>
                  <a:t>Các giải thuật xây dựng thực thể cơ sở</a:t>
                </a:r>
                <a:endParaRPr lang="en-US" sz="2000" b="1"/>
              </a:p>
              <a:p>
                <a:pPr lvl="0" algn="just"/>
                <a:r>
                  <a:rPr lang="vi-VN" sz="1800" b="1"/>
                  <a:t>Giải thuật sinh đường ellipse</a:t>
                </a:r>
                <a:endParaRPr lang="en-US" sz="1800" b="1"/>
              </a:p>
              <a:p>
                <a:pPr lvl="0"/>
                <a:r>
                  <a:rPr lang="vi-VN" sz="2000">
                    <a:solidFill>
                      <a:srgbClr val="FF0000"/>
                    </a:solidFill>
                  </a:rPr>
                  <a:t>Xét trên </a:t>
                </a:r>
                <a:r>
                  <a:rPr lang="en-US" sz="2000">
                    <a:solidFill>
                      <a:srgbClr val="FF0000"/>
                    </a:solidFill>
                  </a:rPr>
                  <a:t>miền</a:t>
                </a:r>
                <a:r>
                  <a:rPr lang="vi-VN" sz="2000">
                    <a:solidFill>
                      <a:srgbClr val="FF0000"/>
                    </a:solidFill>
                  </a:rPr>
                  <a:t> </a:t>
                </a:r>
                <a:r>
                  <a:rPr lang="en-US" sz="2000">
                    <a:solidFill>
                      <a:srgbClr val="FF0000"/>
                    </a:solidFill>
                  </a:rPr>
                  <a:t>2</a:t>
                </a:r>
                <a:r>
                  <a:rPr lang="vi-VN" sz="2000">
                    <a:solidFill>
                      <a:srgbClr val="FF0000"/>
                    </a:solidFill>
                  </a:rPr>
                  <a:t>:</a:t>
                </a:r>
                <a:endParaRPr lang="en-US" sz="2000">
                  <a:solidFill>
                    <a:srgbClr val="FF0000"/>
                  </a:solidFill>
                </a:endParaRPr>
              </a:p>
              <a:p>
                <a:pPr lvl="0"/>
                <a:r>
                  <a:rPr lang="en-US" sz="2000"/>
                  <a:t>Từ pt:</a:t>
                </a:r>
                <a14:m>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𝑝</m:t>
                        </m:r>
                        <m:r>
                          <a:rPr lang="en-US" sz="2000" b="0" i="1" smtClean="0">
                            <a:latin typeface="Cambria Math" panose="02040503050406030204" pitchFamily="18" charset="0"/>
                          </a:rPr>
                          <m:t>2</m:t>
                        </m:r>
                      </m:e>
                      <m:sub>
                        <m:r>
                          <a:rPr lang="en-US" sz="2000" i="1">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−1</m:t>
                        </m:r>
                      </m:e>
                    </m:d>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i="1">
                            <a:latin typeface="Cambria Math" panose="02040503050406030204" pitchFamily="18" charset="0"/>
                          </a:rPr>
                          <m:t>)</m:t>
                        </m:r>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b="0" i="1" smtClean="0">
                            <a:latin typeface="Cambria Math" panose="02040503050406030204" pitchFamily="18" charset="0"/>
                          </a:rPr>
                          <m:t>1</m:t>
                        </m:r>
                        <m:r>
                          <a:rPr lang="en-US" sz="2000" i="1">
                            <a:latin typeface="Cambria Math" panose="02040503050406030204" pitchFamily="18" charset="0"/>
                          </a:rPr>
                          <m:t>)</m:t>
                        </m:r>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oMath>
                </a14:m>
                <a:endParaRPr lang="en-US" sz="2000" i="1">
                  <a:latin typeface="Cambria Math" panose="02040503050406030204" pitchFamily="18" charset="0"/>
                </a:endParaRPr>
              </a:p>
              <a:p>
                <a:pPr lvl="0"/>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2</m:t>
                        </m:r>
                      </m:e>
                      <m:sub>
                        <m:r>
                          <a:rPr lang="en-US" sz="2000" i="1">
                            <a:latin typeface="Cambria Math" panose="02040503050406030204" pitchFamily="18" charset="0"/>
                          </a:rPr>
                          <m:t>𝑖</m:t>
                        </m:r>
                        <m:r>
                          <a:rPr lang="en-US" sz="2000" b="0" i="1" smtClean="0">
                            <a:latin typeface="Cambria Math" panose="02040503050406030204" pitchFamily="18" charset="0"/>
                          </a:rPr>
                          <m:t>+1</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b="0" i="1" smtClean="0">
                                <a:latin typeface="Cambria Math" panose="02040503050406030204" pitchFamily="18" charset="0"/>
                              </a:rPr>
                              <m:t>+1</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m:t>
                        </m:r>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r>
                              <a:rPr lang="en-US" sz="2000" b="0" i="1" smtClean="0">
                                <a:latin typeface="Cambria Math" panose="02040503050406030204" pitchFamily="18" charset="0"/>
                              </a:rPr>
                              <m:t>+1</m:t>
                            </m:r>
                          </m:sub>
                        </m:sSub>
                        <m:r>
                          <a:rPr lang="en-US" sz="2000" i="1">
                            <a:latin typeface="Cambria Math" panose="02040503050406030204" pitchFamily="18" charset="0"/>
                          </a:rPr>
                          <m:t>−1)</m:t>
                        </m:r>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m:t>
                        </m:r>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i="1">
                            <a:latin typeface="Cambria Math" panose="02040503050406030204" pitchFamily="18" charset="0"/>
                          </a:rPr>
                          <m:t>−1</m:t>
                        </m:r>
                        <m:r>
                          <a:rPr lang="en-US" sz="2000" b="0" i="1" smtClean="0">
                            <a:latin typeface="Cambria Math" panose="02040503050406030204" pitchFamily="18" charset="0"/>
                          </a:rPr>
                          <m:t>)</m:t>
                        </m:r>
                        <m:r>
                          <a:rPr lang="en-US" sz="2000" i="1">
                            <a:latin typeface="Cambria Math" panose="02040503050406030204" pitchFamily="18" charset="0"/>
                          </a:rPr>
                          <m:t>−1)</m:t>
                        </m:r>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oMath>
                </a14:m>
                <a:endParaRPr lang="en-US" b="1"/>
              </a:p>
              <a:p>
                <a:pPr lvl="0"/>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2</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m:t>
                        </m:r>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d>
                      <m:dPr>
                        <m:ctrlPr>
                          <a:rPr lang="en-US" sz="2000" b="0" i="1" smtClean="0">
                            <a:latin typeface="Cambria Math" panose="02040503050406030204" pitchFamily="18" charset="0"/>
                          </a:rPr>
                        </m:ctrlPr>
                      </m:dPr>
                      <m:e>
                        <m:sSup>
                          <m:sSupPr>
                            <m:ctrlPr>
                              <a:rPr lang="en-US" sz="2000" i="1">
                                <a:latin typeface="Cambria Math" panose="02040503050406030204" pitchFamily="18" charset="0"/>
                              </a:rPr>
                            </m:ctrlPr>
                          </m:sSupPr>
                          <m:e>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i="1">
                                    <a:latin typeface="Cambria Math" panose="02040503050406030204" pitchFamily="18" charset="0"/>
                                  </a:rPr>
                                  <m:t>−1</m:t>
                                </m:r>
                              </m:e>
                            </m:d>
                          </m:e>
                          <m:sup>
                            <m:r>
                              <a:rPr lang="en-US" sz="2000" i="1">
                                <a:latin typeface="Cambria Math" panose="02040503050406030204" pitchFamily="18" charset="0"/>
                              </a:rPr>
                              <m:t>2</m:t>
                            </m:r>
                          </m:sup>
                        </m:sSup>
                        <m:r>
                          <a:rPr lang="en-US" sz="2000" b="0" i="1" smtClean="0">
                            <a:latin typeface="Cambria Math" panose="02040503050406030204" pitchFamily="18" charset="0"/>
                          </a:rPr>
                          <m:t>−2</m:t>
                        </m:r>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i="1">
                                <a:latin typeface="Cambria Math" panose="02040503050406030204" pitchFamily="18" charset="0"/>
                              </a:rPr>
                              <m:t>−1</m:t>
                            </m:r>
                          </m:e>
                        </m:d>
                        <m:r>
                          <a:rPr lang="en-US" sz="2000" b="0" i="1" smtClean="0">
                            <a:latin typeface="Cambria Math" panose="02040503050406030204" pitchFamily="18" charset="0"/>
                          </a:rPr>
                          <m:t>+1</m:t>
                        </m:r>
                      </m:e>
                    </m:d>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oMath>
                </a14:m>
                <a:endParaRPr lang="en-US" sz="2000" i="1">
                  <a:latin typeface="Cambria Math" panose="02040503050406030204" pitchFamily="18" charset="0"/>
                </a:endParaRPr>
              </a:p>
              <a:p>
                <a:pPr lvl="0"/>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2</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2</m:t>
                        </m:r>
                      </m:e>
                      <m:sub>
                        <m:r>
                          <a:rPr lang="en-US" sz="2000" i="1">
                            <a:latin typeface="Cambria Math" panose="02040503050406030204" pitchFamily="18" charset="0"/>
                          </a:rPr>
                          <m:t>𝑖</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d>
                      <m:dPr>
                        <m:begChr m:val="["/>
                        <m:endChr m:val="]"/>
                        <m:ctrlPr>
                          <a:rPr lang="en-US" sz="2000" b="0" i="1" smtClean="0">
                            <a:latin typeface="Cambria Math" panose="02040503050406030204" pitchFamily="18" charset="0"/>
                          </a:rPr>
                        </m:ctrlPr>
                      </m:dPr>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e>
                            </m:d>
                          </m:e>
                          <m:sup>
                            <m:r>
                              <a:rPr lang="en-US" sz="2000" i="1">
                                <a:latin typeface="Cambria Math" panose="02040503050406030204" pitchFamily="18" charset="0"/>
                              </a:rPr>
                              <m:t>2</m:t>
                            </m:r>
                          </m:sup>
                        </m:sSup>
                        <m:r>
                          <a:rPr lang="en-US" sz="2000" b="0" i="1" smtClean="0">
                            <a:latin typeface="Cambria Math" panose="02040503050406030204" pitchFamily="18" charset="0"/>
                          </a:rPr>
                          <m:t> −</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e>
                            </m:d>
                          </m:e>
                          <m:sup>
                            <m:r>
                              <a:rPr lang="en-US" sz="2000" i="1">
                                <a:latin typeface="Cambria Math" panose="02040503050406030204" pitchFamily="18" charset="0"/>
                              </a:rPr>
                              <m:t>2</m:t>
                            </m:r>
                          </m:sup>
                        </m:sSup>
                      </m:e>
                    </m:d>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b="0" i="1" smtClean="0">
                                <a:latin typeface="Cambria Math" panose="02040503050406030204" pitchFamily="18" charset="0"/>
                              </a:rPr>
                              <m:t>2</m:t>
                            </m:r>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b="0" i="1" smtClean="0">
                        <a:latin typeface="Cambria Math" panose="02040503050406030204" pitchFamily="18" charset="0"/>
                      </a:rPr>
                      <m:t>−1)+</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oMath>
                </a14:m>
                <a:endParaRPr lang="en-US" sz="2000" i="1">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C3C0199F-A274-44C6-BF37-784A855E6EEA}"/>
                  </a:ext>
                </a:extLst>
              </p:cNvPr>
              <p:cNvSpPr>
                <a:spLocks noGrp="1" noRot="1" noChangeAspect="1" noMove="1" noResize="1" noEditPoints="1" noAdjustHandles="1" noChangeArrowheads="1" noChangeShapeType="1" noTextEdit="1"/>
              </p:cNvSpPr>
              <p:nvPr>
                <p:ph idx="1"/>
              </p:nvPr>
            </p:nvSpPr>
            <p:spPr>
              <a:xfrm>
                <a:off x="1167826" y="1612454"/>
                <a:ext cx="10601808" cy="4331146"/>
              </a:xfrm>
              <a:blipFill>
                <a:blip r:embed="rId3"/>
                <a:stretch>
                  <a:fillRect l="-518" t="-141"/>
                </a:stretch>
              </a:blipFill>
            </p:spPr>
            <p:txBody>
              <a:bodyPr/>
              <a:lstStyle/>
              <a:p>
                <a:r>
                  <a:rPr lang="en-US">
                    <a:noFill/>
                  </a:rPr>
                  <a:t> </a:t>
                </a:r>
              </a:p>
            </p:txBody>
          </p:sp>
        </mc:Fallback>
      </mc:AlternateContent>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028262" y="206686"/>
            <a:ext cx="1122450" cy="1122450"/>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142E7CD4-72EB-4A08-91F2-09F5238BB4E9}"/>
              </a:ext>
            </a:extLst>
          </p:cNvPr>
          <p:cNvPicPr>
            <a:picLocks noChangeAspect="1"/>
          </p:cNvPicPr>
          <p:nvPr/>
        </p:nvPicPr>
        <p:blipFill>
          <a:blip r:embed="rId6"/>
          <a:stretch>
            <a:fillRect/>
          </a:stretch>
        </p:blipFill>
        <p:spPr>
          <a:xfrm>
            <a:off x="9531308" y="1537879"/>
            <a:ext cx="2473457" cy="2247620"/>
          </a:xfrm>
          <a:prstGeom prst="rect">
            <a:avLst/>
          </a:prstGeom>
        </p:spPr>
      </p:pic>
    </p:spTree>
    <p:extLst>
      <p:ext uri="{BB962C8B-B14F-4D97-AF65-F5344CB8AC3E}">
        <p14:creationId xmlns:p14="http://schemas.microsoft.com/office/powerpoint/2010/main" val="32368283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612454"/>
                <a:ext cx="10601808" cy="4331146"/>
              </a:xfrm>
            </p:spPr>
            <p:txBody>
              <a:bodyPr>
                <a:noAutofit/>
              </a:bodyPr>
              <a:lstStyle/>
              <a:p>
                <a:pPr lvl="0" algn="just"/>
                <a:r>
                  <a:rPr lang="en-US" sz="2000" b="1" smtClean="0"/>
                  <a:t>2.3. </a:t>
                </a:r>
                <a:r>
                  <a:rPr lang="vi-VN" sz="2000" b="1"/>
                  <a:t>Các giải thuật xây dựng thực thể cơ sở</a:t>
                </a:r>
                <a:endParaRPr lang="en-US" sz="2000" b="1"/>
              </a:p>
              <a:p>
                <a:pPr lvl="0" algn="just"/>
                <a:r>
                  <a:rPr lang="vi-VN" sz="1800" b="1"/>
                  <a:t>Giải thuật sinh đường ellipse</a:t>
                </a:r>
                <a:endParaRPr lang="en-US" sz="1800" b="1"/>
              </a:p>
              <a:p>
                <a:pPr lvl="0"/>
                <a:r>
                  <a:rPr lang="vi-VN" sz="2000">
                    <a:solidFill>
                      <a:srgbClr val="FF0000"/>
                    </a:solidFill>
                  </a:rPr>
                  <a:t>Xét trên </a:t>
                </a:r>
                <a:r>
                  <a:rPr lang="en-US" sz="2000">
                    <a:solidFill>
                      <a:srgbClr val="FF0000"/>
                    </a:solidFill>
                  </a:rPr>
                  <a:t>miền</a:t>
                </a:r>
                <a:r>
                  <a:rPr lang="vi-VN" sz="2000">
                    <a:solidFill>
                      <a:srgbClr val="FF0000"/>
                    </a:solidFill>
                  </a:rPr>
                  <a:t> </a:t>
                </a:r>
                <a:r>
                  <a:rPr lang="en-US" sz="2000">
                    <a:solidFill>
                      <a:srgbClr val="FF0000"/>
                    </a:solidFill>
                  </a:rPr>
                  <a:t>2</a:t>
                </a:r>
                <a:r>
                  <a:rPr lang="vi-VN" sz="2000">
                    <a:solidFill>
                      <a:srgbClr val="FF0000"/>
                    </a:solidFill>
                  </a:rPr>
                  <a:t>:</a:t>
                </a:r>
                <a:endParaRPr lang="en-US" sz="2000">
                  <a:solidFill>
                    <a:srgbClr val="FF0000"/>
                  </a:solidFill>
                </a:endParaRPr>
              </a:p>
              <a:p>
                <a:pPr lvl="0"/>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2</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2</m:t>
                            </m:r>
                          </m:e>
                          <m:sub>
                            <m:r>
                              <a:rPr lang="en-US" sz="2000" i="1">
                                <a:latin typeface="Cambria Math" panose="02040503050406030204" pitchFamily="18" charset="0"/>
                              </a:rPr>
                              <m:t>𝑖</m:t>
                            </m:r>
                          </m:sub>
                        </m:sSub>
                        <m:r>
                          <a:rPr lang="en-US" sz="2000" b="0" i="1" smtClean="0">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d>
                      <m:dPr>
                        <m:begChr m:val="["/>
                        <m:endChr m:val="]"/>
                        <m:ctrlPr>
                          <a:rPr lang="en-US" sz="2000" b="0" i="1" smtClean="0">
                            <a:latin typeface="Cambria Math" panose="02040503050406030204" pitchFamily="18" charset="0"/>
                          </a:rPr>
                        </m:ctrlPr>
                      </m:dPr>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e>
                            </m:d>
                          </m:e>
                          <m:sup>
                            <m:r>
                              <a:rPr lang="en-US" sz="2000" i="1">
                                <a:latin typeface="Cambria Math" panose="02040503050406030204" pitchFamily="18" charset="0"/>
                              </a:rPr>
                              <m:t>2</m:t>
                            </m:r>
                          </m:sup>
                        </m:sSup>
                        <m:r>
                          <a:rPr lang="en-US" sz="2000" b="0" i="1" smtClean="0">
                            <a:latin typeface="Cambria Math" panose="02040503050406030204" pitchFamily="18" charset="0"/>
                          </a:rPr>
                          <m:t> −</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e>
                            </m:d>
                          </m:e>
                          <m:sup>
                            <m:r>
                              <a:rPr lang="en-US" sz="2000" i="1">
                                <a:latin typeface="Cambria Math" panose="02040503050406030204" pitchFamily="18" charset="0"/>
                              </a:rPr>
                              <m:t>2</m:t>
                            </m:r>
                          </m:sup>
                        </m:sSup>
                      </m:e>
                    </m:d>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b="0" i="1" smtClean="0">
                                <a:latin typeface="Cambria Math" panose="02040503050406030204" pitchFamily="18" charset="0"/>
                              </a:rPr>
                              <m:t>2</m:t>
                            </m:r>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b="0" i="1" smtClean="0">
                        <a:latin typeface="Cambria Math" panose="02040503050406030204" pitchFamily="18" charset="0"/>
                      </a:rPr>
                      <m:t>−1)+</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oMath>
                </a14:m>
                <a:endParaRPr lang="en-US" sz="2000" i="1">
                  <a:latin typeface="Cambria Math" panose="02040503050406030204" pitchFamily="18" charset="0"/>
                </a:endParaRPr>
              </a:p>
              <a:p>
                <a:pPr lvl="1"/>
                <a:r>
                  <a:rPr lang="en-US" sz="2000"/>
                  <a:t>TH1.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2</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2</m:t>
                        </m:r>
                      </m:e>
                      <m:sub>
                        <m:r>
                          <a:rPr lang="en-US" sz="2000" i="1">
                            <a:latin typeface="Cambria Math" panose="02040503050406030204" pitchFamily="18" charset="0"/>
                          </a:rPr>
                          <m:t>𝑖</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2</m:t>
                            </m:r>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i="1">
                        <a:latin typeface="Cambria Math" panose="02040503050406030204" pitchFamily="18" charset="0"/>
                      </a:rPr>
                      <m:t>−1)+</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oMath>
                </a14:m>
                <a:r>
                  <a:rPr lang="en-US" sz="2000" i="1">
                    <a:latin typeface="Cambria Math" panose="02040503050406030204" pitchFamily="18" charset="0"/>
                  </a:rPr>
                  <a:t>, nếu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2</m:t>
                        </m:r>
                      </m:e>
                      <m:sub>
                        <m:r>
                          <a:rPr lang="en-US" sz="2000" i="1">
                            <a:latin typeface="Cambria Math" panose="02040503050406030204" pitchFamily="18" charset="0"/>
                          </a:rPr>
                          <m:t>𝑖</m:t>
                        </m:r>
                      </m:sub>
                    </m:sSub>
                  </m:oMath>
                </a14:m>
                <a:r>
                  <a:rPr lang="en-US" sz="2000" i="1">
                    <a:latin typeface="Cambria Math" panose="02040503050406030204" pitchFamily="18" charset="0"/>
                  </a:rPr>
                  <a:t> &gt;0, hay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oMath>
                </a14:m>
                <a:endParaRPr lang="en-US" sz="2000" i="1">
                  <a:latin typeface="Cambria Math" panose="02040503050406030204" pitchFamily="18" charset="0"/>
                </a:endParaRPr>
              </a:p>
              <a:p>
                <a:pPr lvl="1"/>
                <a:r>
                  <a:rPr lang="en-US" sz="2000" i="1">
                    <a:latin typeface="Cambria Math" panose="02040503050406030204" pitchFamily="18" charset="0"/>
                  </a:rPr>
                  <a:t>TH2.</a:t>
                </a:r>
                <a:r>
                  <a:rPr lang="en-US" sz="200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2</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2</m:t>
                            </m:r>
                          </m:e>
                          <m:sub>
                            <m:r>
                              <a:rPr lang="en-US" sz="2000" i="1">
                                <a:latin typeface="Cambria Math" panose="02040503050406030204" pitchFamily="18" charset="0"/>
                              </a:rPr>
                              <m:t>𝑖</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b="0" i="1" smtClean="0">
                                <a:latin typeface="Cambria Math" panose="02040503050406030204" pitchFamily="18" charset="0"/>
                              </a:rPr>
                              <m:t>2</m:t>
                            </m:r>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b="0" i="1" smtClean="0">
                        <a:latin typeface="Cambria Math" panose="02040503050406030204" pitchFamily="18" charset="0"/>
                      </a:rPr>
                      <m:t>+1)−</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2</m:t>
                            </m:r>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i="1">
                        <a:latin typeface="Cambria Math" panose="02040503050406030204" pitchFamily="18" charset="0"/>
                      </a:rPr>
                      <m:t>−1)+</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oMath>
                </a14:m>
                <a:r>
                  <a:rPr lang="en-US" sz="2000" i="1">
                    <a:latin typeface="Cambria Math" panose="02040503050406030204" pitchFamily="18" charset="0"/>
                  </a:rPr>
                  <a:t>, nếu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2</m:t>
                        </m:r>
                      </m:e>
                      <m:sub>
                        <m:r>
                          <a:rPr lang="en-US" sz="2000" i="1">
                            <a:latin typeface="Cambria Math" panose="02040503050406030204" pitchFamily="18" charset="0"/>
                          </a:rPr>
                          <m:t>𝑖</m:t>
                        </m:r>
                      </m:sub>
                    </m:sSub>
                  </m:oMath>
                </a14:m>
                <a:r>
                  <a:rPr lang="en-US" sz="2000" i="1">
                    <a:latin typeface="Cambria Math" panose="02040503050406030204" pitchFamily="18" charset="0"/>
                  </a:rPr>
                  <a:t> &lt;=0, hay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oMath>
                </a14:m>
                <a:r>
                  <a:rPr lang="en-US" sz="2000" i="1">
                    <a:latin typeface="Cambria Math" panose="02040503050406030204" pitchFamily="18" charset="0"/>
                  </a:rPr>
                  <a:t>+1</a:t>
                </a:r>
              </a:p>
              <a:p>
                <a:pPr lvl="0"/>
                <a:r>
                  <a:rPr lang="en-US" sz="2000"/>
                  <a:t>Xác định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2</m:t>
                        </m:r>
                      </m:e>
                      <m:sub>
                        <m:r>
                          <a:rPr lang="en-US" sz="2000" i="1">
                            <a:latin typeface="Cambria Math" panose="02040503050406030204" pitchFamily="18" charset="0"/>
                          </a:rPr>
                          <m:t>0</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r>
                          <a:rPr lang="en-US" sz="2000" i="1">
                            <a:latin typeface="Cambria Math" panose="02040503050406030204" pitchFamily="18" charset="0"/>
                          </a:rPr>
                          <m:t>,0</m:t>
                        </m:r>
                      </m:e>
                    </m:d>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b="0" i="1" smtClean="0">
                            <a:latin typeface="Cambria Math" panose="02040503050406030204" pitchFamily="18" charset="0"/>
                          </a:rPr>
                          <m:t>0</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i="1">
                            <a:latin typeface="Cambria Math" panose="02040503050406030204" pitchFamily="18" charset="0"/>
                          </a:rPr>
                          <m:t>)</m:t>
                        </m:r>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r>
                          <a:rPr lang="en-US" sz="2000" i="1">
                            <a:latin typeface="Cambria Math" panose="02040503050406030204" pitchFamily="18" charset="0"/>
                          </a:rPr>
                          <m:t>(0−</m:t>
                        </m:r>
                        <m:r>
                          <a:rPr lang="en-US" sz="2000" b="0" i="1" smtClean="0">
                            <a:latin typeface="Cambria Math" panose="02040503050406030204" pitchFamily="18" charset="0"/>
                          </a:rPr>
                          <m:t>1</m:t>
                        </m:r>
                        <m:r>
                          <a:rPr lang="en-US" sz="2000" i="1">
                            <a:latin typeface="Cambria Math" panose="02040503050406030204" pitchFamily="18" charset="0"/>
                          </a:rPr>
                          <m:t>)</m:t>
                        </m:r>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oMath>
                </a14:m>
                <a:endParaRPr lang="en-US" sz="2000"/>
              </a:p>
              <a:p>
                <a:pPr lvl="0"/>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2</m:t>
                        </m:r>
                      </m:e>
                      <m:sub>
                        <m:r>
                          <a:rPr lang="en-US" sz="2000" i="1">
                            <a:latin typeface="Cambria Math" panose="02040503050406030204" pitchFamily="18" charset="0"/>
                          </a:rPr>
                          <m:t>0</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b="0" i="1" smtClean="0">
                                <a:latin typeface="Cambria Math" panose="02040503050406030204" pitchFamily="18" charset="0"/>
                              </a:rPr>
                              <m:t>𝑥</m:t>
                            </m:r>
                          </m:sub>
                        </m:sSub>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oMath>
                </a14:m>
                <a:endParaRPr lang="en-US" sz="2000"/>
              </a:p>
            </p:txBody>
          </p:sp>
        </mc:Choice>
        <mc:Fallback xmlns="">
          <p:sp>
            <p:nvSpPr>
              <p:cNvPr id="3" name="Content Placeholder 2">
                <a:extLst>
                  <a:ext uri="{FF2B5EF4-FFF2-40B4-BE49-F238E27FC236}">
                    <a16:creationId xmlns:a16="http://schemas.microsoft.com/office/drawing/2014/main" id="{C3C0199F-A274-44C6-BF37-784A855E6EEA}"/>
                  </a:ext>
                </a:extLst>
              </p:cNvPr>
              <p:cNvSpPr>
                <a:spLocks noGrp="1" noRot="1" noChangeAspect="1" noMove="1" noResize="1" noEditPoints="1" noAdjustHandles="1" noChangeArrowheads="1" noChangeShapeType="1" noTextEdit="1"/>
              </p:cNvSpPr>
              <p:nvPr>
                <p:ph idx="1"/>
              </p:nvPr>
            </p:nvSpPr>
            <p:spPr>
              <a:xfrm>
                <a:off x="1167826" y="1612454"/>
                <a:ext cx="10601808" cy="4331146"/>
              </a:xfrm>
              <a:blipFill>
                <a:blip r:embed="rId3"/>
                <a:stretch>
                  <a:fillRect l="-518" t="-141" b="-986"/>
                </a:stretch>
              </a:blipFill>
            </p:spPr>
            <p:txBody>
              <a:bodyPr/>
              <a:lstStyle/>
              <a:p>
                <a:r>
                  <a:rPr lang="en-US">
                    <a:noFill/>
                  </a:rPr>
                  <a:t> </a:t>
                </a:r>
              </a:p>
            </p:txBody>
          </p:sp>
        </mc:Fallback>
      </mc:AlternateContent>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028262" y="206686"/>
            <a:ext cx="1122450" cy="1122450"/>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142E7CD4-72EB-4A08-91F2-09F5238BB4E9}"/>
              </a:ext>
            </a:extLst>
          </p:cNvPr>
          <p:cNvPicPr>
            <a:picLocks noChangeAspect="1"/>
          </p:cNvPicPr>
          <p:nvPr/>
        </p:nvPicPr>
        <p:blipFill>
          <a:blip r:embed="rId6"/>
          <a:stretch>
            <a:fillRect/>
          </a:stretch>
        </p:blipFill>
        <p:spPr>
          <a:xfrm>
            <a:off x="9531308" y="1537879"/>
            <a:ext cx="2473457" cy="2247620"/>
          </a:xfrm>
          <a:prstGeom prst="rect">
            <a:avLst/>
          </a:prstGeom>
        </p:spPr>
      </p:pic>
    </p:spTree>
    <p:extLst>
      <p:ext uri="{BB962C8B-B14F-4D97-AF65-F5344CB8AC3E}">
        <p14:creationId xmlns:p14="http://schemas.microsoft.com/office/powerpoint/2010/main" val="39539061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5" y="1612454"/>
            <a:ext cx="10254917" cy="4331146"/>
          </a:xfrm>
        </p:spPr>
        <p:txBody>
          <a:bodyPr>
            <a:noAutofit/>
          </a:bodyPr>
          <a:lstStyle/>
          <a:p>
            <a:pPr lvl="0" algn="just"/>
            <a:r>
              <a:rPr lang="en-US" sz="2800" b="1"/>
              <a:t>2.3. </a:t>
            </a:r>
            <a:r>
              <a:rPr lang="vi-VN" sz="2800" b="1"/>
              <a:t>Các giải thuật xây dựng thực thể cơ sở</a:t>
            </a:r>
            <a:endParaRPr lang="en-US" sz="2800" b="1"/>
          </a:p>
          <a:p>
            <a:pPr lvl="0" algn="just"/>
            <a:r>
              <a:rPr lang="vi-VN" sz="2000" b="1"/>
              <a:t>Giải thuật sinh đường ellipse</a:t>
            </a:r>
            <a:endParaRPr lang="en-US" sz="2000" b="1"/>
          </a:p>
          <a:p>
            <a:pPr lvl="0" algn="just"/>
            <a:r>
              <a:rPr lang="en-US" sz="2000" b="1"/>
              <a:t>CODE: </a:t>
            </a:r>
            <a:r>
              <a:rPr lang="en-US" sz="2000">
                <a:hlinkClick r:id="rId3"/>
              </a:rPr>
              <a:t>https://github.com/thinhdoanvu/ComputerGraphics/blob/master/Coding/Ellipse/Midpoint</a:t>
            </a:r>
            <a:endParaRPr lang="en-US" sz="2000" b="1"/>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028262" y="206686"/>
            <a:ext cx="1122450" cy="1122450"/>
          </a:xfrm>
          <a:prstGeom prst="rect">
            <a:avLst/>
          </a:prstGeom>
        </p:spPr>
      </p:pic>
    </p:spTree>
    <p:extLst>
      <p:ext uri="{BB962C8B-B14F-4D97-AF65-F5344CB8AC3E}">
        <p14:creationId xmlns:p14="http://schemas.microsoft.com/office/powerpoint/2010/main" val="36301063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5" y="1612454"/>
            <a:ext cx="10254917" cy="4331146"/>
          </a:xfrm>
        </p:spPr>
        <p:txBody>
          <a:bodyPr>
            <a:noAutofit/>
          </a:bodyPr>
          <a:lstStyle/>
          <a:p>
            <a:pPr lvl="0" algn="just"/>
            <a:r>
              <a:rPr lang="en-US" sz="2800" b="1"/>
              <a:t>2.3. </a:t>
            </a:r>
            <a:r>
              <a:rPr lang="vi-VN" sz="2800" b="1"/>
              <a:t>Các giải thuật xây dựng thực thể cơ sở</a:t>
            </a:r>
            <a:endParaRPr lang="en-US" sz="2800" b="1"/>
          </a:p>
          <a:p>
            <a:pPr lvl="0" algn="just"/>
            <a:r>
              <a:rPr lang="en-US" sz="2000" b="1"/>
              <a:t>Giải thuật sinh ký tự</a:t>
            </a:r>
            <a:endParaRPr lang="en-US" sz="2000"/>
          </a:p>
          <a:p>
            <a:pPr lvl="0"/>
            <a:r>
              <a:rPr lang="vi-VN" sz="2000"/>
              <a:t>Trong màn hình text, truy xuất các ký tự trên màn hình được hỗ trợ bởi phần cứng. Các ký</a:t>
            </a:r>
            <a:r>
              <a:rPr lang="en-US" sz="2000"/>
              <a:t> </a:t>
            </a:r>
            <a:r>
              <a:rPr lang="vi-VN" sz="2000"/>
              <a:t>tự được lưu trữ trong bộ nhớ ROM, dưới dạng bitmap hay các ma trận ảnh. Phần cứng sẽ đưa ký</a:t>
            </a:r>
            <a:r>
              <a:rPr lang="en-US" sz="2000"/>
              <a:t> </a:t>
            </a:r>
            <a:r>
              <a:rPr lang="vi-VN" sz="2000"/>
              <a:t>tự lên màn hình tại ví trí xác định, tính toán cuốn trang và xuống dòng.</a:t>
            </a:r>
            <a:endParaRPr lang="en-US" sz="2000"/>
          </a:p>
          <a:p>
            <a:pPr lvl="0"/>
            <a:r>
              <a:rPr lang="vi-VN" sz="2000"/>
              <a:t>Trong đồ hoạ:</a:t>
            </a:r>
            <a:br>
              <a:rPr lang="vi-VN" sz="2000"/>
            </a:br>
            <a:r>
              <a:rPr lang="vi-VN" sz="2000"/>
              <a:t>+ Vector: định nghĩa các ký tự theo những đường cong mềm bao ngoài của chúng</a:t>
            </a:r>
            <a:r>
              <a:rPr lang="en-US" sz="2000"/>
              <a:t>: </a:t>
            </a:r>
          </a:p>
          <a:p>
            <a:pPr lvl="1"/>
            <a:r>
              <a:rPr lang="vi-VN" sz="2000"/>
              <a:t>phức tạp (tính toán phương trình)</a:t>
            </a:r>
            <a:endParaRPr lang="en-US" sz="2000"/>
          </a:p>
          <a:p>
            <a:pPr lvl="1"/>
            <a:r>
              <a:rPr lang="vi-VN" sz="2000"/>
              <a:t>lưu trữ gọn nhẹ</a:t>
            </a:r>
            <a:r>
              <a:rPr lang="en-US" sz="2000"/>
              <a:t> (</a:t>
            </a:r>
            <a:r>
              <a:rPr lang="vi-VN" sz="2000"/>
              <a:t>các phép biến đổi dựa vào công thức biến đổi</a:t>
            </a:r>
            <a:r>
              <a:rPr lang="en-US" sz="2000"/>
              <a:t>)</a:t>
            </a:r>
          </a:p>
          <a:p>
            <a:pPr lvl="1"/>
            <a:r>
              <a:rPr lang="vi-VN" sz="2000"/>
              <a:t>Kích thước phụ thuộc vào môi trường (không có kích thước</a:t>
            </a:r>
            <a:r>
              <a:rPr lang="en-US" sz="2000"/>
              <a:t> cố định)</a:t>
            </a:r>
            <a:r>
              <a:rPr lang="vi-VN" sz="2000"/>
              <a:t/>
            </a:r>
            <a:br>
              <a:rPr lang="vi-VN" sz="2000"/>
            </a:br>
            <a:r>
              <a:rPr lang="vi-VN" sz="2000"/>
              <a:t/>
            </a:r>
            <a:br>
              <a:rPr lang="vi-VN" sz="2000"/>
            </a:br>
            <a:r>
              <a:rPr lang="vi-VN" sz="2000"/>
              <a:t/>
            </a:r>
            <a:br>
              <a:rPr lang="vi-VN" sz="2000"/>
            </a:br>
            <a:r>
              <a:rPr lang="vi-VN" sz="2000"/>
              <a:t/>
            </a:r>
            <a:br>
              <a:rPr lang="vi-VN" sz="2000"/>
            </a:br>
            <a:endParaRPr lang="en-US" sz="200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028262" y="206686"/>
            <a:ext cx="1122450" cy="1122450"/>
          </a:xfrm>
          <a:prstGeom prst="rect">
            <a:avLst/>
          </a:prstGeom>
        </p:spPr>
      </p:pic>
      <p:pic>
        <p:nvPicPr>
          <p:cNvPr id="5" name="Picture 4"/>
          <p:cNvPicPr>
            <a:picLocks noChangeAspect="1"/>
          </p:cNvPicPr>
          <p:nvPr/>
        </p:nvPicPr>
        <p:blipFill>
          <a:blip r:embed="rId5"/>
          <a:stretch>
            <a:fillRect/>
          </a:stretch>
        </p:blipFill>
        <p:spPr>
          <a:xfrm>
            <a:off x="9911800" y="4774746"/>
            <a:ext cx="1971675" cy="1314450"/>
          </a:xfrm>
          <a:prstGeom prst="rect">
            <a:avLst/>
          </a:prstGeom>
        </p:spPr>
      </p:pic>
    </p:spTree>
    <p:extLst>
      <p:ext uri="{BB962C8B-B14F-4D97-AF65-F5344CB8AC3E}">
        <p14:creationId xmlns:p14="http://schemas.microsoft.com/office/powerpoint/2010/main" val="2858840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294363" y="1782504"/>
            <a:ext cx="7671837" cy="4016768"/>
          </a:xfrm>
        </p:spPr>
        <p:txBody>
          <a:bodyPr>
            <a:normAutofit fontScale="92500" lnSpcReduction="10000"/>
          </a:bodyPr>
          <a:lstStyle/>
          <a:p>
            <a:pPr lvl="0">
              <a:lnSpc>
                <a:spcPct val="150000"/>
              </a:lnSpc>
              <a:spcBef>
                <a:spcPts val="0"/>
              </a:spcBef>
            </a:pPr>
            <a:r>
              <a:rPr lang="en-US" b="1"/>
              <a:t>2.2.2. Biểu diễn điểm và đoạn thẳng (tt)</a:t>
            </a:r>
            <a:endParaRPr lang="en-US"/>
          </a:p>
          <a:p>
            <a:pPr lvl="0">
              <a:lnSpc>
                <a:spcPct val="150000"/>
              </a:lnSpc>
              <a:spcBef>
                <a:spcPts val="0"/>
              </a:spcBef>
            </a:pPr>
            <a:r>
              <a:rPr lang="en-US" b="1"/>
              <a:t>Vùng tô</a:t>
            </a:r>
            <a:br>
              <a:rPr lang="en-US" b="1"/>
            </a:br>
            <a:r>
              <a:rPr lang="vi-VN"/>
              <a:t>Một vùng tô bao gồm đường biên và vùng bên trong. Đường biên là một</a:t>
            </a:r>
            <a:r>
              <a:rPr lang="en-US"/>
              <a:t> </a:t>
            </a:r>
            <a:r>
              <a:rPr lang="vi-VN"/>
              <a:t>đường khép kín ví dụ như đa giác.</a:t>
            </a:r>
            <a:endParaRPr lang="en-US"/>
          </a:p>
          <a:p>
            <a:pPr lvl="0">
              <a:lnSpc>
                <a:spcPct val="150000"/>
              </a:lnSpc>
              <a:spcBef>
                <a:spcPts val="0"/>
              </a:spcBef>
            </a:pPr>
            <a:r>
              <a:rPr lang="vi-VN" b="1"/>
              <a:t>Các thuộc tính của vùng tô bao gồm:</a:t>
            </a:r>
            <a:r>
              <a:rPr lang="vi-VN"/>
              <a:t/>
            </a:r>
            <a:br>
              <a:rPr lang="vi-VN"/>
            </a:br>
            <a:r>
              <a:rPr lang="vi-VN"/>
              <a:t>Thuộc tính của đường biên: chính là các thuộc tính như thuộc tính của đoạn</a:t>
            </a:r>
            <a:r>
              <a:rPr lang="en-US"/>
              <a:t> </a:t>
            </a:r>
            <a:r>
              <a:rPr lang="vi-VN"/>
              <a:t>thẳng.</a:t>
            </a:r>
            <a:br>
              <a:rPr lang="vi-VN"/>
            </a:br>
            <a:r>
              <a:rPr lang="vi-VN"/>
              <a:t>Thuộc tính của vùng bên trong: gồm màu tô và mẫu tô.</a:t>
            </a:r>
            <a:endParaRPr lang="en-US"/>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028262" y="206686"/>
            <a:ext cx="1122450" cy="1122450"/>
          </a:xfrm>
          <a:prstGeom prst="rect">
            <a:avLst/>
          </a:prstGeom>
        </p:spPr>
      </p:pic>
      <p:sp>
        <p:nvSpPr>
          <p:cNvPr id="9" name="Freeform 8"/>
          <p:cNvSpPr/>
          <p:nvPr/>
        </p:nvSpPr>
        <p:spPr>
          <a:xfrm>
            <a:off x="8966200" y="1879756"/>
            <a:ext cx="2659743" cy="2249558"/>
          </a:xfrm>
          <a:custGeom>
            <a:avLst/>
            <a:gdLst>
              <a:gd name="connsiteX0" fmla="*/ 0 w 2047165"/>
              <a:gd name="connsiteY0" fmla="*/ 736980 h 1228299"/>
              <a:gd name="connsiteX1" fmla="*/ 532263 w 2047165"/>
              <a:gd name="connsiteY1" fmla="*/ 0 h 1228299"/>
              <a:gd name="connsiteX2" fmla="*/ 2033517 w 2047165"/>
              <a:gd name="connsiteY2" fmla="*/ 272956 h 1228299"/>
              <a:gd name="connsiteX3" fmla="*/ 2047165 w 2047165"/>
              <a:gd name="connsiteY3" fmla="*/ 982639 h 1228299"/>
              <a:gd name="connsiteX4" fmla="*/ 996287 w 2047165"/>
              <a:gd name="connsiteY4" fmla="*/ 491320 h 1228299"/>
              <a:gd name="connsiteX5" fmla="*/ 1269242 w 2047165"/>
              <a:gd name="connsiteY5" fmla="*/ 1228299 h 1228299"/>
              <a:gd name="connsiteX6" fmla="*/ 0 w 2047165"/>
              <a:gd name="connsiteY6" fmla="*/ 736980 h 1228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7165" h="1228299">
                <a:moveTo>
                  <a:pt x="0" y="736980"/>
                </a:moveTo>
                <a:lnTo>
                  <a:pt x="532263" y="0"/>
                </a:lnTo>
                <a:lnTo>
                  <a:pt x="2033517" y="272956"/>
                </a:lnTo>
                <a:lnTo>
                  <a:pt x="2047165" y="982639"/>
                </a:lnTo>
                <a:lnTo>
                  <a:pt x="996287" y="491320"/>
                </a:lnTo>
                <a:lnTo>
                  <a:pt x="1269242" y="1228299"/>
                </a:lnTo>
                <a:lnTo>
                  <a:pt x="0" y="736980"/>
                </a:lnTo>
                <a:close/>
              </a:path>
            </a:pathLst>
          </a:custGeom>
          <a:pattFill prst="horzBrick">
            <a:fgClr>
              <a:srgbClr val="00B050"/>
            </a:fgClr>
            <a:bgClr>
              <a:schemeClr val="bg1"/>
            </a:bgClr>
          </a:patt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triped Right Arrow 4"/>
          <p:cNvSpPr/>
          <p:nvPr/>
        </p:nvSpPr>
        <p:spPr>
          <a:xfrm rot="5400000" flipV="1">
            <a:off x="10028262" y="1545882"/>
            <a:ext cx="438101" cy="545670"/>
          </a:xfrm>
          <a:prstGeom prst="stripedRightArrow">
            <a:avLst/>
          </a:prstGeom>
          <a:solidFill>
            <a:srgbClr val="B71E4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9313543" y="4155316"/>
            <a:ext cx="2039816" cy="1823453"/>
          </a:xfrm>
          <a:prstGeom prst="rect">
            <a:avLst/>
          </a:prstGeom>
        </p:spPr>
      </p:pic>
      <p:sp>
        <p:nvSpPr>
          <p:cNvPr id="10" name="Striped Right Arrow 9"/>
          <p:cNvSpPr/>
          <p:nvPr/>
        </p:nvSpPr>
        <p:spPr>
          <a:xfrm rot="1255827" flipV="1">
            <a:off x="8553519" y="2518897"/>
            <a:ext cx="1169484" cy="545670"/>
          </a:xfrm>
          <a:prstGeom prst="stripedRightArrow">
            <a:avLst/>
          </a:prstGeom>
          <a:solidFill>
            <a:srgbClr val="B71E4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9491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childTnLst>
                                </p:cTn>
                              </p:par>
                            </p:childTnLst>
                          </p:cTn>
                        </p:par>
                        <p:par>
                          <p:cTn id="25" fill="hold">
                            <p:stCondLst>
                              <p:cond delay="500"/>
                            </p:stCondLst>
                            <p:childTnLst>
                              <p:par>
                                <p:cTn id="26" presetID="1" presetClass="entr" presetSubtype="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bldP spid="10"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5" y="1612454"/>
            <a:ext cx="10254917" cy="4331146"/>
          </a:xfrm>
        </p:spPr>
        <p:txBody>
          <a:bodyPr>
            <a:noAutofit/>
          </a:bodyPr>
          <a:lstStyle/>
          <a:p>
            <a:pPr lvl="0" algn="just"/>
            <a:r>
              <a:rPr lang="en-US" sz="2800" b="1"/>
              <a:t>2.3. </a:t>
            </a:r>
            <a:r>
              <a:rPr lang="vi-VN" sz="2800" b="1"/>
              <a:t>Các giải thuật xây dựng thực thể cơ sở</a:t>
            </a:r>
            <a:endParaRPr lang="en-US" sz="2800" b="1"/>
          </a:p>
          <a:p>
            <a:pPr lvl="0" algn="just"/>
            <a:r>
              <a:rPr lang="en-US" sz="2000" b="1"/>
              <a:t>Giải thuật sinh ký tự</a:t>
            </a:r>
          </a:p>
          <a:p>
            <a:pPr lvl="0" algn="just"/>
            <a:r>
              <a:rPr lang="vi-VN" sz="2000"/>
              <a:t>Trong đồ hoạ:</a:t>
            </a:r>
            <a:endParaRPr lang="en-US" sz="2000"/>
          </a:p>
          <a:p>
            <a:pPr lvl="0" algn="just"/>
            <a:r>
              <a:rPr lang="en-US" sz="2000"/>
              <a:t>+ </a:t>
            </a:r>
            <a:r>
              <a:rPr lang="vi-VN" sz="2000"/>
              <a:t>Bitmap: </a:t>
            </a:r>
            <a:r>
              <a:rPr lang="en-US" sz="2000"/>
              <a:t>M</a:t>
            </a:r>
            <a:r>
              <a:rPr lang="vi-VN" sz="2000"/>
              <a:t>ỗi ký tự với 1 font chữ cho trước là 1 ảnh bitmap hình chữ nhật nhỏ.</a:t>
            </a:r>
            <a:endParaRPr lang="en-US" sz="2000"/>
          </a:p>
          <a:p>
            <a:pPr lvl="0"/>
            <a:r>
              <a:rPr lang="vi-VN" sz="2000"/>
              <a:t>Đơn giản trong việc sinh ký tự</a:t>
            </a:r>
            <a:r>
              <a:rPr lang="en-US" sz="2000"/>
              <a:t> </a:t>
            </a:r>
            <a:r>
              <a:rPr lang="vi-VN" sz="2000"/>
              <a:t>(copypixel)</a:t>
            </a:r>
            <a:endParaRPr lang="en-US" sz="2000"/>
          </a:p>
          <a:p>
            <a:pPr lvl="0"/>
            <a:r>
              <a:rPr lang="vi-VN" sz="2000"/>
              <a:t>Lưu trữ lớn</a:t>
            </a:r>
            <a:endParaRPr lang="en-US" sz="2000"/>
          </a:p>
          <a:p>
            <a:pPr lvl="0"/>
            <a:r>
              <a:rPr lang="vi-VN" sz="2000"/>
              <a:t>Các phép biến đổi</a:t>
            </a:r>
            <a:r>
              <a:rPr lang="en-US" sz="2000"/>
              <a:t> </a:t>
            </a:r>
            <a:r>
              <a:rPr lang="vi-VN" sz="2000"/>
              <a:t>(I,B,U, scale) đòi hỏi</a:t>
            </a:r>
            <a:r>
              <a:rPr lang="en-US" sz="2000"/>
              <a:t> </a:t>
            </a:r>
            <a:r>
              <a:rPr lang="vi-VN" sz="2000"/>
              <a:t>lưu trữ thêm</a:t>
            </a:r>
            <a:endParaRPr lang="en-US" sz="2000"/>
          </a:p>
          <a:p>
            <a:pPr lvl="0"/>
            <a:r>
              <a:rPr lang="vi-VN" sz="2000"/>
              <a:t>Kích thước không đổi</a:t>
            </a:r>
            <a:endParaRPr lang="en-US" sz="2000"/>
          </a:p>
          <a:p>
            <a:pPr lvl="0"/>
            <a:endParaRPr lang="en-US" sz="200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028262" y="206686"/>
            <a:ext cx="1122450" cy="1122450"/>
          </a:xfrm>
          <a:prstGeom prst="rect">
            <a:avLst/>
          </a:prstGeom>
        </p:spPr>
      </p:pic>
      <p:pic>
        <p:nvPicPr>
          <p:cNvPr id="6" name="Picture 5"/>
          <p:cNvPicPr>
            <a:picLocks noChangeAspect="1"/>
          </p:cNvPicPr>
          <p:nvPr/>
        </p:nvPicPr>
        <p:blipFill>
          <a:blip r:embed="rId5"/>
          <a:stretch>
            <a:fillRect/>
          </a:stretch>
        </p:blipFill>
        <p:spPr>
          <a:xfrm>
            <a:off x="7689169" y="3989841"/>
            <a:ext cx="3838575" cy="1171575"/>
          </a:xfrm>
          <a:prstGeom prst="rect">
            <a:avLst/>
          </a:prstGeom>
        </p:spPr>
      </p:pic>
    </p:spTree>
    <p:extLst>
      <p:ext uri="{BB962C8B-B14F-4D97-AF65-F5344CB8AC3E}">
        <p14:creationId xmlns:p14="http://schemas.microsoft.com/office/powerpoint/2010/main" val="262352745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404948" y="1573266"/>
            <a:ext cx="6844937" cy="4331146"/>
          </a:xfrm>
        </p:spPr>
        <p:txBody>
          <a:bodyPr>
            <a:noAutofit/>
          </a:bodyPr>
          <a:lstStyle/>
          <a:p>
            <a:pPr lvl="0" algn="just"/>
            <a:r>
              <a:rPr lang="en-US" b="1"/>
              <a:t>2.3. </a:t>
            </a:r>
            <a:r>
              <a:rPr lang="vi-VN" b="1"/>
              <a:t>Các giải thuật xây dựng thực thể cơ sở</a:t>
            </a:r>
            <a:endParaRPr lang="en-US" b="1"/>
          </a:p>
          <a:p>
            <a:pPr lvl="0" algn="just"/>
            <a:r>
              <a:rPr lang="en-US" sz="2000" b="1"/>
              <a:t>Giải thuật sinh ký tự</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028262" y="206686"/>
            <a:ext cx="1122450" cy="1122450"/>
          </a:xfrm>
          <a:prstGeom prst="rect">
            <a:avLst/>
          </a:prstGeom>
        </p:spPr>
      </p:pic>
      <p:pic>
        <p:nvPicPr>
          <p:cNvPr id="8" name="Picture 7">
            <a:extLst>
              <a:ext uri="{FF2B5EF4-FFF2-40B4-BE49-F238E27FC236}">
                <a16:creationId xmlns:a16="http://schemas.microsoft.com/office/drawing/2014/main" id="{7118B99B-10A6-4050-89E0-5A2CB9B01ECA}"/>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395195" y="1680344"/>
            <a:ext cx="4391857" cy="2737962"/>
          </a:xfrm>
          <a:prstGeom prst="rect">
            <a:avLst/>
          </a:prstGeom>
        </p:spPr>
      </p:pic>
      <p:pic>
        <p:nvPicPr>
          <p:cNvPr id="16" name="Picture 15" descr="A picture containing light, flock, white, large&#10;&#10;Description automatically generated">
            <a:extLst>
              <a:ext uri="{FF2B5EF4-FFF2-40B4-BE49-F238E27FC236}">
                <a16:creationId xmlns:a16="http://schemas.microsoft.com/office/drawing/2014/main" id="{4075C832-AB11-4E70-9B72-73F744E45B3A}"/>
              </a:ext>
            </a:extLst>
          </p:cNvPr>
          <p:cNvPicPr>
            <a:picLocks noChangeAspect="1"/>
          </p:cNvPicPr>
          <p:nvPr/>
        </p:nvPicPr>
        <p:blipFill>
          <a:blip r:embed="rId6"/>
          <a:stretch>
            <a:fillRect/>
          </a:stretch>
        </p:blipFill>
        <p:spPr>
          <a:xfrm>
            <a:off x="716937" y="4610710"/>
            <a:ext cx="10078857" cy="1152686"/>
          </a:xfrm>
          <a:prstGeom prst="rect">
            <a:avLst/>
          </a:prstGeom>
        </p:spPr>
      </p:pic>
    </p:spTree>
    <p:extLst>
      <p:ext uri="{BB962C8B-B14F-4D97-AF65-F5344CB8AC3E}">
        <p14:creationId xmlns:p14="http://schemas.microsoft.com/office/powerpoint/2010/main" val="260037936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612454"/>
            <a:ext cx="6815032" cy="4331146"/>
          </a:xfrm>
        </p:spPr>
        <p:txBody>
          <a:bodyPr>
            <a:noAutofit/>
          </a:bodyPr>
          <a:lstStyle/>
          <a:p>
            <a:pPr lvl="0" algn="just"/>
            <a:r>
              <a:rPr lang="en-US" b="1"/>
              <a:t>2.3. </a:t>
            </a:r>
            <a:r>
              <a:rPr lang="vi-VN" b="1"/>
              <a:t>Các giải thuật xây dựng thực thể cơ sở</a:t>
            </a:r>
            <a:endParaRPr lang="en-US" b="1"/>
          </a:p>
          <a:p>
            <a:pPr lvl="0" algn="just"/>
            <a:r>
              <a:rPr lang="en-US" sz="2000" b="1">
                <a:hlinkClick r:id="rId3" action="ppaction://hlinkfile"/>
              </a:rPr>
              <a:t>Annimation</a:t>
            </a:r>
            <a:endParaRPr lang="en-US" sz="200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028262" y="206686"/>
            <a:ext cx="1122450" cy="1122450"/>
          </a:xfrm>
          <a:prstGeom prst="rect">
            <a:avLst/>
          </a:prstGeom>
        </p:spPr>
      </p:pic>
    </p:spTree>
    <p:extLst>
      <p:ext uri="{BB962C8B-B14F-4D97-AF65-F5344CB8AC3E}">
        <p14:creationId xmlns:p14="http://schemas.microsoft.com/office/powerpoint/2010/main" val="332708237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485454"/>
            <a:ext cx="9729812" cy="4625060"/>
          </a:xfrm>
        </p:spPr>
        <p:txBody>
          <a:bodyPr>
            <a:noAutofit/>
          </a:bodyPr>
          <a:lstStyle/>
          <a:p>
            <a:pPr lvl="0" algn="just"/>
            <a:r>
              <a:rPr lang="en-US" b="1"/>
              <a:t>2.3. </a:t>
            </a:r>
            <a:r>
              <a:rPr lang="vi-VN" b="1"/>
              <a:t>Các giải thuật xây dựng thực thể cơ sở</a:t>
            </a:r>
            <a:endParaRPr lang="en-US" b="1"/>
          </a:p>
          <a:p>
            <a:pPr lvl="0" algn="just"/>
            <a:r>
              <a:rPr lang="en-US" sz="2000" b="1"/>
              <a:t>Giải thuật sinh đa giác (Polygon)</a:t>
            </a:r>
            <a:endParaRPr lang="en-US" sz="2000"/>
          </a:p>
          <a:p>
            <a:pPr lvl="0" algn="just"/>
            <a:r>
              <a:rPr lang="vi-VN" sz="2000" b="1" i="1"/>
              <a:t>Thuật giải vẽ đường bao đa giác</a:t>
            </a:r>
            <a:r>
              <a:rPr lang="vi-VN" sz="2000"/>
              <a:t>:</a:t>
            </a:r>
            <a:endParaRPr lang="en-US" sz="2000"/>
          </a:p>
          <a:p>
            <a:pPr lvl="0"/>
            <a:r>
              <a:rPr lang="en-US" sz="2000"/>
              <a:t>Việc biểu diễn đa giác thông qua:</a:t>
            </a:r>
          </a:p>
          <a:p>
            <a:pPr lvl="1"/>
            <a:r>
              <a:rPr lang="en-US" sz="2000"/>
              <a:t>Tập các đoạn thẳng</a:t>
            </a:r>
          </a:p>
          <a:p>
            <a:pPr lvl="1"/>
            <a:r>
              <a:rPr lang="en-US" sz="2000"/>
              <a:t>Tập các điểm thuộc đa giác</a:t>
            </a:r>
          </a:p>
          <a:p>
            <a:r>
              <a:rPr lang="en-US" sz="2000"/>
              <a:t>Các loại đa giác:</a:t>
            </a:r>
          </a:p>
          <a:p>
            <a:pPr lvl="1"/>
            <a:r>
              <a:rPr lang="vi-VN" sz="2000"/>
              <a:t>Đa giác lồi: là đa giác có đường thẳng nối bất ký 2 điểm bên trong nào của đa giác đều nằm</a:t>
            </a:r>
            <a:r>
              <a:rPr lang="en-US" sz="2000"/>
              <a:t> </a:t>
            </a:r>
            <a:r>
              <a:rPr lang="vi-VN" sz="2000"/>
              <a:t>trọn trong đa giác. </a:t>
            </a:r>
            <a:endParaRPr lang="en-US" sz="2000"/>
          </a:p>
          <a:p>
            <a:pPr lvl="1"/>
            <a:r>
              <a:rPr lang="vi-VN" sz="2000"/>
              <a:t>Đa giác không lồi là đa giác lõm.</a:t>
            </a:r>
            <a:br>
              <a:rPr lang="vi-VN" sz="2000"/>
            </a:br>
            <a:endParaRPr lang="en-US" sz="200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028262" y="206686"/>
            <a:ext cx="1122450" cy="1122450"/>
          </a:xfrm>
          <a:prstGeom prst="rect">
            <a:avLst/>
          </a:prstGeom>
        </p:spPr>
      </p:pic>
      <p:pic>
        <p:nvPicPr>
          <p:cNvPr id="7" name="Picture 6"/>
          <p:cNvPicPr>
            <a:picLocks noChangeAspect="1"/>
          </p:cNvPicPr>
          <p:nvPr/>
        </p:nvPicPr>
        <p:blipFill>
          <a:blip r:embed="rId5"/>
          <a:stretch>
            <a:fillRect/>
          </a:stretch>
        </p:blipFill>
        <p:spPr>
          <a:xfrm>
            <a:off x="5436506" y="3018971"/>
            <a:ext cx="6453195" cy="1369563"/>
          </a:xfrm>
          <a:prstGeom prst="rect">
            <a:avLst/>
          </a:prstGeom>
        </p:spPr>
      </p:pic>
    </p:spTree>
    <p:extLst>
      <p:ext uri="{BB962C8B-B14F-4D97-AF65-F5344CB8AC3E}">
        <p14:creationId xmlns:p14="http://schemas.microsoft.com/office/powerpoint/2010/main" val="390499400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485454"/>
            <a:ext cx="9729812" cy="4625060"/>
          </a:xfrm>
        </p:spPr>
        <p:txBody>
          <a:bodyPr>
            <a:noAutofit/>
          </a:bodyPr>
          <a:lstStyle/>
          <a:p>
            <a:pPr lvl="0" algn="just"/>
            <a:r>
              <a:rPr lang="en-US" b="1"/>
              <a:t>2.3. </a:t>
            </a:r>
            <a:r>
              <a:rPr lang="vi-VN" b="1"/>
              <a:t>Các giải thuật xây dựng thực thể cơ sở</a:t>
            </a:r>
            <a:endParaRPr lang="en-US" b="1"/>
          </a:p>
          <a:p>
            <a:pPr lvl="0" algn="just"/>
            <a:r>
              <a:rPr lang="en-US" sz="2000" b="1"/>
              <a:t>Giải thuật sinh đa giác (Polygon)</a:t>
            </a:r>
            <a:endParaRPr lang="en-US" sz="2000"/>
          </a:p>
          <a:p>
            <a:pPr lvl="0" algn="just"/>
            <a:r>
              <a:rPr lang="vi-VN" sz="2000" b="1" i="1"/>
              <a:t>Thuật giải vẽ đường bao đa giác</a:t>
            </a:r>
            <a:r>
              <a:rPr lang="vi-VN" sz="2000"/>
              <a:t>:</a:t>
            </a:r>
            <a:endParaRPr lang="en-US" sz="2000"/>
          </a:p>
          <a:p>
            <a:pPr lvl="0"/>
            <a:r>
              <a:rPr lang="vi-VN" sz="2000"/>
              <a:t>Các đường thẳng bao đa giác - cạnh của đa giác. Các điểm giao của cạnh - đỉnh của đa giác.</a:t>
            </a:r>
            <a:endParaRPr lang="en-US" sz="2000"/>
          </a:p>
          <a:p>
            <a:pPr lvl="0"/>
            <a:r>
              <a:rPr lang="vi-VN" sz="2000"/>
              <a:t>Thông tin cần thiết để xác định đa giác:</a:t>
            </a:r>
            <a:endParaRPr lang="en-US" sz="2000"/>
          </a:p>
          <a:p>
            <a:pPr lvl="1"/>
            <a:r>
              <a:rPr lang="vi-VN" sz="2000"/>
              <a:t>Số cạnh</a:t>
            </a:r>
            <a:endParaRPr lang="en-US" sz="2000"/>
          </a:p>
          <a:p>
            <a:pPr lvl="1"/>
            <a:r>
              <a:rPr lang="vi-VN" sz="2000"/>
              <a:t>Toạ độ các đỉnh của đa giác</a:t>
            </a:r>
            <a:endParaRPr lang="en-US" sz="200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028262" y="206686"/>
            <a:ext cx="1122450" cy="1122450"/>
          </a:xfrm>
          <a:prstGeom prst="rect">
            <a:avLst/>
          </a:prstGeom>
        </p:spPr>
      </p:pic>
      <p:sp>
        <p:nvSpPr>
          <p:cNvPr id="5" name="Rectangle 4"/>
          <p:cNvSpPr/>
          <p:nvPr/>
        </p:nvSpPr>
        <p:spPr>
          <a:xfrm>
            <a:off x="6032732" y="3525191"/>
            <a:ext cx="6096000" cy="2585323"/>
          </a:xfrm>
          <a:prstGeom prst="rect">
            <a:avLst/>
          </a:prstGeom>
        </p:spPr>
        <p:txBody>
          <a:bodyPr>
            <a:spAutoFit/>
          </a:bodyPr>
          <a:lstStyle/>
          <a:p>
            <a:r>
              <a:rPr lang="en-US">
                <a:solidFill>
                  <a:srgbClr val="000000"/>
                </a:solidFill>
                <a:latin typeface="Tahoma" panose="020B0604030504040204" pitchFamily="34" charset="0"/>
              </a:rPr>
              <a:t>Polygon (arrayx, arrayy,n)</a:t>
            </a:r>
            <a:br>
              <a:rPr lang="en-US">
                <a:solidFill>
                  <a:srgbClr val="000000"/>
                </a:solidFill>
                <a:latin typeface="Tahoma" panose="020B0604030504040204" pitchFamily="34" charset="0"/>
              </a:rPr>
            </a:br>
            <a:r>
              <a:rPr lang="en-US">
                <a:solidFill>
                  <a:srgbClr val="000000"/>
                </a:solidFill>
                <a:latin typeface="Tahoma" panose="020B0604030504040204" pitchFamily="34" charset="0"/>
              </a:rPr>
              <a:t>{ if (n&lt;3//không phải đa giác</a:t>
            </a:r>
            <a:br>
              <a:rPr lang="en-US">
                <a:solidFill>
                  <a:srgbClr val="000000"/>
                </a:solidFill>
                <a:latin typeface="Tahoma" panose="020B0604030504040204" pitchFamily="34" charset="0"/>
              </a:rPr>
            </a:br>
            <a:r>
              <a:rPr lang="en-US">
                <a:solidFill>
                  <a:srgbClr val="000000"/>
                </a:solidFill>
                <a:latin typeface="Tahoma" panose="020B0604030504040204" pitchFamily="34" charset="0"/>
              </a:rPr>
              <a:t>exit;</a:t>
            </a:r>
            <a:br>
              <a:rPr lang="en-US">
                <a:solidFill>
                  <a:srgbClr val="000000"/>
                </a:solidFill>
                <a:latin typeface="Tahoma" panose="020B0604030504040204" pitchFamily="34" charset="0"/>
              </a:rPr>
            </a:br>
            <a:r>
              <a:rPr lang="en-US">
                <a:solidFill>
                  <a:srgbClr val="000000"/>
                </a:solidFill>
                <a:latin typeface="Tahoma" panose="020B0604030504040204" pitchFamily="34" charset="0"/>
              </a:rPr>
              <a:t>for (i=1 ; i&lt;= n-1; i++)</a:t>
            </a:r>
            <a:br>
              <a:rPr lang="en-US">
                <a:solidFill>
                  <a:srgbClr val="000000"/>
                </a:solidFill>
                <a:latin typeface="Tahoma" panose="020B0604030504040204" pitchFamily="34" charset="0"/>
              </a:rPr>
            </a:br>
            <a:r>
              <a:rPr lang="en-US">
                <a:solidFill>
                  <a:srgbClr val="000000"/>
                </a:solidFill>
                <a:latin typeface="Tahoma" panose="020B0604030504040204" pitchFamily="34" charset="0"/>
              </a:rPr>
              <a:t>line(arrayx[i],arrayy[i], arrayx[i+1], arrayy[i+1]);</a:t>
            </a:r>
            <a:br>
              <a:rPr lang="en-US">
                <a:solidFill>
                  <a:srgbClr val="000000"/>
                </a:solidFill>
                <a:latin typeface="Tahoma" panose="020B0604030504040204" pitchFamily="34" charset="0"/>
              </a:rPr>
            </a:br>
            <a:r>
              <a:rPr lang="en-US">
                <a:solidFill>
                  <a:srgbClr val="000000"/>
                </a:solidFill>
                <a:latin typeface="Tahoma" panose="020B0604030504040204" pitchFamily="34" charset="0"/>
              </a:rPr>
              <a:t>line(arrayx[i+1],arrayy[i+1], arrayx[1], arrayy[1]);</a:t>
            </a:r>
            <a:br>
              <a:rPr lang="en-US">
                <a:solidFill>
                  <a:srgbClr val="000000"/>
                </a:solidFill>
                <a:latin typeface="Tahoma" panose="020B0604030504040204" pitchFamily="34" charset="0"/>
              </a:rPr>
            </a:br>
            <a:r>
              <a:rPr lang="en-US">
                <a:solidFill>
                  <a:srgbClr val="000000"/>
                </a:solidFill>
                <a:latin typeface="Tahoma" panose="020B0604030504040204" pitchFamily="34" charset="0"/>
              </a:rPr>
              <a:t>}</a:t>
            </a:r>
            <a:br>
              <a:rPr lang="en-US">
                <a:solidFill>
                  <a:srgbClr val="000000"/>
                </a:solidFill>
                <a:latin typeface="Tahoma" panose="020B0604030504040204" pitchFamily="34" charset="0"/>
              </a:rPr>
            </a:br>
            <a:r>
              <a:rPr lang="en-US">
                <a:solidFill>
                  <a:srgbClr val="000000"/>
                </a:solidFill>
                <a:latin typeface="Tahoma" panose="020B0604030504040204" pitchFamily="34" charset="0"/>
              </a:rPr>
              <a:t/>
            </a:r>
            <a:br>
              <a:rPr lang="en-US">
                <a:solidFill>
                  <a:srgbClr val="000000"/>
                </a:solidFill>
                <a:latin typeface="Tahoma" panose="020B0604030504040204" pitchFamily="34" charset="0"/>
              </a:rPr>
            </a:br>
            <a:endParaRPr lang="en-US"/>
          </a:p>
        </p:txBody>
      </p:sp>
    </p:spTree>
    <p:extLst>
      <p:ext uri="{BB962C8B-B14F-4D97-AF65-F5344CB8AC3E}">
        <p14:creationId xmlns:p14="http://schemas.microsoft.com/office/powerpoint/2010/main" val="2100945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485454"/>
            <a:ext cx="9729812" cy="4625060"/>
          </a:xfrm>
        </p:spPr>
        <p:txBody>
          <a:bodyPr>
            <a:noAutofit/>
          </a:bodyPr>
          <a:lstStyle/>
          <a:p>
            <a:pPr lvl="0" algn="just"/>
            <a:r>
              <a:rPr lang="en-US" b="1"/>
              <a:t>2.3. </a:t>
            </a:r>
            <a:r>
              <a:rPr lang="vi-VN" b="1"/>
              <a:t>Các giải thuật xây dựng thực thể cơ sở</a:t>
            </a:r>
            <a:endParaRPr lang="en-US" b="1"/>
          </a:p>
          <a:p>
            <a:pPr lvl="0" algn="just"/>
            <a:r>
              <a:rPr lang="en-US" sz="2000" b="1"/>
              <a:t>Giải thuật sinh đa giác (Polygon)</a:t>
            </a:r>
            <a:endParaRPr lang="en-US" sz="2000"/>
          </a:p>
          <a:p>
            <a:pPr lvl="0" algn="just"/>
            <a:r>
              <a:rPr lang="en-US" sz="2000" b="1" i="1"/>
              <a:t>Các thuật toán tô miền kín đa giác</a:t>
            </a:r>
            <a:r>
              <a:rPr lang="en-US" sz="2000" b="1"/>
              <a:t>:</a:t>
            </a:r>
          </a:p>
          <a:p>
            <a:pPr lvl="0"/>
            <a:r>
              <a:rPr lang="vi-VN" sz="2000"/>
              <a:t>Lợi thế của hiển thị raster là: khả năng lưu trữ, copy, tô màu một vùng...Có hai dạng vùng</a:t>
            </a:r>
            <a:r>
              <a:rPr lang="en-US" sz="2000"/>
              <a:t> </a:t>
            </a:r>
            <a:r>
              <a:rPr lang="vi-VN" sz="2000"/>
              <a:t>tô thường gặp đó là: </a:t>
            </a:r>
            <a:endParaRPr lang="en-US" sz="2000"/>
          </a:p>
          <a:p>
            <a:pPr lvl="1"/>
            <a:r>
              <a:rPr lang="en-US" sz="2000"/>
              <a:t>T</a:t>
            </a:r>
            <a:r>
              <a:rPr lang="vi-VN" sz="2000"/>
              <a:t>ô bằng một màu thuần nhất (solid fill)</a:t>
            </a:r>
            <a:endParaRPr lang="en-US" sz="2000"/>
          </a:p>
          <a:p>
            <a:pPr lvl="1"/>
            <a:r>
              <a:rPr lang="en-US" sz="2000"/>
              <a:t>T</a:t>
            </a:r>
            <a:r>
              <a:rPr lang="vi-VN" sz="2000"/>
              <a:t>ô theo mẫu tô (fill pattern) nào đó.</a:t>
            </a:r>
            <a:endParaRPr lang="en-US" sz="2000"/>
          </a:p>
          <a:p>
            <a:pPr lvl="0"/>
            <a:r>
              <a:rPr lang="vi-VN" sz="2000"/>
              <a:t>Còn thiết bị vector thì hạn chế do các vùng tô màu tạo ra bởi một tập các đoạn thẳng sát</a:t>
            </a:r>
            <a:r>
              <a:rPr lang="en-US" sz="2000"/>
              <a:t> </a:t>
            </a:r>
            <a:r>
              <a:rPr lang="vi-VN" sz="2000"/>
              <a:t>nhau - làm chậm quá trình làm tươi.</a:t>
            </a:r>
            <a:br>
              <a:rPr lang="vi-VN" sz="2000"/>
            </a:br>
            <a:endParaRPr lang="en-US" sz="200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028262" y="206686"/>
            <a:ext cx="1122450" cy="1122450"/>
          </a:xfrm>
          <a:prstGeom prst="rect">
            <a:avLst/>
          </a:prstGeom>
        </p:spPr>
      </p:pic>
      <p:sp>
        <p:nvSpPr>
          <p:cNvPr id="6" name="Rectangle 5"/>
          <p:cNvSpPr/>
          <p:nvPr/>
        </p:nvSpPr>
        <p:spPr>
          <a:xfrm>
            <a:off x="6807200" y="3657600"/>
            <a:ext cx="957943" cy="580571"/>
          </a:xfrm>
          <a:prstGeom prst="rect">
            <a:avLst/>
          </a:prstGeom>
          <a:solidFill>
            <a:srgbClr val="0070C0"/>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7" name="Rectangle 6"/>
          <p:cNvSpPr/>
          <p:nvPr/>
        </p:nvSpPr>
        <p:spPr>
          <a:xfrm>
            <a:off x="7967046" y="4238171"/>
            <a:ext cx="957943" cy="580571"/>
          </a:xfrm>
          <a:prstGeom prst="rect">
            <a:avLst/>
          </a:prstGeom>
          <a:pattFill prst="horzBrick">
            <a:fgClr>
              <a:srgbClr val="0070C0"/>
            </a:fgClr>
            <a:bgClr>
              <a:schemeClr val="bg1"/>
            </a:bgClr>
          </a:patt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77766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485454"/>
            <a:ext cx="9844163" cy="1943546"/>
          </a:xfrm>
        </p:spPr>
        <p:txBody>
          <a:bodyPr>
            <a:noAutofit/>
          </a:bodyPr>
          <a:lstStyle/>
          <a:p>
            <a:pPr lvl="0" algn="just"/>
            <a:r>
              <a:rPr lang="en-US" b="1"/>
              <a:t>2.3. </a:t>
            </a:r>
            <a:r>
              <a:rPr lang="vi-VN" b="1"/>
              <a:t>Các giải thuật xây dựng thực thể cơ sở</a:t>
            </a:r>
            <a:endParaRPr lang="en-US" b="1"/>
          </a:p>
          <a:p>
            <a:pPr lvl="0" algn="just"/>
            <a:r>
              <a:rPr lang="en-US" sz="2000" b="1" i="1"/>
              <a:t>Các thuật toán tô miền kín đa giác</a:t>
            </a:r>
            <a:r>
              <a:rPr lang="en-US" sz="2000" b="1"/>
              <a:t>:</a:t>
            </a:r>
          </a:p>
          <a:p>
            <a:pPr lvl="0" algn="just"/>
            <a:r>
              <a:rPr lang="vi-VN" sz="2000"/>
              <a:t>Thuật toán tô màu Scanline (hay còn gọi là thuật toán tô màu theo dòng quét) được áp dụng để tô màu các đa giác lồi, lõm hay đa giác tự cắt.</a:t>
            </a:r>
            <a:endParaRPr lang="en-US" sz="200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028262" y="206686"/>
            <a:ext cx="1122450" cy="1122450"/>
          </a:xfrm>
          <a:prstGeom prst="rect">
            <a:avLst/>
          </a:prstGeom>
        </p:spPr>
      </p:pic>
      <p:sp>
        <p:nvSpPr>
          <p:cNvPr id="9" name="Content Placeholder 2">
            <a:extLst>
              <a:ext uri="{FF2B5EF4-FFF2-40B4-BE49-F238E27FC236}">
                <a16:creationId xmlns:a16="http://schemas.microsoft.com/office/drawing/2014/main" id="{17049951-479A-4752-B56C-E3E0F649DD91}"/>
              </a:ext>
            </a:extLst>
          </p:cNvPr>
          <p:cNvSpPr txBox="1">
            <a:spLocks/>
          </p:cNvSpPr>
          <p:nvPr/>
        </p:nvSpPr>
        <p:spPr>
          <a:xfrm>
            <a:off x="1163814" y="3331029"/>
            <a:ext cx="6778403" cy="2583024"/>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400" kern="1200">
                <a:solidFill>
                  <a:schemeClr val="tx1"/>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q"/>
              <a:defRPr sz="2400" kern="1200" cap="none" baseline="0">
                <a:solidFill>
                  <a:schemeClr val="tx1"/>
                </a:solidFill>
                <a:effectLst/>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400" kern="1200">
                <a:solidFill>
                  <a:schemeClr val="tx1"/>
                </a:solidFill>
                <a:effectLst/>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ü"/>
              <a:defRPr sz="2400" kern="1200" cap="none" baseline="0">
                <a:solidFill>
                  <a:schemeClr val="tx1"/>
                </a:solidFill>
                <a:effectLst/>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20000"/>
              </a:lnSpc>
              <a:spcBef>
                <a:spcPts val="500"/>
              </a:spcBef>
              <a:buClr>
                <a:schemeClr val="accent1"/>
              </a:buClr>
              <a:buSzPct val="100000"/>
              <a:buFont typeface="Courier New" panose="02070309020205020404" pitchFamily="49" charset="0"/>
              <a:buChar char="o"/>
              <a:defRPr sz="2400" kern="1200">
                <a:solidFill>
                  <a:schemeClr val="tx1"/>
                </a:solidFill>
                <a:effectLst/>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just"/>
            <a:r>
              <a:rPr lang="vi-VN" sz="2000"/>
              <a:t>Với mỗi dòng quét, ta sẽ xác định phần giao của đa giác và dòng quét, rồi tô màu các pixel thuộc đoạn giao đó. Để xác định các đoạn giao, ta tiến hành việc tìm giao điểm của dòng quét với các cạnh của đa giác, sau đó các giao điểm này sẽ được sắp theo thứ tự tăng dần của hoành độ giao điểm. Các đoạn giao chính là các đoạn thẳng được giới hạn bởi từng cặp giao điểm một.</a:t>
            </a:r>
          </a:p>
        </p:txBody>
      </p:sp>
      <p:pic>
        <p:nvPicPr>
          <p:cNvPr id="10" name="Picture 9">
            <a:extLst>
              <a:ext uri="{FF2B5EF4-FFF2-40B4-BE49-F238E27FC236}">
                <a16:creationId xmlns:a16="http://schemas.microsoft.com/office/drawing/2014/main" id="{D297E76E-8E92-4A98-AA9E-F51CC5D6C412}"/>
              </a:ext>
            </a:extLst>
          </p:cNvPr>
          <p:cNvPicPr>
            <a:picLocks noChangeAspect="1"/>
          </p:cNvPicPr>
          <p:nvPr/>
        </p:nvPicPr>
        <p:blipFill>
          <a:blip r:embed="rId5"/>
          <a:stretch>
            <a:fillRect/>
          </a:stretch>
        </p:blipFill>
        <p:spPr>
          <a:xfrm>
            <a:off x="8029645" y="3523735"/>
            <a:ext cx="4091102" cy="2529746"/>
          </a:xfrm>
          <a:prstGeom prst="rect">
            <a:avLst/>
          </a:prstGeom>
        </p:spPr>
      </p:pic>
    </p:spTree>
    <p:extLst>
      <p:ext uri="{BB962C8B-B14F-4D97-AF65-F5344CB8AC3E}">
        <p14:creationId xmlns:p14="http://schemas.microsoft.com/office/powerpoint/2010/main" val="383645025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485454"/>
            <a:ext cx="9729812" cy="4625060"/>
          </a:xfrm>
        </p:spPr>
        <p:txBody>
          <a:bodyPr>
            <a:noAutofit/>
          </a:bodyPr>
          <a:lstStyle/>
          <a:p>
            <a:pPr lvl="0" algn="just"/>
            <a:r>
              <a:rPr lang="en-US" b="1"/>
              <a:t>2.3. </a:t>
            </a:r>
            <a:r>
              <a:rPr lang="vi-VN" b="1"/>
              <a:t>Các giải thuật xây dựng thực thể cơ sở</a:t>
            </a:r>
            <a:endParaRPr lang="en-US" b="1"/>
          </a:p>
          <a:p>
            <a:pPr lvl="0" algn="just"/>
            <a:r>
              <a:rPr lang="en-US" sz="2000" b="1" i="1"/>
              <a:t>Các thuật toán tô miền kín đa giác</a:t>
            </a:r>
            <a:r>
              <a:rPr lang="en-US" sz="2000" b="1"/>
              <a:t>: ScanLine</a:t>
            </a:r>
          </a:p>
          <a:p>
            <a:pPr lvl="0"/>
            <a:r>
              <a:rPr lang="vi-VN" sz="2000"/>
              <a:t>Giải thuật dựa trên ý tưởng sử dụng một đường quét trên trục y của màn hình đi từ y</a:t>
            </a:r>
            <a:r>
              <a:rPr lang="vi-VN" sz="2000" baseline="-25000"/>
              <a:t>max</a:t>
            </a:r>
            <a:r>
              <a:rPr lang="vi-VN" sz="2000"/>
              <a:t> đến</a:t>
            </a:r>
            <a:r>
              <a:rPr lang="en-US" sz="2000"/>
              <a:t> </a:t>
            </a:r>
            <a:r>
              <a:rPr lang="vi-VN" sz="2000"/>
              <a:t>y</a:t>
            </a:r>
            <a:r>
              <a:rPr lang="vi-VN" sz="2000" baseline="-25000"/>
              <a:t>min</a:t>
            </a:r>
            <a:r>
              <a:rPr lang="vi-VN" sz="2000"/>
              <a:t> của vùng cần được tô màu.</a:t>
            </a:r>
            <a:endParaRPr lang="en-US" sz="2000"/>
          </a:p>
          <a:p>
            <a:pPr lvl="0"/>
            <a:r>
              <a:rPr lang="vi-VN" sz="2000"/>
              <a:t>Ứng với mỗi dòng quét y=k, k thay đổi từ y</a:t>
            </a:r>
            <a:r>
              <a:rPr lang="vi-VN" sz="2000" baseline="-25000"/>
              <a:t>min</a:t>
            </a:r>
            <a:r>
              <a:rPr lang="vi-VN" sz="2000"/>
              <a:t> đến y</a:t>
            </a:r>
            <a:r>
              <a:rPr lang="vi-VN" sz="2000" baseline="-25000"/>
              <a:t>max</a:t>
            </a:r>
            <a:r>
              <a:rPr lang="vi-VN" sz="2000"/>
              <a:t>, lặp</a:t>
            </a:r>
            <a:r>
              <a:rPr lang="en-US" sz="2000"/>
              <a:t> lại:</a:t>
            </a:r>
            <a:endParaRPr lang="vi-VN" sz="2000"/>
          </a:p>
          <a:p>
            <a:pPr lvl="0"/>
            <a:r>
              <a:rPr lang="vi-VN" sz="2000"/>
              <a:t>Tìm tất cả các hoành độ giao điểm của dòng quét y=k với các cạnh của đa giác.</a:t>
            </a:r>
          </a:p>
          <a:p>
            <a:pPr lvl="0"/>
            <a:r>
              <a:rPr lang="vi-VN" sz="2000"/>
              <a:t>Sắp xếp các hoành độ giao điểm theo thứ tự tăng dần : x0, x1, …</a:t>
            </a:r>
          </a:p>
          <a:p>
            <a:pPr lvl="0"/>
            <a:r>
              <a:rPr lang="vi-VN" sz="2000"/>
              <a:t>Tô màu các đoạn thẳng y=k trên đường thẳng lần lượt được giới hạn bởi các cặp (x</a:t>
            </a:r>
            <a:r>
              <a:rPr lang="vi-VN" sz="2000" baseline="-25000"/>
              <a:t>0</a:t>
            </a:r>
            <a:r>
              <a:rPr lang="vi-VN" sz="2000"/>
              <a:t>, x</a:t>
            </a:r>
            <a:r>
              <a:rPr lang="vi-VN" sz="2000" baseline="-25000"/>
              <a:t>1</a:t>
            </a:r>
            <a:r>
              <a:rPr lang="vi-VN" sz="2000"/>
              <a:t>), ( x</a:t>
            </a:r>
            <a:r>
              <a:rPr lang="vi-VN" sz="2000" baseline="-25000"/>
              <a:t>2</a:t>
            </a:r>
            <a:r>
              <a:rPr lang="vi-VN" sz="2000"/>
              <a:t>, x</a:t>
            </a:r>
            <a:r>
              <a:rPr lang="vi-VN" sz="2000" baseline="-25000"/>
              <a:t>3</a:t>
            </a:r>
            <a:r>
              <a:rPr lang="vi-VN" sz="2000"/>
              <a:t>), ….(x</a:t>
            </a:r>
            <a:r>
              <a:rPr lang="vi-VN" sz="2000" baseline="-25000"/>
              <a:t>2k</a:t>
            </a:r>
            <a:r>
              <a:rPr lang="vi-VN" sz="2000"/>
              <a:t>, </a:t>
            </a:r>
            <a:r>
              <a:rPr lang="vi-VN" sz="2000" baseline="-25000"/>
              <a:t>x2k+1</a:t>
            </a:r>
            <a:r>
              <a:rPr lang="vi-VN" sz="2000"/>
              <a:t>).</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028262" y="206686"/>
            <a:ext cx="1122450" cy="1122450"/>
          </a:xfrm>
          <a:prstGeom prst="rect">
            <a:avLst/>
          </a:prstGeom>
        </p:spPr>
      </p:pic>
    </p:spTree>
    <p:extLst>
      <p:ext uri="{BB962C8B-B14F-4D97-AF65-F5344CB8AC3E}">
        <p14:creationId xmlns:p14="http://schemas.microsoft.com/office/powerpoint/2010/main" val="33822732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485454"/>
            <a:ext cx="9729812" cy="4625060"/>
          </a:xfrm>
        </p:spPr>
        <p:txBody>
          <a:bodyPr>
            <a:noAutofit/>
          </a:bodyPr>
          <a:lstStyle/>
          <a:p>
            <a:pPr lvl="0" algn="just"/>
            <a:r>
              <a:rPr lang="en-US" b="1"/>
              <a:t>2.3. </a:t>
            </a:r>
            <a:r>
              <a:rPr lang="vi-VN" b="1"/>
              <a:t>Các giải thuật xây dựng thực thể cơ sở</a:t>
            </a:r>
            <a:endParaRPr lang="en-US" b="1"/>
          </a:p>
          <a:p>
            <a:pPr lvl="0" algn="just"/>
            <a:r>
              <a:rPr lang="en-US" sz="2000" b="1"/>
              <a:t>Giải thuật sinh đa giác (Polygon)</a:t>
            </a:r>
            <a:endParaRPr lang="en-US" sz="2000"/>
          </a:p>
          <a:p>
            <a:pPr lvl="0" algn="just"/>
            <a:r>
              <a:rPr lang="en-US" sz="2000" b="1" i="1"/>
              <a:t>Các thuật toán tô miền kín đa giác</a:t>
            </a:r>
            <a:r>
              <a:rPr lang="en-US" sz="2000" b="1"/>
              <a:t>:</a:t>
            </a:r>
          </a:p>
          <a:p>
            <a:pPr lvl="0"/>
            <a:r>
              <a:rPr lang="vi-VN" sz="2000"/>
              <a:t>Giải thuật dòng quét (scanline) cho việc tô màu vùng</a:t>
            </a:r>
            <a:endParaRPr lang="en-US" sz="2000"/>
          </a:p>
          <a:p>
            <a:pPr lvl="0"/>
            <a:r>
              <a:rPr lang="en-US" sz="2000"/>
              <a:t>Tô màu hình chữ nhật:</a:t>
            </a:r>
          </a:p>
          <a:p>
            <a:pPr marL="0" lvl="0" indent="0">
              <a:buNone/>
            </a:pPr>
            <a:r>
              <a:rPr lang="en-US" sz="2000"/>
              <a:t/>
            </a:r>
            <a:br>
              <a:rPr lang="en-US" sz="2000"/>
            </a:br>
            <a:r>
              <a:rPr lang="en-US" sz="2000"/>
              <a:t/>
            </a:r>
            <a:br>
              <a:rPr lang="en-US" sz="2000"/>
            </a:br>
            <a:endParaRPr lang="vi-VN" sz="200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028262" y="206686"/>
            <a:ext cx="1122450" cy="1122450"/>
          </a:xfrm>
          <a:prstGeom prst="rect">
            <a:avLst/>
          </a:prstGeom>
        </p:spPr>
      </p:pic>
      <p:sp>
        <p:nvSpPr>
          <p:cNvPr id="5" name="Rectangle 4"/>
          <p:cNvSpPr/>
          <p:nvPr/>
        </p:nvSpPr>
        <p:spPr>
          <a:xfrm>
            <a:off x="8354287" y="3397854"/>
            <a:ext cx="3837713" cy="2585323"/>
          </a:xfrm>
          <a:prstGeom prst="rect">
            <a:avLst/>
          </a:prstGeom>
        </p:spPr>
        <p:txBody>
          <a:bodyPr wrap="square">
            <a:spAutoFit/>
          </a:bodyPr>
          <a:lstStyle/>
          <a:p>
            <a:r>
              <a:rPr lang="en-US">
                <a:latin typeface="Times New Roman" panose="02020603050405020304" pitchFamily="18" charset="0"/>
                <a:cs typeface="Times New Roman" panose="02020603050405020304" pitchFamily="18" charset="0"/>
              </a:rPr>
              <a:t>void scanline_rectg(x1,y1,x2,y2,c)</a:t>
            </a:r>
          </a:p>
          <a:p>
            <a:r>
              <a:rPr lang="en-US">
                <a:latin typeface="Times New Roman" panose="02020603050405020304" pitchFamily="18" charset="0"/>
                <a:cs typeface="Times New Roman" panose="02020603050405020304" pitchFamily="18" charset="0"/>
              </a:rPr>
              <a:t>{ </a:t>
            </a:r>
          </a:p>
          <a:p>
            <a:r>
              <a:rPr lang="en-US">
                <a:latin typeface="Times New Roman" panose="02020603050405020304" pitchFamily="18" charset="0"/>
                <a:cs typeface="Times New Roman" panose="02020603050405020304" pitchFamily="18" charset="0"/>
              </a:rPr>
              <a:t>  int i,j;</a:t>
            </a:r>
          </a:p>
          <a:p>
            <a:r>
              <a:rPr lang="en-US">
                <a:latin typeface="Times New Roman" panose="02020603050405020304" pitchFamily="18" charset="0"/>
                <a:cs typeface="Times New Roman" panose="02020603050405020304" pitchFamily="18" charset="0"/>
              </a:rPr>
              <a:t>  for(i=y</a:t>
            </a:r>
            <a:r>
              <a:rPr lang="en-US" baseline="-25000">
                <a:latin typeface="Times New Roman" panose="02020603050405020304" pitchFamily="18" charset="0"/>
                <a:cs typeface="Times New Roman" panose="02020603050405020304" pitchFamily="18" charset="0"/>
              </a:rPr>
              <a:t>1</a:t>
            </a:r>
            <a:r>
              <a:rPr lang="en-US">
                <a:latin typeface="Times New Roman" panose="02020603050405020304" pitchFamily="18" charset="0"/>
                <a:cs typeface="Times New Roman" panose="02020603050405020304" pitchFamily="18" charset="0"/>
              </a:rPr>
              <a:t>; i&gt;=y</a:t>
            </a:r>
            <a:r>
              <a:rPr lang="en-US" baseline="-25000">
                <a:latin typeface="Times New Roman" panose="02020603050405020304" pitchFamily="18" charset="0"/>
                <a:cs typeface="Times New Roman" panose="02020603050405020304" pitchFamily="18" charset="0"/>
              </a:rPr>
              <a:t>2</a:t>
            </a:r>
            <a:r>
              <a:rPr lang="en-US">
                <a:latin typeface="Times New Roman" panose="02020603050405020304" pitchFamily="18" charset="0"/>
                <a:cs typeface="Times New Roman" panose="02020603050405020304" pitchFamily="18" charset="0"/>
              </a:rPr>
              <a:t>; i--)  {</a:t>
            </a:r>
          </a:p>
          <a:p>
            <a:r>
              <a:rPr lang="en-US">
                <a:latin typeface="Times New Roman" panose="02020603050405020304" pitchFamily="18" charset="0"/>
                <a:cs typeface="Times New Roman" panose="02020603050405020304" pitchFamily="18" charset="0"/>
              </a:rPr>
              <a:t>    for(j=x</a:t>
            </a:r>
            <a:r>
              <a:rPr lang="en-US" baseline="-25000">
                <a:latin typeface="Times New Roman" panose="02020603050405020304" pitchFamily="18" charset="0"/>
                <a:cs typeface="Times New Roman" panose="02020603050405020304" pitchFamily="18" charset="0"/>
              </a:rPr>
              <a:t>1</a:t>
            </a:r>
            <a:r>
              <a:rPr lang="en-US">
                <a:latin typeface="Times New Roman" panose="02020603050405020304" pitchFamily="18" charset="0"/>
                <a:cs typeface="Times New Roman" panose="02020603050405020304" pitchFamily="18" charset="0"/>
              </a:rPr>
              <a:t>; j&lt;= x</a:t>
            </a:r>
            <a:r>
              <a:rPr lang="en-US" baseline="-25000">
                <a:latin typeface="Times New Roman" panose="02020603050405020304" pitchFamily="18" charset="0"/>
                <a:cs typeface="Times New Roman" panose="02020603050405020304" pitchFamily="18" charset="0"/>
              </a:rPr>
              <a:t>2</a:t>
            </a:r>
            <a:r>
              <a:rPr lang="en-US">
                <a:latin typeface="Times New Roman" panose="02020603050405020304" pitchFamily="18" charset="0"/>
                <a:cs typeface="Times New Roman" panose="02020603050405020304" pitchFamily="18" charset="0"/>
              </a:rPr>
              <a:t>;j++)    {</a:t>
            </a:r>
          </a:p>
          <a:p>
            <a:r>
              <a:rPr lang="en-US">
                <a:latin typeface="Times New Roman" panose="02020603050405020304" pitchFamily="18" charset="0"/>
                <a:cs typeface="Times New Roman" panose="02020603050405020304" pitchFamily="18" charset="0"/>
              </a:rPr>
              <a:t>      putpixel(i,j,c);</a:t>
            </a:r>
          </a:p>
          <a:p>
            <a:r>
              <a:rPr lang="en-US">
                <a:latin typeface="Times New Roman" panose="02020603050405020304" pitchFamily="18" charset="0"/>
                <a:cs typeface="Times New Roman" panose="02020603050405020304" pitchFamily="18" charset="0"/>
              </a:rPr>
              <a:t>    }</a:t>
            </a:r>
          </a:p>
          <a:p>
            <a:r>
              <a:rPr lang="en-US">
                <a:latin typeface="Times New Roman" panose="02020603050405020304" pitchFamily="18" charset="0"/>
                <a:cs typeface="Times New Roman" panose="02020603050405020304" pitchFamily="18" charset="0"/>
              </a:rPr>
              <a:t>  }</a:t>
            </a:r>
          </a:p>
          <a:p>
            <a:r>
              <a:rPr lang="en-US">
                <a:latin typeface="Times New Roman" panose="02020603050405020304" pitchFamily="18" charset="0"/>
                <a:cs typeface="Times New Roman" panose="02020603050405020304" pitchFamily="18" charset="0"/>
              </a:rPr>
              <a:t>}</a:t>
            </a:r>
          </a:p>
        </p:txBody>
      </p:sp>
      <p:sp>
        <p:nvSpPr>
          <p:cNvPr id="6" name="Rectangle 5"/>
          <p:cNvSpPr/>
          <p:nvPr/>
        </p:nvSpPr>
        <p:spPr>
          <a:xfrm>
            <a:off x="1294363" y="4381865"/>
            <a:ext cx="6096000" cy="830997"/>
          </a:xfrm>
          <a:prstGeom prst="rect">
            <a:avLst/>
          </a:prstGeom>
        </p:spPr>
        <p:style>
          <a:lnRef idx="0">
            <a:schemeClr val="accent1"/>
          </a:lnRef>
          <a:fillRef idx="3">
            <a:schemeClr val="accent1"/>
          </a:fillRef>
          <a:effectRef idx="3">
            <a:schemeClr val="accent1"/>
          </a:effectRef>
          <a:fontRef idx="minor">
            <a:schemeClr val="lt1"/>
          </a:fontRef>
        </p:style>
        <p:txBody>
          <a:bodyPr>
            <a:spAutoFit/>
          </a:bodyPr>
          <a:lstStyle/>
          <a:p>
            <a:pPr algn="just"/>
            <a:r>
              <a:rPr lang="vi-VN" sz="2400" b="1">
                <a:solidFill>
                  <a:srgbClr val="000000"/>
                </a:solidFill>
                <a:latin typeface="TimesNewRomanPSMT"/>
              </a:rPr>
              <a:t>Phép tô màu 1 đa giác bất kỳ sẽ phức t</a:t>
            </a:r>
            <a:r>
              <a:rPr lang="en-US" sz="2400" b="1">
                <a:solidFill>
                  <a:srgbClr val="000000"/>
                </a:solidFill>
                <a:latin typeface="TimesNewRomanPSMT"/>
              </a:rPr>
              <a:t>ạ</a:t>
            </a:r>
            <a:r>
              <a:rPr lang="vi-VN" sz="2400" b="1">
                <a:solidFill>
                  <a:srgbClr val="000000"/>
                </a:solidFill>
                <a:latin typeface="TimesNewRomanPSMT"/>
              </a:rPr>
              <a:t>p hơn rất nhiều so với hình chữ nhật</a:t>
            </a:r>
            <a:endParaRPr lang="en-US"/>
          </a:p>
        </p:txBody>
      </p:sp>
      <p:pic>
        <p:nvPicPr>
          <p:cNvPr id="8" name="Picture 7" descr="A picture containing clock&#10;&#10;Description automatically generated">
            <a:extLst>
              <a:ext uri="{FF2B5EF4-FFF2-40B4-BE49-F238E27FC236}">
                <a16:creationId xmlns:a16="http://schemas.microsoft.com/office/drawing/2014/main" id="{1FF16C8E-7A78-4CFC-8C84-34AA29D7A3A4}"/>
              </a:ext>
            </a:extLst>
          </p:cNvPr>
          <p:cNvPicPr>
            <a:picLocks noChangeAspect="1"/>
          </p:cNvPicPr>
          <p:nvPr/>
        </p:nvPicPr>
        <p:blipFill>
          <a:blip r:embed="rId5"/>
          <a:stretch>
            <a:fillRect/>
          </a:stretch>
        </p:blipFill>
        <p:spPr>
          <a:xfrm>
            <a:off x="8449671" y="1637639"/>
            <a:ext cx="3095148" cy="1682056"/>
          </a:xfrm>
          <a:prstGeom prst="rect">
            <a:avLst/>
          </a:prstGeom>
        </p:spPr>
      </p:pic>
    </p:spTree>
    <p:extLst>
      <p:ext uri="{BB962C8B-B14F-4D97-AF65-F5344CB8AC3E}">
        <p14:creationId xmlns:p14="http://schemas.microsoft.com/office/powerpoint/2010/main" val="398161637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485454"/>
            <a:ext cx="9729812" cy="4625060"/>
          </a:xfrm>
        </p:spPr>
        <p:txBody>
          <a:bodyPr>
            <a:noAutofit/>
          </a:bodyPr>
          <a:lstStyle/>
          <a:p>
            <a:pPr lvl="0" algn="just"/>
            <a:r>
              <a:rPr lang="en-US" b="1"/>
              <a:t>2.3. </a:t>
            </a:r>
            <a:r>
              <a:rPr lang="vi-VN" b="1"/>
              <a:t>Các giải thuật xây dựng thực thể cơ sở</a:t>
            </a:r>
            <a:endParaRPr lang="en-US" b="1"/>
          </a:p>
          <a:p>
            <a:pPr lvl="0" algn="just"/>
            <a:r>
              <a:rPr lang="en-US" sz="2000" b="1" i="1"/>
              <a:t>Các thuật toán tô miền kín đa giác</a:t>
            </a:r>
            <a:r>
              <a:rPr lang="en-US" sz="2000" b="1"/>
              <a:t>: ScanLine</a:t>
            </a:r>
          </a:p>
          <a:p>
            <a:pPr lvl="0"/>
            <a:r>
              <a:rPr lang="en-US" sz="2000"/>
              <a:t>Tô màu đa giác có tọa độ nh</a:t>
            </a:r>
            <a:r>
              <a:rPr lang="vi-VN" sz="2000"/>
              <a:t>ư</a:t>
            </a:r>
            <a:r>
              <a:rPr lang="en-US" sz="2000"/>
              <a:t> sau:</a:t>
            </a:r>
          </a:p>
          <a:p>
            <a:pPr lvl="0"/>
            <a:endParaRPr lang="vi-VN" sz="200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028262" y="206686"/>
            <a:ext cx="1122450" cy="1122450"/>
          </a:xfrm>
          <a:prstGeom prst="rect">
            <a:avLst/>
          </a:prstGeom>
        </p:spPr>
      </p:pic>
      <p:pic>
        <p:nvPicPr>
          <p:cNvPr id="8" name="Picture 7">
            <a:extLst>
              <a:ext uri="{FF2B5EF4-FFF2-40B4-BE49-F238E27FC236}">
                <a16:creationId xmlns:a16="http://schemas.microsoft.com/office/drawing/2014/main" id="{DA41D149-CE3E-4E0E-8D45-CBF92608457C}"/>
              </a:ext>
            </a:extLst>
          </p:cNvPr>
          <p:cNvPicPr/>
          <p:nvPr/>
        </p:nvPicPr>
        <p:blipFill>
          <a:blip r:embed="rId5"/>
          <a:stretch>
            <a:fillRect/>
          </a:stretch>
        </p:blipFill>
        <p:spPr>
          <a:xfrm>
            <a:off x="1489776" y="3045107"/>
            <a:ext cx="3253709" cy="2852057"/>
          </a:xfrm>
          <a:prstGeom prst="rect">
            <a:avLst/>
          </a:prstGeom>
        </p:spPr>
      </p:pic>
      <mc:AlternateContent xmlns:mc="http://schemas.openxmlformats.org/markup-compatibility/2006" xmlns:a14="http://schemas.microsoft.com/office/drawing/2010/main">
        <mc:Choice Requires="a14">
          <p:sp>
            <p:nvSpPr>
              <p:cNvPr id="9" name="Text Box 3">
                <a:extLst>
                  <a:ext uri="{FF2B5EF4-FFF2-40B4-BE49-F238E27FC236}">
                    <a16:creationId xmlns:a16="http://schemas.microsoft.com/office/drawing/2014/main" id="{E860E41B-2B78-4C36-8F0C-1B35AA3BF605}"/>
                  </a:ext>
                </a:extLst>
              </p:cNvPr>
              <p:cNvSpPr txBox="1"/>
              <p:nvPr/>
            </p:nvSpPr>
            <p:spPr>
              <a:xfrm>
                <a:off x="8192607" y="1853754"/>
                <a:ext cx="2705030" cy="404341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Bef>
                    <a:spcPts val="600"/>
                  </a:spcBef>
                  <a:spcAft>
                    <a:spcPts val="60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Ma trận các đỉnh của tam giác</a:t>
                </a:r>
              </a:p>
              <a:p>
                <a:pPr>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1300" i="1">
                          <a:effectLst/>
                          <a:latin typeface="Cambria Math" panose="02040503050406030204" pitchFamily="18" charset="0"/>
                          <a:ea typeface="Calibri" panose="020F0502020204030204" pitchFamily="34" charset="0"/>
                          <a:cs typeface="Times New Roman" panose="02020603050405020304" pitchFamily="18" charset="0"/>
                        </a:rPr>
                        <m:t>𝑎</m:t>
                      </m:r>
                      <m:r>
                        <a:rPr lang="en-US" sz="1300" i="1">
                          <a:effectLst/>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US" sz="1300" i="1">
                              <a:effectLst/>
                              <a:latin typeface="Cambria Math" panose="02040503050406030204" pitchFamily="18" charset="0"/>
                              <a:ea typeface="Calibri" panose="020F0502020204030204" pitchFamily="34" charset="0"/>
                              <a:cs typeface="Times New Roman" panose="02020603050405020304" pitchFamily="18" charset="0"/>
                            </a:rPr>
                          </m:ctrlPr>
                        </m:dPr>
                        <m:e>
                          <m:m>
                            <m:mPr>
                              <m:mcs>
                                <m:mc>
                                  <m:mcPr>
                                    <m:count m:val="3"/>
                                    <m:mcJc m:val="center"/>
                                  </m:mcPr>
                                </m:mc>
                              </m:mcs>
                              <m:ctrlPr>
                                <a:rPr lang="en-US" sz="1300" i="1">
                                  <a:effectLst/>
                                  <a:latin typeface="Cambria Math" panose="02040503050406030204" pitchFamily="18" charset="0"/>
                                  <a:ea typeface="Calibri" panose="020F0502020204030204" pitchFamily="34" charset="0"/>
                                  <a:cs typeface="Times New Roman" panose="02020603050405020304" pitchFamily="18" charset="0"/>
                                </a:rPr>
                              </m:ctrlPr>
                            </m:mPr>
                            <m:mr>
                              <m:e/>
                              <m:e>
                                <m:r>
                                  <a:rPr lang="en-US" sz="1300" i="1">
                                    <a:effectLst/>
                                    <a:latin typeface="Cambria Math" panose="02040503050406030204" pitchFamily="18" charset="0"/>
                                    <a:ea typeface="Calibri" panose="020F0502020204030204" pitchFamily="34" charset="0"/>
                                    <a:cs typeface="Times New Roman" panose="02020603050405020304" pitchFamily="18" charset="0"/>
                                  </a:rPr>
                                  <m:t>𝑋</m:t>
                                </m:r>
                              </m:e>
                              <m:e>
                                <m:r>
                                  <a:rPr lang="en-US" sz="1300" i="1">
                                    <a:effectLst/>
                                    <a:latin typeface="Cambria Math" panose="02040503050406030204" pitchFamily="18" charset="0"/>
                                    <a:ea typeface="Cambria Math" panose="02040503050406030204" pitchFamily="18" charset="0"/>
                                    <a:cs typeface="Cambria Math" panose="02040503050406030204" pitchFamily="18" charset="0"/>
                                  </a:rPr>
                                  <m:t>𝑌</m:t>
                                </m:r>
                              </m:e>
                            </m:mr>
                            <m:mr>
                              <m:e>
                                <m:r>
                                  <a:rPr lang="en-US" sz="1300" i="1">
                                    <a:effectLst/>
                                    <a:latin typeface="Cambria Math" panose="02040503050406030204" pitchFamily="18" charset="0"/>
                                    <a:ea typeface="Cambria Math" panose="02040503050406030204" pitchFamily="18" charset="0"/>
                                    <a:cs typeface="Cambria Math" panose="02040503050406030204" pitchFamily="18" charset="0"/>
                                  </a:rPr>
                                  <m:t>𝐴</m:t>
                                </m:r>
                              </m:e>
                              <m:e>
                                <m:r>
                                  <a:rPr lang="en-US" sz="1300" i="1">
                                    <a:effectLst/>
                                    <a:latin typeface="Cambria Math" panose="02040503050406030204" pitchFamily="18" charset="0"/>
                                    <a:ea typeface="Calibri" panose="020F0502020204030204" pitchFamily="34" charset="0"/>
                                    <a:cs typeface="Times New Roman" panose="02020603050405020304" pitchFamily="18" charset="0"/>
                                  </a:rPr>
                                  <m:t>1</m:t>
                                </m:r>
                              </m:e>
                              <m:e>
                                <m:r>
                                  <a:rPr lang="en-US" sz="1300" i="1">
                                    <a:effectLst/>
                                    <a:latin typeface="Cambria Math" panose="02040503050406030204" pitchFamily="18" charset="0"/>
                                    <a:ea typeface="Calibri" panose="020F0502020204030204" pitchFamily="34" charset="0"/>
                                    <a:cs typeface="Times New Roman" panose="02020603050405020304" pitchFamily="18" charset="0"/>
                                  </a:rPr>
                                  <m:t>2</m:t>
                                </m:r>
                              </m:e>
                            </m:mr>
                            <m:mr>
                              <m:e>
                                <m:r>
                                  <a:rPr lang="en-US" sz="1300" i="1">
                                    <a:effectLst/>
                                    <a:latin typeface="Cambria Math" panose="02040503050406030204" pitchFamily="18" charset="0"/>
                                    <a:ea typeface="Calibri" panose="020F0502020204030204" pitchFamily="34" charset="0"/>
                                    <a:cs typeface="Times New Roman" panose="02020603050405020304" pitchFamily="18" charset="0"/>
                                  </a:rPr>
                                  <m:t>𝐵</m:t>
                                </m:r>
                              </m:e>
                              <m:e>
                                <m:r>
                                  <a:rPr lang="en-US" sz="1300" i="1">
                                    <a:effectLst/>
                                    <a:latin typeface="Cambria Math" panose="02040503050406030204" pitchFamily="18" charset="0"/>
                                    <a:ea typeface="Calibri" panose="020F0502020204030204" pitchFamily="34" charset="0"/>
                                    <a:cs typeface="Times New Roman" panose="02020603050405020304" pitchFamily="18" charset="0"/>
                                  </a:rPr>
                                  <m:t>3</m:t>
                                </m:r>
                              </m:e>
                              <m:e>
                                <m:r>
                                  <a:rPr lang="en-US" sz="1300" i="1">
                                    <a:effectLst/>
                                    <a:latin typeface="Cambria Math" panose="02040503050406030204" pitchFamily="18" charset="0"/>
                                    <a:ea typeface="Calibri" panose="020F0502020204030204" pitchFamily="34" charset="0"/>
                                    <a:cs typeface="Times New Roman" panose="02020603050405020304" pitchFamily="18" charset="0"/>
                                  </a:rPr>
                                  <m:t>4</m:t>
                                </m:r>
                              </m:e>
                            </m:mr>
                            <m:mr>
                              <m:e>
                                <m:r>
                                  <a:rPr lang="en-US" sz="1300" i="1">
                                    <a:effectLst/>
                                    <a:latin typeface="Cambria Math" panose="02040503050406030204" pitchFamily="18" charset="0"/>
                                    <a:ea typeface="Calibri" panose="020F0502020204030204" pitchFamily="34" charset="0"/>
                                    <a:cs typeface="Times New Roman" panose="02020603050405020304" pitchFamily="18" charset="0"/>
                                  </a:rPr>
                                  <m:t>𝐶</m:t>
                                </m:r>
                              </m:e>
                              <m:e>
                                <m:r>
                                  <a:rPr lang="en-US" sz="1300" i="1">
                                    <a:effectLst/>
                                    <a:latin typeface="Cambria Math" panose="02040503050406030204" pitchFamily="18" charset="0"/>
                                    <a:ea typeface="Calibri" panose="020F0502020204030204" pitchFamily="34" charset="0"/>
                                    <a:cs typeface="Times New Roman" panose="02020603050405020304" pitchFamily="18" charset="0"/>
                                  </a:rPr>
                                  <m:t>2</m:t>
                                </m:r>
                              </m:e>
                              <m:e>
                                <m:r>
                                  <a:rPr lang="en-US" sz="1300" i="1">
                                    <a:effectLst/>
                                    <a:latin typeface="Cambria Math" panose="02040503050406030204" pitchFamily="18" charset="0"/>
                                    <a:ea typeface="Calibri" panose="020F0502020204030204" pitchFamily="34" charset="0"/>
                                    <a:cs typeface="Times New Roman" panose="02020603050405020304" pitchFamily="18" charset="0"/>
                                  </a:rPr>
                                  <m:t>1</m:t>
                                </m:r>
                              </m:e>
                            </m:mr>
                            <m:mr>
                              <m:e>
                                <m:r>
                                  <a:rPr lang="en-US" sz="1300" i="1">
                                    <a:effectLst/>
                                    <a:latin typeface="Cambria Math" panose="02040503050406030204" pitchFamily="18" charset="0"/>
                                    <a:ea typeface="Cambria Math" panose="02040503050406030204" pitchFamily="18" charset="0"/>
                                    <a:cs typeface="Cambria Math" panose="02040503050406030204" pitchFamily="18" charset="0"/>
                                  </a:rPr>
                                  <m:t>𝐴</m:t>
                                </m:r>
                              </m:e>
                              <m:e>
                                <m:r>
                                  <a:rPr lang="en-US" sz="1300" i="1">
                                    <a:effectLst/>
                                    <a:latin typeface="Cambria Math" panose="02040503050406030204" pitchFamily="18" charset="0"/>
                                    <a:ea typeface="Cambria Math" panose="02040503050406030204" pitchFamily="18" charset="0"/>
                                    <a:cs typeface="Cambria Math" panose="02040503050406030204" pitchFamily="18" charset="0"/>
                                  </a:rPr>
                                  <m:t>1</m:t>
                                </m:r>
                              </m:e>
                              <m:e>
                                <m:r>
                                  <a:rPr lang="en-US" sz="1300" i="1">
                                    <a:effectLst/>
                                    <a:latin typeface="Cambria Math" panose="02040503050406030204" pitchFamily="18" charset="0"/>
                                    <a:ea typeface="Cambria Math" panose="02040503050406030204" pitchFamily="18" charset="0"/>
                                    <a:cs typeface="Cambria Math" panose="02040503050406030204" pitchFamily="18" charset="0"/>
                                  </a:rPr>
                                  <m:t>2</m:t>
                                </m:r>
                              </m:e>
                            </m:mr>
                          </m:m>
                        </m:e>
                      </m:d>
                    </m:oMath>
                  </m:oMathPara>
                </a14:m>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600"/>
                  </a:spcBef>
                  <a:spcAft>
                    <a:spcPts val="60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Xác định giá trị dx và dy</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1300" i="1">
                          <a:effectLst/>
                          <a:latin typeface="Cambria Math" panose="02040503050406030204" pitchFamily="18" charset="0"/>
                          <a:ea typeface="Times New Roman" panose="02020603050405020304" pitchFamily="18" charset="0"/>
                          <a:cs typeface="Times New Roman" panose="02020603050405020304" pitchFamily="18" charset="0"/>
                        </a:rPr>
                        <m:t>𝑑𝑥</m:t>
                      </m:r>
                      <m:r>
                        <a:rPr lang="en-US" sz="1300" i="1">
                          <a:effectLst/>
                          <a:latin typeface="Cambria Math" panose="02040503050406030204" pitchFamily="18" charset="0"/>
                          <a:ea typeface="Times New Roman" panose="02020603050405020304" pitchFamily="18" charset="0"/>
                          <a:cs typeface="Times New Roman" panose="02020603050405020304" pitchFamily="18" charset="0"/>
                        </a:rPr>
                        <m:t>=[</m:t>
                      </m:r>
                      <m:m>
                        <m:mPr>
                          <m:mcs>
                            <m:mc>
                              <m:mcPr>
                                <m:count m:val="3"/>
                                <m:mcJc m:val="center"/>
                              </m:mcPr>
                            </m:mc>
                          </m:mcs>
                          <m:ctrlPr>
                            <a:rPr lang="en-US" sz="1300" i="1">
                              <a:effectLst/>
                              <a:latin typeface="Cambria Math" panose="02040503050406030204" pitchFamily="18" charset="0"/>
                              <a:ea typeface="Times New Roman" panose="02020603050405020304" pitchFamily="18" charset="0"/>
                              <a:cs typeface="Times New Roman" panose="02020603050405020304" pitchFamily="18" charset="0"/>
                            </a:rPr>
                          </m:ctrlPr>
                        </m:mPr>
                        <m:mr>
                          <m:e>
                            <m:r>
                              <a:rPr lang="en-US" sz="1300" i="1">
                                <a:effectLst/>
                                <a:latin typeface="Cambria Math" panose="02040503050406030204" pitchFamily="18" charset="0"/>
                                <a:ea typeface="Times New Roman" panose="02020603050405020304" pitchFamily="18" charset="0"/>
                                <a:cs typeface="Times New Roman" panose="02020603050405020304" pitchFamily="18" charset="0"/>
                              </a:rPr>
                              <m:t>2</m:t>
                            </m:r>
                          </m:e>
                          <m:e>
                            <m:r>
                              <a:rPr lang="en-US" sz="1300" i="1">
                                <a:effectLst/>
                                <a:latin typeface="Cambria Math" panose="02040503050406030204" pitchFamily="18" charset="0"/>
                                <a:ea typeface="Times New Roman" panose="02020603050405020304" pitchFamily="18" charset="0"/>
                                <a:cs typeface="Times New Roman" panose="02020603050405020304" pitchFamily="18" charset="0"/>
                              </a:rPr>
                              <m:t>−1</m:t>
                            </m:r>
                          </m:e>
                          <m:e>
                            <m:r>
                              <a:rPr lang="en-US" sz="1300" i="1">
                                <a:effectLst/>
                                <a:latin typeface="Cambria Math" panose="02040503050406030204" pitchFamily="18" charset="0"/>
                                <a:ea typeface="Cambria Math" panose="02040503050406030204" pitchFamily="18" charset="0"/>
                                <a:cs typeface="Cambria Math" panose="02040503050406030204" pitchFamily="18" charset="0"/>
                              </a:rPr>
                              <m:t>−1</m:t>
                            </m:r>
                          </m:e>
                        </m:mr>
                      </m:m>
                      <m:r>
                        <a:rPr lang="en-US" sz="1300" i="1">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1300" i="1">
                          <a:effectLst/>
                          <a:latin typeface="Cambria Math" panose="02040503050406030204" pitchFamily="18" charset="0"/>
                          <a:ea typeface="Times New Roman" panose="02020603050405020304" pitchFamily="18" charset="0"/>
                          <a:cs typeface="Times New Roman" panose="02020603050405020304" pitchFamily="18" charset="0"/>
                        </a:rPr>
                        <m:t>𝑑𝑦</m:t>
                      </m:r>
                      <m:r>
                        <a:rPr lang="en-US" sz="1300" i="1">
                          <a:effectLst/>
                          <a:latin typeface="Cambria Math" panose="02040503050406030204" pitchFamily="18" charset="0"/>
                          <a:ea typeface="Times New Roman" panose="02020603050405020304" pitchFamily="18" charset="0"/>
                          <a:cs typeface="Times New Roman" panose="02020603050405020304" pitchFamily="18" charset="0"/>
                        </a:rPr>
                        <m:t>=[</m:t>
                      </m:r>
                      <m:m>
                        <m:mPr>
                          <m:mcs>
                            <m:mc>
                              <m:mcPr>
                                <m:count m:val="3"/>
                                <m:mcJc m:val="center"/>
                              </m:mcPr>
                            </m:mc>
                          </m:mcs>
                          <m:ctrlPr>
                            <a:rPr lang="en-US" sz="1300" i="1">
                              <a:effectLst/>
                              <a:latin typeface="Cambria Math" panose="02040503050406030204" pitchFamily="18" charset="0"/>
                              <a:ea typeface="Times New Roman" panose="02020603050405020304" pitchFamily="18" charset="0"/>
                              <a:cs typeface="Times New Roman" panose="02020603050405020304" pitchFamily="18" charset="0"/>
                            </a:rPr>
                          </m:ctrlPr>
                        </m:mPr>
                        <m:mr>
                          <m:e>
                            <m:r>
                              <a:rPr lang="en-US" sz="1300" i="1">
                                <a:effectLst/>
                                <a:latin typeface="Cambria Math" panose="02040503050406030204" pitchFamily="18" charset="0"/>
                                <a:ea typeface="Times New Roman" panose="02020603050405020304" pitchFamily="18" charset="0"/>
                                <a:cs typeface="Times New Roman" panose="02020603050405020304" pitchFamily="18" charset="0"/>
                              </a:rPr>
                              <m:t>2</m:t>
                            </m:r>
                          </m:e>
                          <m:e>
                            <m:r>
                              <a:rPr lang="en-US" sz="1300" i="1">
                                <a:effectLst/>
                                <a:latin typeface="Cambria Math" panose="02040503050406030204" pitchFamily="18" charset="0"/>
                                <a:ea typeface="Times New Roman" panose="02020603050405020304" pitchFamily="18" charset="0"/>
                                <a:cs typeface="Times New Roman" panose="02020603050405020304" pitchFamily="18" charset="0"/>
                              </a:rPr>
                              <m:t>−3</m:t>
                            </m:r>
                          </m:e>
                          <m:e>
                            <m:r>
                              <a:rPr lang="en-US" sz="1300" i="1">
                                <a:effectLst/>
                                <a:latin typeface="Cambria Math" panose="02040503050406030204" pitchFamily="18" charset="0"/>
                                <a:ea typeface="Cambria Math" panose="02040503050406030204" pitchFamily="18" charset="0"/>
                                <a:cs typeface="Cambria Math" panose="02040503050406030204" pitchFamily="18" charset="0"/>
                              </a:rPr>
                              <m:t>1</m:t>
                            </m:r>
                          </m:e>
                        </m:mr>
                      </m:m>
                      <m:r>
                        <a:rPr lang="en-US" sz="1300" i="1">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600"/>
                  </a:spcBef>
                  <a:spcAft>
                    <a:spcPts val="60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Hệ số góc dy/dy</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1300" i="1">
                          <a:effectLst/>
                          <a:latin typeface="Cambria Math" panose="02040503050406030204" pitchFamily="18" charset="0"/>
                          <a:ea typeface="Times New Roman" panose="02020603050405020304" pitchFamily="18" charset="0"/>
                          <a:cs typeface="Times New Roman" panose="02020603050405020304" pitchFamily="18" charset="0"/>
                        </a:rPr>
                        <m:t>𝑚</m:t>
                      </m:r>
                      <m:r>
                        <a:rPr lang="en-US" sz="1300" i="1">
                          <a:effectLst/>
                          <a:latin typeface="Cambria Math" panose="02040503050406030204" pitchFamily="18" charset="0"/>
                          <a:ea typeface="Times New Roman" panose="02020603050405020304" pitchFamily="18" charset="0"/>
                          <a:cs typeface="Times New Roman" panose="02020603050405020304" pitchFamily="18" charset="0"/>
                        </a:rPr>
                        <m:t>=[</m:t>
                      </m:r>
                      <m:m>
                        <m:mPr>
                          <m:mcs>
                            <m:mc>
                              <m:mcPr>
                                <m:count m:val="3"/>
                                <m:mcJc m:val="center"/>
                              </m:mcPr>
                            </m:mc>
                          </m:mcs>
                          <m:ctrlPr>
                            <a:rPr lang="en-US" sz="1300" i="1">
                              <a:effectLst/>
                              <a:latin typeface="Cambria Math" panose="02040503050406030204" pitchFamily="18" charset="0"/>
                              <a:ea typeface="Times New Roman" panose="02020603050405020304" pitchFamily="18" charset="0"/>
                              <a:cs typeface="Times New Roman" panose="02020603050405020304" pitchFamily="18" charset="0"/>
                            </a:rPr>
                          </m:ctrlPr>
                        </m:mPr>
                        <m:mr>
                          <m:e>
                            <m:r>
                              <a:rPr lang="en-US" sz="1300" i="1">
                                <a:effectLst/>
                                <a:latin typeface="Cambria Math" panose="02040503050406030204" pitchFamily="18" charset="0"/>
                                <a:ea typeface="Times New Roman" panose="02020603050405020304" pitchFamily="18" charset="0"/>
                                <a:cs typeface="Times New Roman" panose="02020603050405020304" pitchFamily="18" charset="0"/>
                              </a:rPr>
                              <m:t>𝐴𝐵</m:t>
                            </m:r>
                          </m:e>
                          <m:e>
                            <m:r>
                              <a:rPr lang="en-US" sz="1300" i="1">
                                <a:effectLst/>
                                <a:latin typeface="Cambria Math" panose="02040503050406030204" pitchFamily="18" charset="0"/>
                                <a:ea typeface="Cambria Math" panose="02040503050406030204" pitchFamily="18" charset="0"/>
                                <a:cs typeface="Cambria Math" panose="02040503050406030204" pitchFamily="18" charset="0"/>
                              </a:rPr>
                              <m:t>𝐵𝐶</m:t>
                            </m:r>
                          </m:e>
                          <m:e>
                            <m:r>
                              <a:rPr lang="en-US" sz="1300" i="1">
                                <a:effectLst/>
                                <a:latin typeface="Cambria Math" panose="02040503050406030204" pitchFamily="18" charset="0"/>
                                <a:ea typeface="Cambria Math" panose="02040503050406030204" pitchFamily="18" charset="0"/>
                                <a:cs typeface="Cambria Math" panose="02040503050406030204" pitchFamily="18" charset="0"/>
                              </a:rPr>
                              <m:t>𝐶𝐴</m:t>
                            </m:r>
                          </m:e>
                        </m:mr>
                        <m:mr>
                          <m:e>
                            <m:r>
                              <a:rPr lang="en-US" sz="1300" i="1">
                                <a:effectLst/>
                                <a:latin typeface="Cambria Math" panose="02040503050406030204" pitchFamily="18" charset="0"/>
                                <a:ea typeface="Times New Roman" panose="02020603050405020304" pitchFamily="18" charset="0"/>
                                <a:cs typeface="Times New Roman" panose="02020603050405020304" pitchFamily="18" charset="0"/>
                              </a:rPr>
                              <m:t>1</m:t>
                            </m:r>
                          </m:e>
                          <m:e>
                            <m:r>
                              <a:rPr lang="en-US" sz="1300" i="1">
                                <a:effectLst/>
                                <a:latin typeface="Cambria Math" panose="02040503050406030204" pitchFamily="18" charset="0"/>
                                <a:ea typeface="Times New Roman" panose="02020603050405020304" pitchFamily="18" charset="0"/>
                                <a:cs typeface="Times New Roman" panose="02020603050405020304" pitchFamily="18" charset="0"/>
                              </a:rPr>
                              <m:t>3</m:t>
                            </m:r>
                          </m:e>
                          <m:e>
                            <m:r>
                              <a:rPr lang="en-US" sz="1300" i="1">
                                <a:effectLst/>
                                <a:latin typeface="Cambria Math" panose="02040503050406030204" pitchFamily="18" charset="0"/>
                                <a:ea typeface="Cambria Math" panose="02040503050406030204" pitchFamily="18" charset="0"/>
                                <a:cs typeface="Cambria Math" panose="02040503050406030204" pitchFamily="18" charset="0"/>
                              </a:rPr>
                              <m:t>−1</m:t>
                            </m:r>
                          </m:e>
                        </m:mr>
                      </m:m>
                      <m:r>
                        <a:rPr lang="en-US" sz="1300" i="1">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600"/>
                  </a:spcBef>
                  <a:spcAft>
                    <a:spcPts val="60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Hệ số góc dx/dy</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1300" i="1">
                          <a:effectLst/>
                          <a:latin typeface="Cambria Math" panose="02040503050406030204" pitchFamily="18" charset="0"/>
                          <a:ea typeface="Times New Roman" panose="02020603050405020304" pitchFamily="18" charset="0"/>
                          <a:cs typeface="Times New Roman" panose="02020603050405020304" pitchFamily="18" charset="0"/>
                        </a:rPr>
                        <m:t>𝑚</m:t>
                      </m:r>
                      <m:r>
                        <a:rPr lang="en-US" sz="1300" i="1">
                          <a:effectLst/>
                          <a:latin typeface="Cambria Math" panose="02040503050406030204" pitchFamily="18" charset="0"/>
                          <a:ea typeface="Times New Roman" panose="02020603050405020304" pitchFamily="18" charset="0"/>
                          <a:cs typeface="Times New Roman" panose="02020603050405020304" pitchFamily="18" charset="0"/>
                        </a:rPr>
                        <m:t>=[</m:t>
                      </m:r>
                      <m:m>
                        <m:mPr>
                          <m:mcs>
                            <m:mc>
                              <m:mcPr>
                                <m:count m:val="3"/>
                                <m:mcJc m:val="center"/>
                              </m:mcPr>
                            </m:mc>
                          </m:mcs>
                          <m:ctrlPr>
                            <a:rPr lang="en-US" sz="1300" i="1">
                              <a:effectLst/>
                              <a:latin typeface="Cambria Math" panose="02040503050406030204" pitchFamily="18" charset="0"/>
                              <a:ea typeface="Times New Roman" panose="02020603050405020304" pitchFamily="18" charset="0"/>
                              <a:cs typeface="Times New Roman" panose="02020603050405020304" pitchFamily="18" charset="0"/>
                            </a:rPr>
                          </m:ctrlPr>
                        </m:mPr>
                        <m:mr>
                          <m:e>
                            <m:r>
                              <a:rPr lang="en-US" sz="1300" i="1">
                                <a:effectLst/>
                                <a:latin typeface="Cambria Math" panose="02040503050406030204" pitchFamily="18" charset="0"/>
                                <a:ea typeface="Times New Roman" panose="02020603050405020304" pitchFamily="18" charset="0"/>
                                <a:cs typeface="Times New Roman" panose="02020603050405020304" pitchFamily="18" charset="0"/>
                              </a:rPr>
                              <m:t>𝐴𝐵</m:t>
                            </m:r>
                          </m:e>
                          <m:e>
                            <m:r>
                              <a:rPr lang="en-US" sz="1300" i="1">
                                <a:effectLst/>
                                <a:latin typeface="Cambria Math" panose="02040503050406030204" pitchFamily="18" charset="0"/>
                                <a:ea typeface="Cambria Math" panose="02040503050406030204" pitchFamily="18" charset="0"/>
                                <a:cs typeface="Cambria Math" panose="02040503050406030204" pitchFamily="18" charset="0"/>
                              </a:rPr>
                              <m:t>𝐵𝐶</m:t>
                            </m:r>
                          </m:e>
                          <m:e>
                            <m:r>
                              <a:rPr lang="en-US" sz="1300" i="1">
                                <a:effectLst/>
                                <a:latin typeface="Cambria Math" panose="02040503050406030204" pitchFamily="18" charset="0"/>
                                <a:ea typeface="Cambria Math" panose="02040503050406030204" pitchFamily="18" charset="0"/>
                                <a:cs typeface="Cambria Math" panose="02040503050406030204" pitchFamily="18" charset="0"/>
                              </a:rPr>
                              <m:t>𝐶𝐴</m:t>
                            </m:r>
                          </m:e>
                        </m:mr>
                        <m:mr>
                          <m:e>
                            <m:r>
                              <a:rPr lang="en-US" sz="1300" i="1">
                                <a:effectLst/>
                                <a:latin typeface="Cambria Math" panose="02040503050406030204" pitchFamily="18" charset="0"/>
                                <a:ea typeface="Times New Roman" panose="02020603050405020304" pitchFamily="18" charset="0"/>
                                <a:cs typeface="Times New Roman" panose="02020603050405020304" pitchFamily="18" charset="0"/>
                              </a:rPr>
                              <m:t>1</m:t>
                            </m:r>
                          </m:e>
                          <m:e>
                            <m:r>
                              <a:rPr lang="en-US" sz="1300" i="1">
                                <a:effectLst/>
                                <a:latin typeface="Cambria Math" panose="02040503050406030204" pitchFamily="18" charset="0"/>
                                <a:ea typeface="Times New Roman" panose="02020603050405020304" pitchFamily="18" charset="0"/>
                                <a:cs typeface="Times New Roman" panose="02020603050405020304" pitchFamily="18" charset="0"/>
                              </a:rPr>
                              <m:t>1/3</m:t>
                            </m:r>
                          </m:e>
                          <m:e>
                            <m:r>
                              <a:rPr lang="en-US" sz="1300" i="1">
                                <a:effectLst/>
                                <a:latin typeface="Cambria Math" panose="02040503050406030204" pitchFamily="18" charset="0"/>
                                <a:ea typeface="Cambria Math" panose="02040503050406030204" pitchFamily="18" charset="0"/>
                                <a:cs typeface="Cambria Math" panose="02040503050406030204" pitchFamily="18" charset="0"/>
                              </a:rPr>
                              <m:t>−1</m:t>
                            </m:r>
                          </m:e>
                        </m:mr>
                      </m:m>
                      <m:r>
                        <a:rPr lang="en-US" sz="1300" i="1">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600"/>
                  </a:spcBef>
                  <a:spcAft>
                    <a:spcPts val="60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 </a:t>
                </a:r>
              </a:p>
            </p:txBody>
          </p:sp>
        </mc:Choice>
        <mc:Fallback xmlns="">
          <p:sp>
            <p:nvSpPr>
              <p:cNvPr id="9" name="Text Box 3">
                <a:extLst>
                  <a:ext uri="{FF2B5EF4-FFF2-40B4-BE49-F238E27FC236}">
                    <a16:creationId xmlns:a16="http://schemas.microsoft.com/office/drawing/2014/main" id="{E860E41B-2B78-4C36-8F0C-1B35AA3BF605}"/>
                  </a:ext>
                </a:extLst>
              </p:cNvPr>
              <p:cNvSpPr txBox="1">
                <a:spLocks noRot="1" noChangeAspect="1" noMove="1" noResize="1" noEditPoints="1" noAdjustHandles="1" noChangeArrowheads="1" noChangeShapeType="1" noTextEdit="1"/>
              </p:cNvSpPr>
              <p:nvPr/>
            </p:nvSpPr>
            <p:spPr>
              <a:xfrm>
                <a:off x="8192607" y="1853754"/>
                <a:ext cx="2705030" cy="4043410"/>
              </a:xfrm>
              <a:prstGeom prst="rect">
                <a:avLst/>
              </a:prstGeom>
              <a:blipFill>
                <a:blip r:embed="rId6"/>
                <a:stretch>
                  <a:fillRect l="-449" t="-151"/>
                </a:stretch>
              </a:blipFill>
              <a:ln w="6350">
                <a:solidFill>
                  <a:prstClr val="black"/>
                </a:solidFill>
              </a:ln>
            </p:spPr>
            <p:txBody>
              <a:bodyPr/>
              <a:lstStyle/>
              <a:p>
                <a:r>
                  <a:rPr lang="en-US">
                    <a:noFill/>
                  </a:rPr>
                  <a:t> </a:t>
                </a:r>
              </a:p>
            </p:txBody>
          </p:sp>
        </mc:Fallback>
      </mc:AlternateContent>
    </p:spTree>
    <p:extLst>
      <p:ext uri="{BB962C8B-B14F-4D97-AF65-F5344CB8AC3E}">
        <p14:creationId xmlns:p14="http://schemas.microsoft.com/office/powerpoint/2010/main" val="263224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886265" y="1723126"/>
            <a:ext cx="10902461" cy="4016768"/>
          </a:xfrm>
        </p:spPr>
        <p:txBody>
          <a:bodyPr>
            <a:normAutofit/>
          </a:bodyPr>
          <a:lstStyle/>
          <a:p>
            <a:pPr lvl="0">
              <a:lnSpc>
                <a:spcPct val="150000"/>
              </a:lnSpc>
              <a:spcBef>
                <a:spcPts val="0"/>
              </a:spcBef>
            </a:pPr>
            <a:r>
              <a:rPr lang="en-US" b="1"/>
              <a:t>2.2.3. </a:t>
            </a:r>
            <a:r>
              <a:rPr lang="vi-VN" b="1"/>
              <a:t>Các giải thuật xây dựng thực thể cơ sở</a:t>
            </a:r>
            <a:r>
              <a:rPr lang="en-US" b="1"/>
              <a:t> (tt)</a:t>
            </a:r>
          </a:p>
          <a:p>
            <a:pPr lvl="0">
              <a:lnSpc>
                <a:spcPct val="150000"/>
              </a:lnSpc>
              <a:spcBef>
                <a:spcPts val="0"/>
              </a:spcBef>
            </a:pPr>
            <a:r>
              <a:rPr lang="vi-VN" b="1"/>
              <a:t>Giải thuật vẽ đoạn thẳng thông thường</a:t>
            </a:r>
            <a:r>
              <a:rPr lang="vi-VN"/>
              <a:t/>
            </a:r>
            <a:br>
              <a:rPr lang="vi-VN"/>
            </a:br>
            <a:r>
              <a:rPr lang="vi-VN"/>
              <a:t>Giả sử tọa độ các điểm nguyên sau khi xấp xỉ đối tượng thực lần lượt là</a:t>
            </a:r>
            <a:r>
              <a:rPr lang="en-US"/>
              <a:t> </a:t>
            </a:r>
            <a:r>
              <a:rPr lang="vi-VN"/>
              <a:t>(</a:t>
            </a:r>
            <a:r>
              <a:rPr lang="vi-VN" i="1"/>
              <a:t>x</a:t>
            </a:r>
            <a:r>
              <a:rPr lang="vi-VN" i="1" baseline="-25000"/>
              <a:t>i</a:t>
            </a:r>
            <a:r>
              <a:rPr lang="vi-VN"/>
              <a:t>, </a:t>
            </a:r>
            <a:r>
              <a:rPr lang="vi-VN" i="1"/>
              <a:t>y</a:t>
            </a:r>
            <a:r>
              <a:rPr lang="vi-VN" i="1" baseline="-25000"/>
              <a:t>i</a:t>
            </a:r>
            <a:r>
              <a:rPr lang="vi-VN"/>
              <a:t>),</a:t>
            </a:r>
            <a:r>
              <a:rPr lang="en-US"/>
              <a:t> </a:t>
            </a:r>
            <a:r>
              <a:rPr lang="vi-VN" i="1"/>
              <a:t>i </a:t>
            </a:r>
            <a:r>
              <a:rPr lang="vi-VN"/>
              <a:t>= 0,</a:t>
            </a:r>
            <a:r>
              <a:rPr lang="en-US"/>
              <a:t>1,2,</a:t>
            </a:r>
            <a:r>
              <a:rPr lang="vi-VN"/>
              <a:t>.... Đây là các điểm nguyên sẽ được hiển thị trên màn hình.</a:t>
            </a:r>
            <a:endParaRPr lang="en-US"/>
          </a:p>
          <a:p>
            <a:pPr lvl="0" algn="just">
              <a:lnSpc>
                <a:spcPct val="150000"/>
              </a:lnSpc>
              <a:spcBef>
                <a:spcPts val="0"/>
              </a:spcBef>
            </a:pPr>
            <a:r>
              <a:rPr lang="vi-VN"/>
              <a:t>Bài toán đặt ra là nếu biết được (</a:t>
            </a:r>
            <a:r>
              <a:rPr lang="vi-VN" i="1"/>
              <a:t>x</a:t>
            </a:r>
            <a:r>
              <a:rPr lang="vi-VN" i="1" baseline="-25000"/>
              <a:t>i</a:t>
            </a:r>
            <a:r>
              <a:rPr lang="vi-VN"/>
              <a:t>, </a:t>
            </a:r>
            <a:r>
              <a:rPr lang="vi-VN" i="1"/>
              <a:t>y</a:t>
            </a:r>
            <a:r>
              <a:rPr lang="vi-VN" i="1" baseline="-25000"/>
              <a:t>i</a:t>
            </a:r>
            <a:r>
              <a:rPr lang="vi-VN"/>
              <a:t>) là tọa độ</a:t>
            </a:r>
            <a:r>
              <a:rPr lang="en-US"/>
              <a:t> </a:t>
            </a:r>
            <a:r>
              <a:rPr lang="vi-VN"/>
              <a:t>nguyên xác định ở bước thứ</a:t>
            </a:r>
            <a:r>
              <a:rPr lang="en-US"/>
              <a:t> </a:t>
            </a:r>
            <a:r>
              <a:rPr lang="vi-VN"/>
              <a:t>i, điểm nguyên tiếp theo (</a:t>
            </a:r>
            <a:r>
              <a:rPr lang="vi-VN" i="1"/>
              <a:t>x</a:t>
            </a:r>
            <a:r>
              <a:rPr lang="vi-VN" i="1" baseline="-25000"/>
              <a:t>i</a:t>
            </a:r>
            <a:r>
              <a:rPr lang="vi-VN" baseline="-25000"/>
              <a:t>+1</a:t>
            </a:r>
            <a:r>
              <a:rPr lang="vi-VN"/>
              <a:t>, </a:t>
            </a:r>
            <a:r>
              <a:rPr lang="vi-VN" i="1"/>
              <a:t>y</a:t>
            </a:r>
            <a:r>
              <a:rPr lang="vi-VN" i="1" baseline="-25000"/>
              <a:t>i</a:t>
            </a:r>
            <a:r>
              <a:rPr lang="vi-VN" baseline="-25000"/>
              <a:t>+1</a:t>
            </a:r>
            <a:r>
              <a:rPr lang="vi-VN"/>
              <a:t>) sẽ được xác định như thế nào</a:t>
            </a:r>
            <a:r>
              <a:rPr lang="en-US"/>
              <a:t>?</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028262" y="206686"/>
            <a:ext cx="1122450" cy="1122450"/>
          </a:xfrm>
          <a:prstGeom prst="rect">
            <a:avLst/>
          </a:prstGeom>
        </p:spPr>
      </p:pic>
    </p:spTree>
    <p:extLst>
      <p:ext uri="{BB962C8B-B14F-4D97-AF65-F5344CB8AC3E}">
        <p14:creationId xmlns:p14="http://schemas.microsoft.com/office/powerpoint/2010/main" val="166596674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485454"/>
                <a:ext cx="9729812" cy="4625060"/>
              </a:xfrm>
            </p:spPr>
            <p:txBody>
              <a:bodyPr>
                <a:noAutofit/>
              </a:bodyPr>
              <a:lstStyle/>
              <a:p>
                <a:pPr lvl="0" algn="just"/>
                <a:r>
                  <a:rPr lang="en-US" b="1"/>
                  <a:t>2.3. </a:t>
                </a:r>
                <a:r>
                  <a:rPr lang="vi-VN" b="1"/>
                  <a:t>Các giải thuật xây dựng thực thể cơ sở</a:t>
                </a:r>
                <a:endParaRPr lang="en-US" b="1"/>
              </a:p>
              <a:p>
                <a:pPr lvl="0" algn="just"/>
                <a:r>
                  <a:rPr lang="en-US" sz="2000" b="1" i="1"/>
                  <a:t>Các thuật toán tô miền kín đa giác</a:t>
                </a:r>
                <a:r>
                  <a:rPr lang="en-US" sz="2000" b="1"/>
                  <a:t>: ScanLine</a:t>
                </a:r>
              </a:p>
              <a:p>
                <a:r>
                  <a:rPr lang="en-US" sz="2000"/>
                  <a:t>Tìm các điểm giao cắt các cạnh của tam giác với các dòng quét (y=0 đến y=5). Nếu tồn tại giao điểm, xác định tọa độ tài điểm cắt với giá trị (x</a:t>
                </a:r>
                <a:r>
                  <a:rPr lang="en-US" sz="2000" i="1" baseline="-25000"/>
                  <a:t>giao điểm</a:t>
                </a:r>
                <a:r>
                  <a:rPr lang="en-US" sz="2000"/>
                  <a:t>, y)</a:t>
                </a:r>
              </a:p>
              <a:p>
                <a:pPr lvl="0"/>
                <a:r>
                  <a:rPr lang="en-US" sz="2000"/>
                  <a:t>Nếu scanline y bất kỳ cắt qua cạnh XY nào đó khi và chỉ khi:</a:t>
                </a:r>
              </a:p>
              <a:p>
                <a:pPr lvl="1"/>
                <a14:m>
                  <m:oMath xmlns:m="http://schemas.openxmlformats.org/officeDocument/2006/math">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𝑋</m:t>
                            </m:r>
                          </m:sub>
                        </m:sSub>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 </m:t>
                        </m:r>
                        <m:r>
                          <a:rPr lang="en-US" sz="2000" i="1">
                            <a:latin typeface="Cambria Math" panose="02040503050406030204" pitchFamily="18" charset="0"/>
                          </a:rPr>
                          <m:t>𝑣</m:t>
                        </m:r>
                        <m:r>
                          <a:rPr lang="en-US" sz="2000" i="1">
                            <a:latin typeface="Cambria Math" panose="02040503050406030204" pitchFamily="18" charset="0"/>
                          </a:rPr>
                          <m:t>à </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𝑌</m:t>
                            </m:r>
                          </m:sub>
                        </m:sSub>
                        <m:r>
                          <a:rPr lang="en-US" sz="2000" i="1">
                            <a:latin typeface="Cambria Math" panose="02040503050406030204" pitchFamily="18" charset="0"/>
                          </a:rPr>
                          <m:t>&gt;</m:t>
                        </m:r>
                        <m:r>
                          <a:rPr lang="en-US" sz="2000" i="1">
                            <a:latin typeface="Cambria Math" panose="02040503050406030204" pitchFamily="18" charset="0"/>
                          </a:rPr>
                          <m:t>𝑦</m:t>
                        </m:r>
                      </m:e>
                    </m:d>
                    <m:r>
                      <a:rPr lang="en-US" sz="2000" i="1">
                        <a:latin typeface="Cambria Math" panose="02040503050406030204" pitchFamily="18" charset="0"/>
                      </a:rPr>
                      <m:t> </m:t>
                    </m:r>
                    <m:r>
                      <a:rPr lang="en-US" sz="2000" i="1">
                        <a:latin typeface="Cambria Math" panose="02040503050406030204" pitchFamily="18" charset="0"/>
                      </a:rPr>
                      <m:t>h𝑜</m:t>
                    </m:r>
                    <m:r>
                      <a:rPr lang="en-US" sz="2000" i="1">
                        <a:latin typeface="Cambria Math" panose="02040503050406030204" pitchFamily="18" charset="0"/>
                      </a:rPr>
                      <m:t>ặ</m:t>
                    </m:r>
                    <m:r>
                      <a:rPr lang="en-US" sz="2000" i="1">
                        <a:latin typeface="Cambria Math" panose="02040503050406030204" pitchFamily="18" charset="0"/>
                      </a:rPr>
                      <m:t>𝑐</m:t>
                    </m:r>
                    <m:r>
                      <a:rPr lang="en-US" sz="2000" i="1">
                        <a:latin typeface="Cambria Math" panose="02040503050406030204" pitchFamily="18" charset="0"/>
                      </a:rPr>
                      <m:t> </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𝑋</m:t>
                            </m:r>
                          </m:sub>
                        </m:sSub>
                        <m:r>
                          <a:rPr lang="en-US" sz="2000" i="1">
                            <a:latin typeface="Cambria Math" panose="02040503050406030204" pitchFamily="18" charset="0"/>
                          </a:rPr>
                          <m:t>&gt;</m:t>
                        </m:r>
                        <m:r>
                          <a:rPr lang="en-US" sz="2000" i="1">
                            <a:latin typeface="Cambria Math" panose="02040503050406030204" pitchFamily="18" charset="0"/>
                          </a:rPr>
                          <m:t>𝑦</m:t>
                        </m:r>
                        <m:r>
                          <a:rPr lang="en-US" sz="2000" i="1">
                            <a:latin typeface="Cambria Math" panose="02040503050406030204" pitchFamily="18" charset="0"/>
                          </a:rPr>
                          <m:t> </m:t>
                        </m:r>
                        <m:r>
                          <a:rPr lang="en-US" sz="2000" i="1">
                            <a:latin typeface="Cambria Math" panose="02040503050406030204" pitchFamily="18" charset="0"/>
                          </a:rPr>
                          <m:t>𝑣</m:t>
                        </m:r>
                        <m:r>
                          <a:rPr lang="en-US" sz="2000" i="1">
                            <a:latin typeface="Cambria Math" panose="02040503050406030204" pitchFamily="18" charset="0"/>
                          </a:rPr>
                          <m:t>à </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𝑌</m:t>
                            </m:r>
                          </m:sub>
                        </m:sSub>
                        <m:r>
                          <a:rPr lang="en-US" sz="2000" i="1">
                            <a:latin typeface="Cambria Math" panose="02040503050406030204" pitchFamily="18" charset="0"/>
                          </a:rPr>
                          <m:t>≤</m:t>
                        </m:r>
                        <m:r>
                          <a:rPr lang="en-US" sz="2000" i="1">
                            <a:latin typeface="Cambria Math" panose="02040503050406030204" pitchFamily="18" charset="0"/>
                          </a:rPr>
                          <m:t>𝑦</m:t>
                        </m:r>
                      </m:e>
                    </m:d>
                  </m:oMath>
                </a14:m>
                <a:endParaRPr lang="en-US" sz="2000"/>
              </a:p>
              <a:p>
                <a:pPr lvl="0"/>
                <a:r>
                  <a:rPr lang="en-US" sz="2000"/>
                  <a:t>Tọa đọa điểm cắt được xác định thông qua phương trình sau:</a:t>
                </a:r>
              </a:p>
              <a:p>
                <a:pPr lvl="1"/>
                <a14:m>
                  <m:oMath xmlns:m="http://schemas.openxmlformats.org/officeDocument/2006/math">
                    <m:r>
                      <a:rPr lang="en-US" sz="2000" i="1">
                        <a:latin typeface="Cambria Math" panose="02040503050406030204" pitchFamily="18" charset="0"/>
                      </a:rPr>
                      <m:t>𝑚</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𝑑𝑦</m:t>
                        </m:r>
                      </m:num>
                      <m:den>
                        <m:r>
                          <a:rPr lang="en-US" sz="2000" i="1">
                            <a:latin typeface="Cambria Math" panose="02040503050406030204" pitchFamily="18" charset="0"/>
                          </a:rPr>
                          <m:t>𝑑𝑥</m:t>
                        </m:r>
                      </m:den>
                    </m:f>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𝑠𝑎𝑢</m:t>
                            </m:r>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𝑡𝑟</m:t>
                                </m:r>
                                <m:r>
                                  <a:rPr lang="en-US" sz="2000" i="1">
                                    <a:latin typeface="Cambria Math" panose="02040503050406030204" pitchFamily="18" charset="0"/>
                                  </a:rPr>
                                  <m:t>ướ</m:t>
                                </m:r>
                                <m:r>
                                  <a:rPr lang="en-US" sz="2000" i="1">
                                    <a:latin typeface="Cambria Math" panose="02040503050406030204" pitchFamily="18" charset="0"/>
                                  </a:rPr>
                                  <m:t>𝑐</m:t>
                                </m:r>
                              </m:sub>
                            </m:sSub>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𝑠𝑎𝑢</m:t>
                            </m:r>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𝑡𝑟</m:t>
                                </m:r>
                                <m:r>
                                  <a:rPr lang="en-US" sz="2000" i="1">
                                    <a:latin typeface="Cambria Math" panose="02040503050406030204" pitchFamily="18" charset="0"/>
                                  </a:rPr>
                                  <m:t>ướ</m:t>
                                </m:r>
                                <m:r>
                                  <a:rPr lang="en-US" sz="2000" i="1">
                                    <a:latin typeface="Cambria Math" panose="02040503050406030204" pitchFamily="18" charset="0"/>
                                  </a:rPr>
                                  <m:t>𝑐</m:t>
                                </m:r>
                              </m:sub>
                            </m:sSub>
                          </m:sub>
                        </m:sSub>
                      </m:den>
                    </m:f>
                  </m:oMath>
                </a14:m>
                <a:r>
                  <a:rPr lang="en-US" sz="2000"/>
                  <a:t>  hay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𝑠𝑎𝑢</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𝑡𝑟</m:t>
                        </m:r>
                        <m:r>
                          <a:rPr lang="en-US" sz="2000" i="1">
                            <a:latin typeface="Cambria Math" panose="02040503050406030204" pitchFamily="18" charset="0"/>
                          </a:rPr>
                          <m:t>ướ</m:t>
                        </m:r>
                        <m:r>
                          <a:rPr lang="en-US" sz="2000" i="1">
                            <a:latin typeface="Cambria Math" panose="02040503050406030204" pitchFamily="18" charset="0"/>
                          </a:rPr>
                          <m:t>𝑐</m:t>
                        </m:r>
                      </m:sub>
                    </m:sSub>
                    <m:r>
                      <a:rPr lang="en-US" sz="2000" i="1">
                        <a:latin typeface="Cambria Math" panose="02040503050406030204" pitchFamily="18" charset="0"/>
                      </a:rPr>
                      <m:t>+ </m:t>
                    </m:r>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𝑡𝑟</m:t>
                            </m:r>
                            <m:r>
                              <a:rPr lang="en-US" sz="2000" i="1">
                                <a:latin typeface="Cambria Math" panose="02040503050406030204" pitchFamily="18" charset="0"/>
                              </a:rPr>
                              <m:t>ướ</m:t>
                            </m:r>
                            <m:r>
                              <a:rPr lang="en-US" sz="2000" i="1">
                                <a:latin typeface="Cambria Math" panose="02040503050406030204" pitchFamily="18" charset="0"/>
                              </a:rPr>
                              <m:t>𝑐</m:t>
                            </m:r>
                          </m:sub>
                        </m:sSub>
                        <m:r>
                          <a:rPr lang="en-US" sz="2000" i="1">
                            <a:latin typeface="Cambria Math" panose="02040503050406030204" pitchFamily="18" charset="0"/>
                          </a:rPr>
                          <m:t>)</m:t>
                        </m:r>
                      </m:num>
                      <m:den>
                        <m:r>
                          <a:rPr lang="en-US" sz="2000" i="1">
                            <a:latin typeface="Cambria Math" panose="02040503050406030204" pitchFamily="18" charset="0"/>
                          </a:rPr>
                          <m:t>𝑚</m:t>
                        </m:r>
                      </m:den>
                    </m:f>
                  </m:oMath>
                </a14:m>
                <a:endParaRPr lang="en-US" sz="2000"/>
              </a:p>
              <a:p>
                <a:pPr lvl="1"/>
                <a14:m>
                  <m:oMath xmlns:m="http://schemas.openxmlformats.org/officeDocument/2006/math">
                    <m:r>
                      <a:rPr lang="en-US" sz="2000" i="1">
                        <a:latin typeface="Cambria Math" panose="02040503050406030204" pitchFamily="18" charset="0"/>
                      </a:rPr>
                      <m:t>h𝑎𝑦</m:t>
                    </m:r>
                    <m:r>
                      <a:rPr lang="en-US" sz="2000" i="1">
                        <a:latin typeface="Cambria Math" panose="02040503050406030204" pitchFamily="18" charset="0"/>
                      </a:rPr>
                      <m:t> </m:t>
                    </m:r>
                    <m:r>
                      <a:rPr lang="en-US" sz="2000" i="1">
                        <a:latin typeface="Cambria Math" panose="02040503050406030204" pitchFamily="18" charset="0"/>
                      </a:rPr>
                      <m:t>𝑛</m:t>
                    </m:r>
                    <m:r>
                      <a:rPr lang="en-US" sz="2000" i="1">
                        <a:latin typeface="Cambria Math" panose="02040503050406030204" pitchFamily="18" charset="0"/>
                      </a:rPr>
                      <m:t>ế</m:t>
                    </m:r>
                    <m:r>
                      <a:rPr lang="en-US" sz="2000" i="1">
                        <a:latin typeface="Cambria Math" panose="02040503050406030204" pitchFamily="18" charset="0"/>
                      </a:rPr>
                      <m:t>𝑢</m:t>
                    </m:r>
                    <m:r>
                      <a:rPr lang="en-US" sz="2000" i="1">
                        <a:latin typeface="Cambria Math" panose="02040503050406030204" pitchFamily="18" charset="0"/>
                      </a:rPr>
                      <m:t> đả</m:t>
                    </m:r>
                    <m:r>
                      <a:rPr lang="en-US" sz="2000" i="1">
                        <a:latin typeface="Cambria Math" panose="02040503050406030204" pitchFamily="18" charset="0"/>
                      </a:rPr>
                      <m:t>𝑜</m:t>
                    </m:r>
                    <m:r>
                      <a:rPr lang="en-US" sz="2000" i="1">
                        <a:latin typeface="Cambria Math" panose="02040503050406030204" pitchFamily="18" charset="0"/>
                      </a:rPr>
                      <m:t> </m:t>
                    </m:r>
                    <m:r>
                      <a:rPr lang="en-US" sz="2000" i="1">
                        <a:latin typeface="Cambria Math" panose="02040503050406030204" pitchFamily="18" charset="0"/>
                      </a:rPr>
                      <m:t>𝑔𝑖</m:t>
                    </m:r>
                    <m:r>
                      <a:rPr lang="en-US" sz="2000" i="1">
                        <a:latin typeface="Cambria Math" panose="02040503050406030204" pitchFamily="18" charset="0"/>
                      </a:rPr>
                      <m:t>á </m:t>
                    </m:r>
                    <m:r>
                      <a:rPr lang="en-US" sz="2000" i="1">
                        <a:latin typeface="Cambria Math" panose="02040503050406030204" pitchFamily="18" charset="0"/>
                      </a:rPr>
                      <m:t>𝑡𝑟</m:t>
                    </m:r>
                    <m:r>
                      <a:rPr lang="en-US" sz="2000" i="1">
                        <a:latin typeface="Cambria Math" panose="02040503050406030204" pitchFamily="18" charset="0"/>
                      </a:rPr>
                      <m:t>ị </m:t>
                    </m:r>
                    <m:r>
                      <a:rPr lang="en-US" sz="2000" i="1">
                        <a:latin typeface="Cambria Math" panose="02040503050406030204" pitchFamily="18" charset="0"/>
                      </a:rPr>
                      <m:t>𝑚</m:t>
                    </m:r>
                    <m:r>
                      <a:rPr lang="en-US" sz="2000" i="1">
                        <a:latin typeface="Cambria Math" panose="02040503050406030204" pitchFamily="18" charset="0"/>
                      </a:rPr>
                      <m:t>= </m:t>
                    </m:r>
                    <m:f>
                      <m:fPr>
                        <m:ctrlPr>
                          <a:rPr lang="en-US" sz="2000" i="1">
                            <a:latin typeface="Cambria Math" panose="02040503050406030204" pitchFamily="18" charset="0"/>
                          </a:rPr>
                        </m:ctrlPr>
                      </m:fPr>
                      <m:num>
                        <m:r>
                          <a:rPr lang="en-US" sz="2000" i="1">
                            <a:latin typeface="Cambria Math" panose="02040503050406030204" pitchFamily="18" charset="0"/>
                          </a:rPr>
                          <m:t>𝑑𝑥</m:t>
                        </m:r>
                      </m:num>
                      <m:den>
                        <m:r>
                          <a:rPr lang="en-US" sz="2000" i="1">
                            <a:latin typeface="Cambria Math" panose="02040503050406030204" pitchFamily="18" charset="0"/>
                          </a:rPr>
                          <m:t>𝑑𝑦</m:t>
                        </m:r>
                      </m:den>
                    </m:f>
                    <m:r>
                      <a:rPr lang="en-US" sz="2000" i="1">
                        <a:latin typeface="Cambria Math" panose="02040503050406030204" pitchFamily="18" charset="0"/>
                      </a:rPr>
                      <m:t> </m:t>
                    </m:r>
                    <m:r>
                      <a:rPr lang="en-US" sz="2000" i="1">
                        <a:latin typeface="Cambria Math" panose="02040503050406030204" pitchFamily="18" charset="0"/>
                      </a:rPr>
                      <m:t>𝑡h</m:t>
                    </m:r>
                    <m:r>
                      <a:rPr lang="en-US" sz="2000" i="1">
                        <a:latin typeface="Cambria Math" panose="02040503050406030204" pitchFamily="18" charset="0"/>
                      </a:rPr>
                      <m:t>ì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𝑠𝑎𝑢</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𝑡𝑟</m:t>
                        </m:r>
                        <m:r>
                          <a:rPr lang="en-US" sz="2000" i="1">
                            <a:latin typeface="Cambria Math" panose="02040503050406030204" pitchFamily="18" charset="0"/>
                          </a:rPr>
                          <m:t>ướ</m:t>
                        </m:r>
                        <m:r>
                          <a:rPr lang="en-US" sz="2000" i="1">
                            <a:latin typeface="Cambria Math" panose="02040503050406030204" pitchFamily="18" charset="0"/>
                          </a:rPr>
                          <m:t>𝑐</m:t>
                        </m:r>
                      </m:sub>
                    </m:sSub>
                    <m:r>
                      <a:rPr lang="en-US" sz="2000" i="1">
                        <a:latin typeface="Cambria Math" panose="02040503050406030204" pitchFamily="18" charset="0"/>
                      </a:rPr>
                      <m:t>+ </m:t>
                    </m:r>
                    <m:r>
                      <a:rPr lang="en-US" sz="2000" i="1">
                        <a:latin typeface="Cambria Math" panose="02040503050406030204" pitchFamily="18" charset="0"/>
                      </a:rPr>
                      <m:t>𝑚</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𝑡𝑟</m:t>
                        </m:r>
                        <m:r>
                          <a:rPr lang="en-US" sz="2000" i="1">
                            <a:latin typeface="Cambria Math" panose="02040503050406030204" pitchFamily="18" charset="0"/>
                          </a:rPr>
                          <m:t>ướ</m:t>
                        </m:r>
                        <m:r>
                          <a:rPr lang="en-US" sz="2000" i="1">
                            <a:latin typeface="Cambria Math" panose="02040503050406030204" pitchFamily="18" charset="0"/>
                          </a:rPr>
                          <m:t>𝑐</m:t>
                        </m:r>
                      </m:sub>
                    </m:sSub>
                    <m:r>
                      <a:rPr lang="en-US" sz="2000" i="1">
                        <a:latin typeface="Cambria Math" panose="02040503050406030204" pitchFamily="18" charset="0"/>
                      </a:rPr>
                      <m:t>)</m:t>
                    </m:r>
                  </m:oMath>
                </a14:m>
                <a:endParaRPr lang="en-US" sz="2000"/>
              </a:p>
              <a:p>
                <a:pPr lvl="0"/>
                <a:endParaRPr lang="vi-VN" sz="2000"/>
              </a:p>
            </p:txBody>
          </p:sp>
        </mc:Choice>
        <mc:Fallback xmlns="">
          <p:sp>
            <p:nvSpPr>
              <p:cNvPr id="3" name="Content Placeholder 2">
                <a:extLst>
                  <a:ext uri="{FF2B5EF4-FFF2-40B4-BE49-F238E27FC236}">
                    <a16:creationId xmlns:a16="http://schemas.microsoft.com/office/drawing/2014/main" id="{C3C0199F-A274-44C6-BF37-784A855E6EEA}"/>
                  </a:ext>
                </a:extLst>
              </p:cNvPr>
              <p:cNvSpPr>
                <a:spLocks noGrp="1" noRot="1" noChangeAspect="1" noMove="1" noResize="1" noEditPoints="1" noAdjustHandles="1" noChangeArrowheads="1" noChangeShapeType="1" noTextEdit="1"/>
              </p:cNvSpPr>
              <p:nvPr>
                <p:ph idx="1"/>
              </p:nvPr>
            </p:nvSpPr>
            <p:spPr>
              <a:xfrm>
                <a:off x="1167826" y="1485454"/>
                <a:ext cx="9729812" cy="4625060"/>
              </a:xfrm>
              <a:blipFill>
                <a:blip r:embed="rId3"/>
                <a:stretch>
                  <a:fillRect l="-877" t="-264"/>
                </a:stretch>
              </a:blipFill>
            </p:spPr>
            <p:txBody>
              <a:bodyPr/>
              <a:lstStyle/>
              <a:p>
                <a:r>
                  <a:rPr lang="en-US">
                    <a:noFill/>
                  </a:rPr>
                  <a:t> </a:t>
                </a:r>
              </a:p>
            </p:txBody>
          </p:sp>
        </mc:Fallback>
      </mc:AlternateContent>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028262" y="206686"/>
            <a:ext cx="1122450" cy="1122450"/>
          </a:xfrm>
          <a:prstGeom prst="rect">
            <a:avLst/>
          </a:prstGeom>
        </p:spPr>
      </p:pic>
      <p:pic>
        <p:nvPicPr>
          <p:cNvPr id="5" name="Picture 4">
            <a:extLst>
              <a:ext uri="{FF2B5EF4-FFF2-40B4-BE49-F238E27FC236}">
                <a16:creationId xmlns:a16="http://schemas.microsoft.com/office/drawing/2014/main" id="{589C204A-534A-4B86-AE45-E66F78531D00}"/>
              </a:ext>
            </a:extLst>
          </p:cNvPr>
          <p:cNvPicPr/>
          <p:nvPr/>
        </p:nvPicPr>
        <p:blipFill>
          <a:blip r:embed="rId6"/>
          <a:stretch>
            <a:fillRect/>
          </a:stretch>
        </p:blipFill>
        <p:spPr>
          <a:xfrm>
            <a:off x="9094697" y="3429000"/>
            <a:ext cx="2989580" cy="2624481"/>
          </a:xfrm>
          <a:prstGeom prst="rect">
            <a:avLst/>
          </a:prstGeom>
        </p:spPr>
      </p:pic>
    </p:spTree>
    <p:extLst>
      <p:ext uri="{BB962C8B-B14F-4D97-AF65-F5344CB8AC3E}">
        <p14:creationId xmlns:p14="http://schemas.microsoft.com/office/powerpoint/2010/main" val="420728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485454"/>
            <a:ext cx="7114025" cy="4625060"/>
          </a:xfrm>
        </p:spPr>
        <p:txBody>
          <a:bodyPr>
            <a:noAutofit/>
          </a:bodyPr>
          <a:lstStyle/>
          <a:p>
            <a:pPr lvl="0" algn="just"/>
            <a:r>
              <a:rPr lang="en-US" b="1"/>
              <a:t>2.3. </a:t>
            </a:r>
            <a:r>
              <a:rPr lang="vi-VN" b="1"/>
              <a:t>Các giải thuật xây dựng thực thể cơ sở</a:t>
            </a:r>
            <a:endParaRPr lang="en-US" b="1"/>
          </a:p>
          <a:p>
            <a:pPr lvl="0" algn="just"/>
            <a:r>
              <a:rPr lang="en-US" sz="2000" b="1" i="1"/>
              <a:t>Các thuật toán tô miền kín đa giác</a:t>
            </a:r>
            <a:r>
              <a:rPr lang="en-US" sz="2000" b="1"/>
              <a:t>: ScanLine</a:t>
            </a:r>
          </a:p>
          <a:p>
            <a:pPr algn="just"/>
            <a:r>
              <a:rPr lang="en-US" sz="2000"/>
              <a:t>Y=0</a:t>
            </a:r>
          </a:p>
          <a:p>
            <a:pPr lvl="0" algn="just"/>
            <a:r>
              <a:rPr lang="en-US" sz="2000"/>
              <a:t>Xét cạnh AB, rõ ràng cả 2 đỉnh A và B đều không thỏa mãn biểu thức để chứng tỏ đường thẳng y=0 cắt ngang cạnh AB. Do đó không cần xác định tọa độ điểm giao nhau giữa y=0 và đoạn AB</a:t>
            </a:r>
          </a:p>
          <a:p>
            <a:pPr lvl="0" algn="just"/>
            <a:r>
              <a:rPr lang="en-US" sz="2000"/>
              <a:t>Xét cạnh BC và CA đều tương tự như cạnh AB</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028262" y="206686"/>
            <a:ext cx="1122450" cy="1122450"/>
          </a:xfrm>
          <a:prstGeom prst="rect">
            <a:avLst/>
          </a:prstGeom>
        </p:spPr>
      </p:pic>
      <p:pic>
        <p:nvPicPr>
          <p:cNvPr id="8" name="Picture 7">
            <a:extLst>
              <a:ext uri="{FF2B5EF4-FFF2-40B4-BE49-F238E27FC236}">
                <a16:creationId xmlns:a16="http://schemas.microsoft.com/office/drawing/2014/main" id="{58A1B6D9-4470-4FA6-9264-C7EDF9C99496}"/>
              </a:ext>
            </a:extLst>
          </p:cNvPr>
          <p:cNvPicPr>
            <a:picLocks noChangeAspect="1"/>
          </p:cNvPicPr>
          <p:nvPr/>
        </p:nvPicPr>
        <p:blipFill>
          <a:blip r:embed="rId5"/>
          <a:stretch>
            <a:fillRect/>
          </a:stretch>
        </p:blipFill>
        <p:spPr>
          <a:xfrm>
            <a:off x="8308840" y="2211497"/>
            <a:ext cx="3883160" cy="3172974"/>
          </a:xfrm>
          <a:prstGeom prst="rect">
            <a:avLst/>
          </a:prstGeom>
        </p:spPr>
      </p:pic>
    </p:spTree>
    <p:extLst>
      <p:ext uri="{BB962C8B-B14F-4D97-AF65-F5344CB8AC3E}">
        <p14:creationId xmlns:p14="http://schemas.microsoft.com/office/powerpoint/2010/main" val="77340223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485454"/>
            <a:ext cx="7114025" cy="4625060"/>
          </a:xfrm>
        </p:spPr>
        <p:txBody>
          <a:bodyPr>
            <a:noAutofit/>
          </a:bodyPr>
          <a:lstStyle/>
          <a:p>
            <a:pPr lvl="0" algn="just"/>
            <a:r>
              <a:rPr lang="en-US" b="1"/>
              <a:t>2.3. </a:t>
            </a:r>
            <a:r>
              <a:rPr lang="vi-VN" b="1"/>
              <a:t>Các giải thuật xây dựng thực thể cơ sở</a:t>
            </a:r>
            <a:endParaRPr lang="en-US" b="1"/>
          </a:p>
          <a:p>
            <a:pPr lvl="0" algn="just"/>
            <a:r>
              <a:rPr lang="en-US" sz="2000" b="1" i="1"/>
              <a:t>Các thuật toán tô miền kín đa giác</a:t>
            </a:r>
            <a:r>
              <a:rPr lang="en-US" sz="2000" b="1"/>
              <a:t>: ScanLine</a:t>
            </a:r>
          </a:p>
          <a:p>
            <a:r>
              <a:rPr lang="en-US" sz="2000"/>
              <a:t>Y=1</a:t>
            </a:r>
          </a:p>
          <a:p>
            <a:pPr lvl="0"/>
            <a:r>
              <a:rPr lang="en-US" sz="2000"/>
              <a:t>Xét cạnh AB, rõ ràng cả 2 đỉnh A và B đều không thỏa mãn biểu thức để chứng tỏ đường thẳng y=1 cắt ngang cạnh AB. Do đó không cần xác định tọa độ điểm giao nhau giữa y=1 và đoạn AB</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028262" y="206686"/>
            <a:ext cx="1122450" cy="1122450"/>
          </a:xfrm>
          <a:prstGeom prst="rect">
            <a:avLst/>
          </a:prstGeom>
        </p:spPr>
      </p:pic>
      <p:pic>
        <p:nvPicPr>
          <p:cNvPr id="5" name="Picture 4">
            <a:extLst>
              <a:ext uri="{FF2B5EF4-FFF2-40B4-BE49-F238E27FC236}">
                <a16:creationId xmlns:a16="http://schemas.microsoft.com/office/drawing/2014/main" id="{C4BFE981-BB78-4E71-898D-ACAF3B1F746A}"/>
              </a:ext>
            </a:extLst>
          </p:cNvPr>
          <p:cNvPicPr>
            <a:picLocks noChangeAspect="1"/>
          </p:cNvPicPr>
          <p:nvPr/>
        </p:nvPicPr>
        <p:blipFill>
          <a:blip r:embed="rId5"/>
          <a:stretch>
            <a:fillRect/>
          </a:stretch>
        </p:blipFill>
        <p:spPr>
          <a:xfrm>
            <a:off x="8243438" y="2108132"/>
            <a:ext cx="3883160" cy="3172974"/>
          </a:xfrm>
          <a:prstGeom prst="rect">
            <a:avLst/>
          </a:prstGeom>
        </p:spPr>
      </p:pic>
    </p:spTree>
    <p:extLst>
      <p:ext uri="{BB962C8B-B14F-4D97-AF65-F5344CB8AC3E}">
        <p14:creationId xmlns:p14="http://schemas.microsoft.com/office/powerpoint/2010/main" val="93366846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485454"/>
            <a:ext cx="7114025" cy="4625060"/>
          </a:xfrm>
        </p:spPr>
        <p:txBody>
          <a:bodyPr>
            <a:noAutofit/>
          </a:bodyPr>
          <a:lstStyle/>
          <a:p>
            <a:pPr lvl="0" algn="just"/>
            <a:r>
              <a:rPr lang="en-US" b="1"/>
              <a:t>2.3. </a:t>
            </a:r>
            <a:r>
              <a:rPr lang="vi-VN" b="1"/>
              <a:t>Các giải thuật xây dựng thực thể cơ sở</a:t>
            </a:r>
            <a:endParaRPr lang="en-US" b="1"/>
          </a:p>
          <a:p>
            <a:pPr lvl="0" algn="just"/>
            <a:r>
              <a:rPr lang="en-US" sz="2000" b="1" i="1"/>
              <a:t>Các thuật toán tô miền kín đa giác</a:t>
            </a:r>
            <a:r>
              <a:rPr lang="en-US" sz="2000" b="1"/>
              <a:t>: ScanLine</a:t>
            </a:r>
          </a:p>
          <a:p>
            <a:r>
              <a:rPr lang="en-US" sz="2000"/>
              <a:t>Y=1</a:t>
            </a:r>
          </a:p>
          <a:p>
            <a:pPr lvl="0"/>
            <a:r>
              <a:rPr lang="en-US" sz="2000"/>
              <a:t>Xét cạnh BC</a:t>
            </a:r>
          </a:p>
          <a:p>
            <a:pPr lvl="1"/>
            <a:r>
              <a:rPr lang="en-US" sz="2000"/>
              <a:t>y</a:t>
            </a:r>
            <a:r>
              <a:rPr lang="en-US" sz="2000" baseline="-25000"/>
              <a:t>B</a:t>
            </a:r>
            <a:r>
              <a:rPr lang="en-US" sz="2000"/>
              <a:t> = 4 &gt; 1 và y</a:t>
            </a:r>
            <a:r>
              <a:rPr lang="en-US" sz="2000" baseline="-25000"/>
              <a:t>C</a:t>
            </a:r>
            <a:r>
              <a:rPr lang="en-US" sz="2000"/>
              <a:t> = 1 &lt;=1</a:t>
            </a:r>
          </a:p>
          <a:p>
            <a:pPr lvl="1"/>
            <a:r>
              <a:rPr lang="en-US" sz="2000"/>
              <a:t>x</a:t>
            </a:r>
            <a:r>
              <a:rPr lang="en-US" sz="2000" baseline="-25000"/>
              <a:t>gđ[0] </a:t>
            </a:r>
            <a:r>
              <a:rPr lang="en-US" sz="2000"/>
              <a:t>= x</a:t>
            </a:r>
            <a:r>
              <a:rPr lang="en-US" sz="2000" baseline="-25000"/>
              <a:t>B</a:t>
            </a:r>
            <a:r>
              <a:rPr lang="en-US" sz="2000"/>
              <a:t> + m(y-y</a:t>
            </a:r>
            <a:r>
              <a:rPr lang="en-US" sz="2000" baseline="-25000"/>
              <a:t>B</a:t>
            </a:r>
            <a:r>
              <a:rPr lang="en-US" sz="2000"/>
              <a:t>) hoặc x</a:t>
            </a:r>
            <a:r>
              <a:rPr lang="en-US" sz="2000" baseline="-25000"/>
              <a:t>gđ[0] </a:t>
            </a:r>
            <a:r>
              <a:rPr lang="en-US" sz="2000"/>
              <a:t>= x</a:t>
            </a:r>
            <a:r>
              <a:rPr lang="en-US" sz="2000" baseline="-25000"/>
              <a:t>C</a:t>
            </a:r>
            <a:r>
              <a:rPr lang="en-US" sz="2000"/>
              <a:t> + m(y-y</a:t>
            </a:r>
            <a:r>
              <a:rPr lang="en-US" sz="2000" baseline="-25000"/>
              <a:t>C</a:t>
            </a:r>
            <a:r>
              <a:rPr lang="en-US" sz="2000"/>
              <a:t>) </a:t>
            </a:r>
          </a:p>
          <a:p>
            <a:pPr lvl="2"/>
            <a:r>
              <a:rPr lang="en-US" sz="2000"/>
              <a:t>x</a:t>
            </a:r>
            <a:r>
              <a:rPr lang="en-US" sz="2000" baseline="-25000"/>
              <a:t>gđ[0] </a:t>
            </a:r>
            <a:r>
              <a:rPr lang="en-US" sz="2000"/>
              <a:t>= 3 + 1/3(1-4) hoặc x</a:t>
            </a:r>
            <a:r>
              <a:rPr lang="en-US" sz="2000" baseline="-25000"/>
              <a:t>gđ[0] </a:t>
            </a:r>
            <a:r>
              <a:rPr lang="en-US" sz="2000"/>
              <a:t>= 2 + 1/3(1-1)</a:t>
            </a:r>
          </a:p>
          <a:p>
            <a:pPr lvl="2"/>
            <a:r>
              <a:rPr lang="en-US" sz="2000"/>
              <a:t>x</a:t>
            </a:r>
            <a:r>
              <a:rPr lang="en-US" sz="2000" baseline="-25000"/>
              <a:t>gđ[0] </a:t>
            </a:r>
            <a:r>
              <a:rPr lang="en-US" sz="2000"/>
              <a:t>= </a:t>
            </a:r>
            <a:r>
              <a:rPr lang="en-US" sz="2000" baseline="-25000"/>
              <a:t> </a:t>
            </a:r>
            <a:r>
              <a:rPr lang="en-US" sz="2000"/>
              <a:t>2 hoặc x</a:t>
            </a:r>
            <a:r>
              <a:rPr lang="en-US" sz="2000" baseline="-25000"/>
              <a:t>gđ[0] </a:t>
            </a:r>
            <a:r>
              <a:rPr lang="en-US" sz="2000"/>
              <a:t>= 2 </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028262" y="206686"/>
            <a:ext cx="1122450" cy="1122450"/>
          </a:xfrm>
          <a:prstGeom prst="rect">
            <a:avLst/>
          </a:prstGeom>
        </p:spPr>
      </p:pic>
      <p:pic>
        <p:nvPicPr>
          <p:cNvPr id="5" name="Picture 4">
            <a:extLst>
              <a:ext uri="{FF2B5EF4-FFF2-40B4-BE49-F238E27FC236}">
                <a16:creationId xmlns:a16="http://schemas.microsoft.com/office/drawing/2014/main" id="{5E329B04-1ADF-4EF2-A690-E4BE4A4EDD72}"/>
              </a:ext>
            </a:extLst>
          </p:cNvPr>
          <p:cNvPicPr>
            <a:picLocks noChangeAspect="1"/>
          </p:cNvPicPr>
          <p:nvPr/>
        </p:nvPicPr>
        <p:blipFill>
          <a:blip r:embed="rId5"/>
          <a:stretch>
            <a:fillRect/>
          </a:stretch>
        </p:blipFill>
        <p:spPr>
          <a:xfrm>
            <a:off x="7746705" y="2395647"/>
            <a:ext cx="3883160" cy="3172974"/>
          </a:xfrm>
          <a:prstGeom prst="rect">
            <a:avLst/>
          </a:prstGeom>
        </p:spPr>
      </p:pic>
    </p:spTree>
    <p:extLst>
      <p:ext uri="{BB962C8B-B14F-4D97-AF65-F5344CB8AC3E}">
        <p14:creationId xmlns:p14="http://schemas.microsoft.com/office/powerpoint/2010/main" val="12597639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485454"/>
            <a:ext cx="7114025" cy="4625060"/>
          </a:xfrm>
        </p:spPr>
        <p:txBody>
          <a:bodyPr>
            <a:noAutofit/>
          </a:bodyPr>
          <a:lstStyle/>
          <a:p>
            <a:pPr lvl="0" algn="just"/>
            <a:r>
              <a:rPr lang="en-US" b="1"/>
              <a:t>2.3. </a:t>
            </a:r>
            <a:r>
              <a:rPr lang="vi-VN" b="1"/>
              <a:t>Các giải thuật xây dựng thực thể cơ sở</a:t>
            </a:r>
            <a:endParaRPr lang="en-US" b="1"/>
          </a:p>
          <a:p>
            <a:pPr lvl="0" algn="just"/>
            <a:r>
              <a:rPr lang="en-US" sz="2000" b="1" i="1"/>
              <a:t>Các thuật toán tô miền kín đa giác</a:t>
            </a:r>
            <a:r>
              <a:rPr lang="en-US" sz="2000" b="1"/>
              <a:t>: ScanLine</a:t>
            </a:r>
          </a:p>
          <a:p>
            <a:r>
              <a:rPr lang="en-US" sz="2000"/>
              <a:t>Y=1</a:t>
            </a:r>
          </a:p>
          <a:p>
            <a:pPr lvl="0"/>
            <a:r>
              <a:rPr lang="en-US" sz="2000"/>
              <a:t>Xét cạnh CA</a:t>
            </a:r>
          </a:p>
          <a:p>
            <a:pPr lvl="1"/>
            <a:r>
              <a:rPr lang="en-US" sz="2000"/>
              <a:t>y</a:t>
            </a:r>
            <a:r>
              <a:rPr lang="en-US" sz="2000" baseline="-25000"/>
              <a:t>C</a:t>
            </a:r>
            <a:r>
              <a:rPr lang="en-US" sz="2000"/>
              <a:t> = 1 &lt;= 1 và y</a:t>
            </a:r>
            <a:r>
              <a:rPr lang="en-US" sz="2000" baseline="-25000"/>
              <a:t>A</a:t>
            </a:r>
            <a:r>
              <a:rPr lang="en-US" sz="2000"/>
              <a:t> = 2 &gt;1</a:t>
            </a:r>
          </a:p>
          <a:p>
            <a:pPr lvl="1"/>
            <a:r>
              <a:rPr lang="en-US" sz="2000"/>
              <a:t>x</a:t>
            </a:r>
            <a:r>
              <a:rPr lang="en-US" sz="2000" baseline="-25000"/>
              <a:t>gđ[1] </a:t>
            </a:r>
            <a:r>
              <a:rPr lang="en-US" sz="2000"/>
              <a:t>= x</a:t>
            </a:r>
            <a:r>
              <a:rPr lang="en-US" sz="2000" baseline="-25000"/>
              <a:t>A</a:t>
            </a:r>
            <a:r>
              <a:rPr lang="en-US" sz="2000"/>
              <a:t> + m(y-y</a:t>
            </a:r>
            <a:r>
              <a:rPr lang="en-US" sz="2000" baseline="-25000"/>
              <a:t>A</a:t>
            </a:r>
            <a:r>
              <a:rPr lang="en-US" sz="2000"/>
              <a:t>) hoặc x</a:t>
            </a:r>
            <a:r>
              <a:rPr lang="en-US" sz="2000" baseline="-25000"/>
              <a:t>gđ[1] </a:t>
            </a:r>
            <a:r>
              <a:rPr lang="en-US" sz="2000"/>
              <a:t>= x</a:t>
            </a:r>
            <a:r>
              <a:rPr lang="en-US" sz="2000" baseline="-25000"/>
              <a:t>C</a:t>
            </a:r>
            <a:r>
              <a:rPr lang="en-US" sz="2000"/>
              <a:t> + m(y-y</a:t>
            </a:r>
            <a:r>
              <a:rPr lang="en-US" sz="2000" baseline="-25000"/>
              <a:t>C</a:t>
            </a:r>
            <a:r>
              <a:rPr lang="en-US" sz="2000"/>
              <a:t>) </a:t>
            </a:r>
          </a:p>
          <a:p>
            <a:pPr lvl="2"/>
            <a:r>
              <a:rPr lang="en-US" sz="2000"/>
              <a:t>x</a:t>
            </a:r>
            <a:r>
              <a:rPr lang="en-US" sz="2000" baseline="-25000"/>
              <a:t>gđ[1] </a:t>
            </a:r>
            <a:r>
              <a:rPr lang="en-US" sz="2000"/>
              <a:t>= 1 - 1(1-2) hoặc x</a:t>
            </a:r>
            <a:r>
              <a:rPr lang="en-US" sz="2000" baseline="-25000"/>
              <a:t>gđ[1] </a:t>
            </a:r>
            <a:r>
              <a:rPr lang="en-US" sz="2000"/>
              <a:t>= 2 - 1(1-1)</a:t>
            </a:r>
          </a:p>
          <a:p>
            <a:pPr lvl="2"/>
            <a:r>
              <a:rPr lang="en-US" sz="2000"/>
              <a:t>x</a:t>
            </a:r>
            <a:r>
              <a:rPr lang="en-US" sz="2000" baseline="-25000"/>
              <a:t>gđ[1] </a:t>
            </a:r>
            <a:r>
              <a:rPr lang="en-US" sz="2000"/>
              <a:t>= </a:t>
            </a:r>
            <a:r>
              <a:rPr lang="en-US" sz="2000" baseline="-25000"/>
              <a:t> </a:t>
            </a:r>
            <a:r>
              <a:rPr lang="en-US" sz="2000"/>
              <a:t>2 hoặc x</a:t>
            </a:r>
            <a:r>
              <a:rPr lang="en-US" sz="2000" baseline="-25000"/>
              <a:t>gđ[1] </a:t>
            </a:r>
            <a:r>
              <a:rPr lang="en-US" sz="2000"/>
              <a:t>= 2 </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028262" y="206686"/>
            <a:ext cx="1122450" cy="1122450"/>
          </a:xfrm>
          <a:prstGeom prst="rect">
            <a:avLst/>
          </a:prstGeom>
        </p:spPr>
      </p:pic>
      <p:pic>
        <p:nvPicPr>
          <p:cNvPr id="5" name="Picture 4">
            <a:extLst>
              <a:ext uri="{FF2B5EF4-FFF2-40B4-BE49-F238E27FC236}">
                <a16:creationId xmlns:a16="http://schemas.microsoft.com/office/drawing/2014/main" id="{D863AA24-B2E8-4785-82D2-3B8D0D9D7332}"/>
              </a:ext>
            </a:extLst>
          </p:cNvPr>
          <p:cNvPicPr>
            <a:picLocks noChangeAspect="1"/>
          </p:cNvPicPr>
          <p:nvPr/>
        </p:nvPicPr>
        <p:blipFill>
          <a:blip r:embed="rId5"/>
          <a:stretch>
            <a:fillRect/>
          </a:stretch>
        </p:blipFill>
        <p:spPr>
          <a:xfrm>
            <a:off x="7648165" y="2395647"/>
            <a:ext cx="3883160" cy="3172974"/>
          </a:xfrm>
          <a:prstGeom prst="rect">
            <a:avLst/>
          </a:prstGeom>
        </p:spPr>
      </p:pic>
    </p:spTree>
    <p:extLst>
      <p:ext uri="{BB962C8B-B14F-4D97-AF65-F5344CB8AC3E}">
        <p14:creationId xmlns:p14="http://schemas.microsoft.com/office/powerpoint/2010/main" val="128766588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485454"/>
            <a:ext cx="7114025" cy="4625060"/>
          </a:xfrm>
        </p:spPr>
        <p:txBody>
          <a:bodyPr>
            <a:noAutofit/>
          </a:bodyPr>
          <a:lstStyle/>
          <a:p>
            <a:pPr lvl="0" algn="just"/>
            <a:r>
              <a:rPr lang="en-US" b="1"/>
              <a:t>2.3. </a:t>
            </a:r>
            <a:r>
              <a:rPr lang="vi-VN" b="1"/>
              <a:t>Các giải thuật xây dựng thực thể cơ sở</a:t>
            </a:r>
            <a:endParaRPr lang="en-US" b="1"/>
          </a:p>
          <a:p>
            <a:pPr lvl="0" algn="just"/>
            <a:r>
              <a:rPr lang="en-US" sz="2000" b="1" i="1"/>
              <a:t>Các thuật toán tô miền kín đa giác</a:t>
            </a:r>
            <a:r>
              <a:rPr lang="en-US" sz="2000" b="1"/>
              <a:t>: ScanLine</a:t>
            </a:r>
          </a:p>
          <a:p>
            <a:r>
              <a:rPr lang="en-US" sz="2000"/>
              <a:t>Y=2</a:t>
            </a:r>
          </a:p>
          <a:p>
            <a:pPr lvl="0"/>
            <a:r>
              <a:rPr lang="en-US" sz="2000"/>
              <a:t>Xét cạnh AB</a:t>
            </a:r>
          </a:p>
          <a:p>
            <a:pPr lvl="1"/>
            <a:r>
              <a:rPr lang="en-US" sz="2000"/>
              <a:t>y</a:t>
            </a:r>
            <a:r>
              <a:rPr lang="en-US" sz="2000" baseline="-25000"/>
              <a:t>A</a:t>
            </a:r>
            <a:r>
              <a:rPr lang="en-US" sz="2000"/>
              <a:t> = 2 &lt;=2 và y</a:t>
            </a:r>
            <a:r>
              <a:rPr lang="en-US" sz="2000" baseline="-25000"/>
              <a:t>B</a:t>
            </a:r>
            <a:r>
              <a:rPr lang="en-US" sz="2000"/>
              <a:t> = 4 &gt; 2</a:t>
            </a:r>
          </a:p>
          <a:p>
            <a:pPr lvl="1"/>
            <a:r>
              <a:rPr lang="en-US" sz="2000"/>
              <a:t>x</a:t>
            </a:r>
            <a:r>
              <a:rPr lang="en-US" sz="2000" baseline="-25000"/>
              <a:t>gđ[2] </a:t>
            </a:r>
            <a:r>
              <a:rPr lang="en-US" sz="2000"/>
              <a:t>= x</a:t>
            </a:r>
            <a:r>
              <a:rPr lang="en-US" sz="2000" baseline="-25000"/>
              <a:t>A</a:t>
            </a:r>
            <a:r>
              <a:rPr lang="en-US" sz="2000"/>
              <a:t> + m(y-y</a:t>
            </a:r>
            <a:r>
              <a:rPr lang="en-US" sz="2000" baseline="-25000"/>
              <a:t>A</a:t>
            </a:r>
            <a:r>
              <a:rPr lang="en-US" sz="2000"/>
              <a:t>) hoặc x</a:t>
            </a:r>
            <a:r>
              <a:rPr lang="en-US" sz="2000" baseline="-25000"/>
              <a:t>gđ[2] </a:t>
            </a:r>
            <a:r>
              <a:rPr lang="en-US" sz="2000"/>
              <a:t>= x</a:t>
            </a:r>
            <a:r>
              <a:rPr lang="en-US" sz="2000" baseline="-25000"/>
              <a:t>B</a:t>
            </a:r>
            <a:r>
              <a:rPr lang="en-US" sz="2000"/>
              <a:t> + m(y-y</a:t>
            </a:r>
            <a:r>
              <a:rPr lang="en-US" sz="2000" baseline="-25000"/>
              <a:t>B</a:t>
            </a:r>
            <a:r>
              <a:rPr lang="en-US" sz="2000"/>
              <a:t>) </a:t>
            </a:r>
          </a:p>
          <a:p>
            <a:pPr lvl="2"/>
            <a:r>
              <a:rPr lang="en-US" sz="2000"/>
              <a:t>x</a:t>
            </a:r>
            <a:r>
              <a:rPr lang="en-US" sz="2000" baseline="-25000"/>
              <a:t>gđ[2] </a:t>
            </a:r>
            <a:r>
              <a:rPr lang="en-US" sz="2000"/>
              <a:t>= 1 + 1(2-2) hoặc x</a:t>
            </a:r>
            <a:r>
              <a:rPr lang="en-US" sz="2000" baseline="-25000"/>
              <a:t>gđ[2] </a:t>
            </a:r>
            <a:r>
              <a:rPr lang="en-US" sz="2000"/>
              <a:t>= 3 + 1(2-4)</a:t>
            </a:r>
          </a:p>
          <a:p>
            <a:pPr lvl="2"/>
            <a:r>
              <a:rPr lang="en-US" sz="2000"/>
              <a:t>x</a:t>
            </a:r>
            <a:r>
              <a:rPr lang="en-US" sz="2000" baseline="-25000"/>
              <a:t>gđ[2] </a:t>
            </a:r>
            <a:r>
              <a:rPr lang="en-US" sz="2000"/>
              <a:t>= </a:t>
            </a:r>
            <a:r>
              <a:rPr lang="en-US" sz="2000" baseline="-25000"/>
              <a:t> </a:t>
            </a:r>
            <a:r>
              <a:rPr lang="en-US" sz="2000"/>
              <a:t>1 hoặc x</a:t>
            </a:r>
            <a:r>
              <a:rPr lang="en-US" sz="2000" baseline="-25000"/>
              <a:t>gđ[2] </a:t>
            </a:r>
            <a:r>
              <a:rPr lang="en-US" sz="2000"/>
              <a:t>= 1</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028262" y="206686"/>
            <a:ext cx="1122450" cy="1122450"/>
          </a:xfrm>
          <a:prstGeom prst="rect">
            <a:avLst/>
          </a:prstGeom>
        </p:spPr>
      </p:pic>
      <p:pic>
        <p:nvPicPr>
          <p:cNvPr id="5" name="Picture 4">
            <a:extLst>
              <a:ext uri="{FF2B5EF4-FFF2-40B4-BE49-F238E27FC236}">
                <a16:creationId xmlns:a16="http://schemas.microsoft.com/office/drawing/2014/main" id="{9075F81A-457A-4338-98A4-A94231DD51DF}"/>
              </a:ext>
            </a:extLst>
          </p:cNvPr>
          <p:cNvPicPr>
            <a:picLocks noChangeAspect="1"/>
          </p:cNvPicPr>
          <p:nvPr/>
        </p:nvPicPr>
        <p:blipFill>
          <a:blip r:embed="rId5"/>
          <a:stretch>
            <a:fillRect/>
          </a:stretch>
        </p:blipFill>
        <p:spPr>
          <a:xfrm>
            <a:off x="7648165" y="2395647"/>
            <a:ext cx="3883160" cy="3172974"/>
          </a:xfrm>
          <a:prstGeom prst="rect">
            <a:avLst/>
          </a:prstGeom>
        </p:spPr>
      </p:pic>
    </p:spTree>
    <p:extLst>
      <p:ext uri="{BB962C8B-B14F-4D97-AF65-F5344CB8AC3E}">
        <p14:creationId xmlns:p14="http://schemas.microsoft.com/office/powerpoint/2010/main" val="24410456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485454"/>
            <a:ext cx="7114025" cy="4625060"/>
          </a:xfrm>
        </p:spPr>
        <p:txBody>
          <a:bodyPr>
            <a:noAutofit/>
          </a:bodyPr>
          <a:lstStyle/>
          <a:p>
            <a:pPr lvl="0" algn="just"/>
            <a:r>
              <a:rPr lang="en-US" b="1"/>
              <a:t>2.3. </a:t>
            </a:r>
            <a:r>
              <a:rPr lang="vi-VN" b="1"/>
              <a:t>Các giải thuật xây dựng thực thể cơ sở</a:t>
            </a:r>
            <a:endParaRPr lang="en-US" b="1"/>
          </a:p>
          <a:p>
            <a:pPr lvl="0" algn="just"/>
            <a:r>
              <a:rPr lang="en-US" sz="2000" b="1" i="1"/>
              <a:t>Các thuật toán tô miền kín đa giác</a:t>
            </a:r>
            <a:r>
              <a:rPr lang="en-US" sz="2000" b="1"/>
              <a:t>: ScanLine</a:t>
            </a:r>
          </a:p>
          <a:p>
            <a:r>
              <a:rPr lang="en-US" sz="2000"/>
              <a:t>Y=2</a:t>
            </a:r>
          </a:p>
          <a:p>
            <a:pPr lvl="0"/>
            <a:r>
              <a:rPr lang="en-US" sz="2000"/>
              <a:t>Xét cạnh BC</a:t>
            </a:r>
          </a:p>
          <a:p>
            <a:pPr lvl="1"/>
            <a:r>
              <a:rPr lang="en-US" sz="2000"/>
              <a:t>y</a:t>
            </a:r>
            <a:r>
              <a:rPr lang="en-US" sz="2000" baseline="-25000"/>
              <a:t>C</a:t>
            </a:r>
            <a:r>
              <a:rPr lang="en-US" sz="2000"/>
              <a:t> = 1 &lt;= 2 và y</a:t>
            </a:r>
            <a:r>
              <a:rPr lang="en-US" sz="2000" baseline="-25000"/>
              <a:t>B</a:t>
            </a:r>
            <a:r>
              <a:rPr lang="en-US" sz="2000"/>
              <a:t> = 4 &gt;2</a:t>
            </a:r>
          </a:p>
          <a:p>
            <a:pPr lvl="1"/>
            <a:r>
              <a:rPr lang="en-US" sz="2000"/>
              <a:t>x</a:t>
            </a:r>
            <a:r>
              <a:rPr lang="en-US" sz="2000" baseline="-25000"/>
              <a:t>gđ[3] </a:t>
            </a:r>
            <a:r>
              <a:rPr lang="en-US" sz="2000"/>
              <a:t>= x</a:t>
            </a:r>
            <a:r>
              <a:rPr lang="en-US" sz="2000" baseline="-25000"/>
              <a:t>B</a:t>
            </a:r>
            <a:r>
              <a:rPr lang="en-US" sz="2000"/>
              <a:t> + m(y-y</a:t>
            </a:r>
            <a:r>
              <a:rPr lang="en-US" sz="2000" baseline="-25000"/>
              <a:t>B</a:t>
            </a:r>
            <a:r>
              <a:rPr lang="en-US" sz="2000"/>
              <a:t>) hoặc x</a:t>
            </a:r>
            <a:r>
              <a:rPr lang="en-US" sz="2000" baseline="-25000"/>
              <a:t>gđ[3] </a:t>
            </a:r>
            <a:r>
              <a:rPr lang="en-US" sz="2000"/>
              <a:t>= x</a:t>
            </a:r>
            <a:r>
              <a:rPr lang="en-US" sz="2000" baseline="-25000"/>
              <a:t>C</a:t>
            </a:r>
            <a:r>
              <a:rPr lang="en-US" sz="2000"/>
              <a:t> + m(y-y</a:t>
            </a:r>
            <a:r>
              <a:rPr lang="en-US" sz="2000" baseline="-25000"/>
              <a:t>C</a:t>
            </a:r>
            <a:r>
              <a:rPr lang="en-US" sz="2000"/>
              <a:t>) </a:t>
            </a:r>
          </a:p>
          <a:p>
            <a:pPr lvl="2"/>
            <a:r>
              <a:rPr lang="en-US" sz="2000"/>
              <a:t>x</a:t>
            </a:r>
            <a:r>
              <a:rPr lang="en-US" sz="2000" baseline="-25000"/>
              <a:t>gđ[3] </a:t>
            </a:r>
            <a:r>
              <a:rPr lang="en-US" sz="2000"/>
              <a:t>= 3 + 1/3(2-4) hoặc x</a:t>
            </a:r>
            <a:r>
              <a:rPr lang="en-US" sz="2000" baseline="-25000"/>
              <a:t>gđ[3] </a:t>
            </a:r>
            <a:r>
              <a:rPr lang="en-US" sz="2000"/>
              <a:t>= 2 + 1/3(2-1)</a:t>
            </a:r>
          </a:p>
          <a:p>
            <a:pPr lvl="2"/>
            <a:r>
              <a:rPr lang="en-US" sz="2000"/>
              <a:t>x</a:t>
            </a:r>
            <a:r>
              <a:rPr lang="en-US" sz="2000" baseline="-25000"/>
              <a:t>gđ[3] </a:t>
            </a:r>
            <a:r>
              <a:rPr lang="en-US" sz="2000"/>
              <a:t>= </a:t>
            </a:r>
            <a:r>
              <a:rPr lang="en-US" sz="2000" baseline="-25000"/>
              <a:t> </a:t>
            </a:r>
            <a:r>
              <a:rPr lang="en-US" sz="2000"/>
              <a:t>2 hoặc x</a:t>
            </a:r>
            <a:r>
              <a:rPr lang="en-US" sz="2000" baseline="-25000"/>
              <a:t>gđ[3] </a:t>
            </a:r>
            <a:r>
              <a:rPr lang="en-US" sz="2000"/>
              <a:t>= 2 </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028262" y="206686"/>
            <a:ext cx="1122450" cy="1122450"/>
          </a:xfrm>
          <a:prstGeom prst="rect">
            <a:avLst/>
          </a:prstGeom>
        </p:spPr>
      </p:pic>
      <p:pic>
        <p:nvPicPr>
          <p:cNvPr id="6" name="Picture 5">
            <a:extLst>
              <a:ext uri="{FF2B5EF4-FFF2-40B4-BE49-F238E27FC236}">
                <a16:creationId xmlns:a16="http://schemas.microsoft.com/office/drawing/2014/main" id="{1308EE62-D282-48B4-B2CA-FCA1F5D1EB55}"/>
              </a:ext>
            </a:extLst>
          </p:cNvPr>
          <p:cNvPicPr>
            <a:picLocks noChangeAspect="1"/>
          </p:cNvPicPr>
          <p:nvPr/>
        </p:nvPicPr>
        <p:blipFill>
          <a:blip r:embed="rId5"/>
          <a:stretch>
            <a:fillRect/>
          </a:stretch>
        </p:blipFill>
        <p:spPr>
          <a:xfrm>
            <a:off x="8086682" y="2199572"/>
            <a:ext cx="3883160" cy="3172974"/>
          </a:xfrm>
          <a:prstGeom prst="rect">
            <a:avLst/>
          </a:prstGeom>
        </p:spPr>
      </p:pic>
    </p:spTree>
    <p:extLst>
      <p:ext uri="{BB962C8B-B14F-4D97-AF65-F5344CB8AC3E}">
        <p14:creationId xmlns:p14="http://schemas.microsoft.com/office/powerpoint/2010/main" val="8117719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485454"/>
            <a:ext cx="7114025" cy="4625060"/>
          </a:xfrm>
        </p:spPr>
        <p:txBody>
          <a:bodyPr>
            <a:noAutofit/>
          </a:bodyPr>
          <a:lstStyle/>
          <a:p>
            <a:pPr lvl="0" algn="just"/>
            <a:r>
              <a:rPr lang="en-US" b="1"/>
              <a:t>2.3. </a:t>
            </a:r>
            <a:r>
              <a:rPr lang="vi-VN" b="1"/>
              <a:t>Các giải thuật xây dựng thực thể cơ sở</a:t>
            </a:r>
            <a:endParaRPr lang="en-US" b="1"/>
          </a:p>
          <a:p>
            <a:pPr lvl="0" algn="just"/>
            <a:r>
              <a:rPr lang="en-US" sz="2000" b="1" i="1"/>
              <a:t>Các thuật toán tô miền kín đa giác</a:t>
            </a:r>
            <a:r>
              <a:rPr lang="en-US" sz="2000" b="1"/>
              <a:t>: ScanLine</a:t>
            </a:r>
          </a:p>
          <a:p>
            <a:r>
              <a:rPr lang="en-US" sz="2000"/>
              <a:t>Y=2</a:t>
            </a:r>
          </a:p>
          <a:p>
            <a:pPr lvl="0"/>
            <a:r>
              <a:rPr lang="en-US" sz="2000"/>
              <a:t>Xét cạnh CA</a:t>
            </a:r>
          </a:p>
          <a:p>
            <a:pPr lvl="1"/>
            <a:r>
              <a:rPr lang="en-US" sz="2000"/>
              <a:t>y</a:t>
            </a:r>
            <a:r>
              <a:rPr lang="en-US" sz="2000" baseline="-25000"/>
              <a:t>C</a:t>
            </a:r>
            <a:r>
              <a:rPr lang="en-US" sz="2000"/>
              <a:t> = 1 &lt; 2 và y</a:t>
            </a:r>
            <a:r>
              <a:rPr lang="en-US" sz="2000" baseline="-25000"/>
              <a:t>A</a:t>
            </a:r>
            <a:r>
              <a:rPr lang="en-US" sz="2000"/>
              <a:t> = 2 &gt;=2</a:t>
            </a:r>
          </a:p>
          <a:p>
            <a:pPr lvl="1"/>
            <a:r>
              <a:rPr lang="en-US" sz="2000"/>
              <a:t>x</a:t>
            </a:r>
            <a:r>
              <a:rPr lang="en-US" sz="2000" baseline="-25000"/>
              <a:t>gđ[4] </a:t>
            </a:r>
            <a:r>
              <a:rPr lang="en-US" sz="2000"/>
              <a:t>= x</a:t>
            </a:r>
            <a:r>
              <a:rPr lang="en-US" sz="2000" baseline="-25000"/>
              <a:t>A</a:t>
            </a:r>
            <a:r>
              <a:rPr lang="en-US" sz="2000"/>
              <a:t> + m(y-y</a:t>
            </a:r>
            <a:r>
              <a:rPr lang="en-US" sz="2000" baseline="-25000"/>
              <a:t>A</a:t>
            </a:r>
            <a:r>
              <a:rPr lang="en-US" sz="2000"/>
              <a:t>) hoặc x</a:t>
            </a:r>
            <a:r>
              <a:rPr lang="en-US" sz="2000" baseline="-25000"/>
              <a:t>gđ[4] </a:t>
            </a:r>
            <a:r>
              <a:rPr lang="en-US" sz="2000"/>
              <a:t>= x</a:t>
            </a:r>
            <a:r>
              <a:rPr lang="en-US" sz="2000" baseline="-25000"/>
              <a:t>C</a:t>
            </a:r>
            <a:r>
              <a:rPr lang="en-US" sz="2000"/>
              <a:t> + m(y-y</a:t>
            </a:r>
            <a:r>
              <a:rPr lang="en-US" sz="2000" baseline="-25000"/>
              <a:t>C</a:t>
            </a:r>
            <a:r>
              <a:rPr lang="en-US" sz="2000"/>
              <a:t>) </a:t>
            </a:r>
          </a:p>
          <a:p>
            <a:pPr lvl="2"/>
            <a:r>
              <a:rPr lang="en-US" sz="2000"/>
              <a:t>x</a:t>
            </a:r>
            <a:r>
              <a:rPr lang="en-US" sz="2000" baseline="-25000"/>
              <a:t>gđ[4] </a:t>
            </a:r>
            <a:r>
              <a:rPr lang="en-US" sz="2000"/>
              <a:t>= 1 - 1(2-2) hoặc x</a:t>
            </a:r>
            <a:r>
              <a:rPr lang="en-US" sz="2000" baseline="-25000"/>
              <a:t>gđ[4] </a:t>
            </a:r>
            <a:r>
              <a:rPr lang="en-US" sz="2000"/>
              <a:t>= 2 - 1(2-1)</a:t>
            </a:r>
          </a:p>
          <a:p>
            <a:pPr lvl="2"/>
            <a:r>
              <a:rPr lang="en-US" sz="2000"/>
              <a:t>x</a:t>
            </a:r>
            <a:r>
              <a:rPr lang="en-US" sz="2000" baseline="-25000"/>
              <a:t>gđ[4] </a:t>
            </a:r>
            <a:r>
              <a:rPr lang="en-US" sz="2000"/>
              <a:t>= </a:t>
            </a:r>
            <a:r>
              <a:rPr lang="en-US" sz="2000" baseline="-25000"/>
              <a:t> </a:t>
            </a:r>
            <a:r>
              <a:rPr lang="en-US" sz="2000"/>
              <a:t>1 hoặc x</a:t>
            </a:r>
            <a:r>
              <a:rPr lang="en-US" sz="2000" baseline="-25000"/>
              <a:t>gđ[4] </a:t>
            </a:r>
            <a:r>
              <a:rPr lang="en-US" sz="2000"/>
              <a:t>= 1</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028262" y="206686"/>
            <a:ext cx="1122450" cy="1122450"/>
          </a:xfrm>
          <a:prstGeom prst="rect">
            <a:avLst/>
          </a:prstGeom>
        </p:spPr>
      </p:pic>
      <p:pic>
        <p:nvPicPr>
          <p:cNvPr id="5" name="Picture 4">
            <a:extLst>
              <a:ext uri="{FF2B5EF4-FFF2-40B4-BE49-F238E27FC236}">
                <a16:creationId xmlns:a16="http://schemas.microsoft.com/office/drawing/2014/main" id="{1610C903-E568-4D98-8268-E211CF7DF64B}"/>
              </a:ext>
            </a:extLst>
          </p:cNvPr>
          <p:cNvPicPr>
            <a:picLocks noChangeAspect="1"/>
          </p:cNvPicPr>
          <p:nvPr/>
        </p:nvPicPr>
        <p:blipFill>
          <a:blip r:embed="rId5"/>
          <a:stretch>
            <a:fillRect/>
          </a:stretch>
        </p:blipFill>
        <p:spPr>
          <a:xfrm>
            <a:off x="7648165" y="2395647"/>
            <a:ext cx="3883160" cy="3172974"/>
          </a:xfrm>
          <a:prstGeom prst="rect">
            <a:avLst/>
          </a:prstGeom>
        </p:spPr>
      </p:pic>
    </p:spTree>
    <p:extLst>
      <p:ext uri="{BB962C8B-B14F-4D97-AF65-F5344CB8AC3E}">
        <p14:creationId xmlns:p14="http://schemas.microsoft.com/office/powerpoint/2010/main" val="283153998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485454"/>
            <a:ext cx="7114025" cy="4625060"/>
          </a:xfrm>
        </p:spPr>
        <p:txBody>
          <a:bodyPr>
            <a:noAutofit/>
          </a:bodyPr>
          <a:lstStyle/>
          <a:p>
            <a:pPr lvl="0" algn="just"/>
            <a:r>
              <a:rPr lang="en-US" b="1"/>
              <a:t>2.3. </a:t>
            </a:r>
            <a:r>
              <a:rPr lang="vi-VN" b="1"/>
              <a:t>Các giải thuật xây dựng thực thể cơ sở</a:t>
            </a:r>
            <a:endParaRPr lang="en-US" b="1"/>
          </a:p>
          <a:p>
            <a:pPr lvl="0" algn="just"/>
            <a:r>
              <a:rPr lang="en-US" sz="2000" b="1" i="1"/>
              <a:t>Các thuật toán tô miền kín đa giác</a:t>
            </a:r>
            <a:r>
              <a:rPr lang="en-US" sz="2000" b="1"/>
              <a:t>: ScanLine</a:t>
            </a:r>
          </a:p>
          <a:p>
            <a:r>
              <a:rPr lang="en-US" sz="2000"/>
              <a:t>Y=3</a:t>
            </a:r>
          </a:p>
          <a:p>
            <a:pPr lvl="0"/>
            <a:r>
              <a:rPr lang="en-US" sz="2000"/>
              <a:t>Xét cạnh AB</a:t>
            </a:r>
          </a:p>
          <a:p>
            <a:pPr lvl="1"/>
            <a:r>
              <a:rPr lang="en-US" sz="2000"/>
              <a:t>y</a:t>
            </a:r>
            <a:r>
              <a:rPr lang="en-US" sz="2000" baseline="-25000"/>
              <a:t>A</a:t>
            </a:r>
            <a:r>
              <a:rPr lang="en-US" sz="2000"/>
              <a:t> = 2 &lt;=3 và y</a:t>
            </a:r>
            <a:r>
              <a:rPr lang="en-US" sz="2000" baseline="-25000"/>
              <a:t>B</a:t>
            </a:r>
            <a:r>
              <a:rPr lang="en-US" sz="2000"/>
              <a:t> = 4 &gt; 3</a:t>
            </a:r>
          </a:p>
          <a:p>
            <a:pPr lvl="1"/>
            <a:r>
              <a:rPr lang="en-US" sz="2000"/>
              <a:t>x</a:t>
            </a:r>
            <a:r>
              <a:rPr lang="en-US" sz="2000" baseline="-25000"/>
              <a:t>gđ[5] </a:t>
            </a:r>
            <a:r>
              <a:rPr lang="en-US" sz="2000"/>
              <a:t>= x</a:t>
            </a:r>
            <a:r>
              <a:rPr lang="en-US" sz="2000" baseline="-25000"/>
              <a:t>A</a:t>
            </a:r>
            <a:r>
              <a:rPr lang="en-US" sz="2000"/>
              <a:t> + m(y-y</a:t>
            </a:r>
            <a:r>
              <a:rPr lang="en-US" sz="2000" baseline="-25000"/>
              <a:t>A</a:t>
            </a:r>
            <a:r>
              <a:rPr lang="en-US" sz="2000"/>
              <a:t>) hoặc x</a:t>
            </a:r>
            <a:r>
              <a:rPr lang="en-US" sz="2000" baseline="-25000"/>
              <a:t>gđ[5] </a:t>
            </a:r>
            <a:r>
              <a:rPr lang="en-US" sz="2000"/>
              <a:t>= x</a:t>
            </a:r>
            <a:r>
              <a:rPr lang="en-US" sz="2000" baseline="-25000"/>
              <a:t>B</a:t>
            </a:r>
            <a:r>
              <a:rPr lang="en-US" sz="2000"/>
              <a:t> + m(y-y</a:t>
            </a:r>
            <a:r>
              <a:rPr lang="en-US" sz="2000" baseline="-25000"/>
              <a:t>B</a:t>
            </a:r>
            <a:r>
              <a:rPr lang="en-US" sz="2000"/>
              <a:t>) </a:t>
            </a:r>
          </a:p>
          <a:p>
            <a:pPr lvl="2"/>
            <a:r>
              <a:rPr lang="en-US" sz="2000"/>
              <a:t>x</a:t>
            </a:r>
            <a:r>
              <a:rPr lang="en-US" sz="2000" baseline="-25000"/>
              <a:t>gđ[5] </a:t>
            </a:r>
            <a:r>
              <a:rPr lang="en-US" sz="2000"/>
              <a:t>= 1 + 1(3-2) hoặc x</a:t>
            </a:r>
            <a:r>
              <a:rPr lang="en-US" sz="2000" baseline="-25000"/>
              <a:t>gđ[5] </a:t>
            </a:r>
            <a:r>
              <a:rPr lang="en-US" sz="2000"/>
              <a:t>= 3 + 1(3-4)</a:t>
            </a:r>
          </a:p>
          <a:p>
            <a:pPr lvl="2"/>
            <a:r>
              <a:rPr lang="en-US" sz="2000"/>
              <a:t>x</a:t>
            </a:r>
            <a:r>
              <a:rPr lang="en-US" sz="2000" baseline="-25000"/>
              <a:t>gđ[5] </a:t>
            </a:r>
            <a:r>
              <a:rPr lang="en-US" sz="2000"/>
              <a:t>= </a:t>
            </a:r>
            <a:r>
              <a:rPr lang="en-US" sz="2000" baseline="-25000"/>
              <a:t> </a:t>
            </a:r>
            <a:r>
              <a:rPr lang="en-US" sz="2000"/>
              <a:t>2 hoặc x</a:t>
            </a:r>
            <a:r>
              <a:rPr lang="en-US" sz="2000" baseline="-25000"/>
              <a:t>gđ[5] </a:t>
            </a:r>
            <a:r>
              <a:rPr lang="en-US" sz="2000"/>
              <a:t>= 2 </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028262" y="206686"/>
            <a:ext cx="1122450" cy="1122450"/>
          </a:xfrm>
          <a:prstGeom prst="rect">
            <a:avLst/>
          </a:prstGeom>
        </p:spPr>
      </p:pic>
      <p:pic>
        <p:nvPicPr>
          <p:cNvPr id="6" name="Picture 5">
            <a:extLst>
              <a:ext uri="{FF2B5EF4-FFF2-40B4-BE49-F238E27FC236}">
                <a16:creationId xmlns:a16="http://schemas.microsoft.com/office/drawing/2014/main" id="{B17ED42F-CA0F-40A7-8B94-ADC6F304C2B4}"/>
              </a:ext>
            </a:extLst>
          </p:cNvPr>
          <p:cNvPicPr>
            <a:picLocks noChangeAspect="1"/>
          </p:cNvPicPr>
          <p:nvPr/>
        </p:nvPicPr>
        <p:blipFill>
          <a:blip r:embed="rId5"/>
          <a:stretch>
            <a:fillRect/>
          </a:stretch>
        </p:blipFill>
        <p:spPr>
          <a:xfrm>
            <a:off x="7942649" y="2310738"/>
            <a:ext cx="3883160" cy="3172974"/>
          </a:xfrm>
          <a:prstGeom prst="rect">
            <a:avLst/>
          </a:prstGeom>
        </p:spPr>
      </p:pic>
      <p:sp>
        <p:nvSpPr>
          <p:cNvPr id="8" name="Rectangle 7">
            <a:extLst>
              <a:ext uri="{FF2B5EF4-FFF2-40B4-BE49-F238E27FC236}">
                <a16:creationId xmlns:a16="http://schemas.microsoft.com/office/drawing/2014/main" id="{3E87FF2C-1BCB-45B8-994A-64ECA345F04A}"/>
              </a:ext>
            </a:extLst>
          </p:cNvPr>
          <p:cNvSpPr/>
          <p:nvPr/>
        </p:nvSpPr>
        <p:spPr>
          <a:xfrm>
            <a:off x="11038113" y="3429000"/>
            <a:ext cx="587830" cy="254726"/>
          </a:xfrm>
          <a:prstGeom prst="rect">
            <a:avLst/>
          </a:prstGeom>
          <a:solidFill>
            <a:schemeClr val="bg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100" b="1" i="1">
                <a:solidFill>
                  <a:schemeClr val="tx1"/>
                </a:solidFill>
                <a:latin typeface="Times New Roman" panose="02020603050405020304" pitchFamily="18" charset="0"/>
                <a:cs typeface="Times New Roman" panose="02020603050405020304" pitchFamily="18" charset="0"/>
              </a:rPr>
              <a:t>y = 3</a:t>
            </a:r>
          </a:p>
        </p:txBody>
      </p:sp>
    </p:spTree>
    <p:extLst>
      <p:ext uri="{BB962C8B-B14F-4D97-AF65-F5344CB8AC3E}">
        <p14:creationId xmlns:p14="http://schemas.microsoft.com/office/powerpoint/2010/main" val="333770978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485454"/>
            <a:ext cx="7114025" cy="4625060"/>
          </a:xfrm>
        </p:spPr>
        <p:txBody>
          <a:bodyPr>
            <a:noAutofit/>
          </a:bodyPr>
          <a:lstStyle/>
          <a:p>
            <a:pPr lvl="0" algn="just"/>
            <a:r>
              <a:rPr lang="en-US" b="1"/>
              <a:t>2.3. </a:t>
            </a:r>
            <a:r>
              <a:rPr lang="vi-VN" b="1"/>
              <a:t>Các giải thuật xây dựng thực thể cơ sở</a:t>
            </a:r>
            <a:endParaRPr lang="en-US" b="1"/>
          </a:p>
          <a:p>
            <a:pPr lvl="0" algn="just"/>
            <a:r>
              <a:rPr lang="en-US" sz="2000" b="1" i="1"/>
              <a:t>Các thuật toán tô miền kín đa giác</a:t>
            </a:r>
            <a:r>
              <a:rPr lang="en-US" sz="2000" b="1"/>
              <a:t>: ScanLine</a:t>
            </a:r>
          </a:p>
          <a:p>
            <a:r>
              <a:rPr lang="en-US" sz="2000"/>
              <a:t>Y=3</a:t>
            </a:r>
          </a:p>
          <a:p>
            <a:pPr lvl="0"/>
            <a:r>
              <a:rPr lang="en-US" sz="2000"/>
              <a:t>Xét cạnh BC</a:t>
            </a:r>
          </a:p>
          <a:p>
            <a:pPr lvl="1"/>
            <a:r>
              <a:rPr lang="en-US" sz="2000"/>
              <a:t>y</a:t>
            </a:r>
            <a:r>
              <a:rPr lang="en-US" sz="2000" baseline="-25000"/>
              <a:t>C</a:t>
            </a:r>
            <a:r>
              <a:rPr lang="en-US" sz="2000"/>
              <a:t> = 1 &lt;= 3 và y</a:t>
            </a:r>
            <a:r>
              <a:rPr lang="en-US" sz="2000" baseline="-25000"/>
              <a:t>B</a:t>
            </a:r>
            <a:r>
              <a:rPr lang="en-US" sz="2000"/>
              <a:t> = 4 &gt;3</a:t>
            </a:r>
          </a:p>
          <a:p>
            <a:pPr lvl="1"/>
            <a:r>
              <a:rPr lang="en-US" sz="2000"/>
              <a:t>x</a:t>
            </a:r>
            <a:r>
              <a:rPr lang="en-US" sz="2000" baseline="-25000"/>
              <a:t>gđ[6] </a:t>
            </a:r>
            <a:r>
              <a:rPr lang="en-US" sz="2000"/>
              <a:t>= x</a:t>
            </a:r>
            <a:r>
              <a:rPr lang="en-US" sz="2000" baseline="-25000"/>
              <a:t>B</a:t>
            </a:r>
            <a:r>
              <a:rPr lang="en-US" sz="2000"/>
              <a:t> + m(y-y</a:t>
            </a:r>
            <a:r>
              <a:rPr lang="en-US" sz="2000" baseline="-25000"/>
              <a:t>B</a:t>
            </a:r>
            <a:r>
              <a:rPr lang="en-US" sz="2000"/>
              <a:t>) hoặc x</a:t>
            </a:r>
            <a:r>
              <a:rPr lang="en-US" sz="2000" baseline="-25000"/>
              <a:t>gđ[6] </a:t>
            </a:r>
            <a:r>
              <a:rPr lang="en-US" sz="2000"/>
              <a:t>= x</a:t>
            </a:r>
            <a:r>
              <a:rPr lang="en-US" sz="2000" baseline="-25000"/>
              <a:t>C</a:t>
            </a:r>
            <a:r>
              <a:rPr lang="en-US" sz="2000"/>
              <a:t> + m(y-y</a:t>
            </a:r>
            <a:r>
              <a:rPr lang="en-US" sz="2000" baseline="-25000"/>
              <a:t>C</a:t>
            </a:r>
            <a:r>
              <a:rPr lang="en-US" sz="2000"/>
              <a:t>) </a:t>
            </a:r>
          </a:p>
          <a:p>
            <a:pPr lvl="2"/>
            <a:r>
              <a:rPr lang="en-US" sz="2000"/>
              <a:t>x</a:t>
            </a:r>
            <a:r>
              <a:rPr lang="en-US" sz="2000" baseline="-25000"/>
              <a:t>gđ[6] </a:t>
            </a:r>
            <a:r>
              <a:rPr lang="en-US" sz="2000"/>
              <a:t>= 3 + 1/3(3-4) hoặc x</a:t>
            </a:r>
            <a:r>
              <a:rPr lang="en-US" sz="2000" baseline="-25000"/>
              <a:t>gđ[6] </a:t>
            </a:r>
            <a:r>
              <a:rPr lang="en-US" sz="2000"/>
              <a:t>= 2 + 1/3(3-1)</a:t>
            </a:r>
          </a:p>
          <a:p>
            <a:pPr lvl="2"/>
            <a:r>
              <a:rPr lang="en-US" sz="2000"/>
              <a:t>x</a:t>
            </a:r>
            <a:r>
              <a:rPr lang="en-US" sz="2000" baseline="-25000"/>
              <a:t>gđ[6] </a:t>
            </a:r>
            <a:r>
              <a:rPr lang="en-US" sz="2000"/>
              <a:t>= </a:t>
            </a:r>
            <a:r>
              <a:rPr lang="en-US" sz="2000" baseline="-25000"/>
              <a:t> </a:t>
            </a:r>
            <a:r>
              <a:rPr lang="en-US" sz="2000"/>
              <a:t>3 hoặc x</a:t>
            </a:r>
            <a:r>
              <a:rPr lang="en-US" sz="2000" baseline="-25000"/>
              <a:t>gđ[3] </a:t>
            </a:r>
            <a:r>
              <a:rPr lang="en-US" sz="2000"/>
              <a:t>= 3 </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028262" y="206686"/>
            <a:ext cx="1122450" cy="1122450"/>
          </a:xfrm>
          <a:prstGeom prst="rect">
            <a:avLst/>
          </a:prstGeom>
        </p:spPr>
      </p:pic>
      <p:pic>
        <p:nvPicPr>
          <p:cNvPr id="6" name="Picture 5">
            <a:extLst>
              <a:ext uri="{FF2B5EF4-FFF2-40B4-BE49-F238E27FC236}">
                <a16:creationId xmlns:a16="http://schemas.microsoft.com/office/drawing/2014/main" id="{3BFD98EF-E4C2-41F0-AF72-7A942E8528B6}"/>
              </a:ext>
            </a:extLst>
          </p:cNvPr>
          <p:cNvPicPr>
            <a:picLocks noChangeAspect="1"/>
          </p:cNvPicPr>
          <p:nvPr/>
        </p:nvPicPr>
        <p:blipFill>
          <a:blip r:embed="rId5"/>
          <a:stretch>
            <a:fillRect/>
          </a:stretch>
        </p:blipFill>
        <p:spPr>
          <a:xfrm>
            <a:off x="7903460" y="2258355"/>
            <a:ext cx="3883160" cy="3172974"/>
          </a:xfrm>
          <a:prstGeom prst="rect">
            <a:avLst/>
          </a:prstGeom>
        </p:spPr>
      </p:pic>
      <p:sp>
        <p:nvSpPr>
          <p:cNvPr id="8" name="Rectangle 7">
            <a:extLst>
              <a:ext uri="{FF2B5EF4-FFF2-40B4-BE49-F238E27FC236}">
                <a16:creationId xmlns:a16="http://schemas.microsoft.com/office/drawing/2014/main" id="{48F447D3-0185-4BA8-B5E4-CED07A11867E}"/>
              </a:ext>
            </a:extLst>
          </p:cNvPr>
          <p:cNvSpPr/>
          <p:nvPr/>
        </p:nvSpPr>
        <p:spPr>
          <a:xfrm>
            <a:off x="11038113" y="3429000"/>
            <a:ext cx="587830" cy="254726"/>
          </a:xfrm>
          <a:prstGeom prst="rect">
            <a:avLst/>
          </a:prstGeom>
          <a:solidFill>
            <a:schemeClr val="bg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100" b="1" i="1">
                <a:solidFill>
                  <a:schemeClr val="tx1"/>
                </a:solidFill>
                <a:latin typeface="Times New Roman" panose="02020603050405020304" pitchFamily="18" charset="0"/>
                <a:cs typeface="Times New Roman" panose="02020603050405020304" pitchFamily="18" charset="0"/>
              </a:rPr>
              <a:t>y = 3</a:t>
            </a:r>
          </a:p>
        </p:txBody>
      </p:sp>
    </p:spTree>
    <p:extLst>
      <p:ext uri="{BB962C8B-B14F-4D97-AF65-F5344CB8AC3E}">
        <p14:creationId xmlns:p14="http://schemas.microsoft.com/office/powerpoint/2010/main" val="3078283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r>
              <a:rPr lang="en-US" b="1"/>
              <a:t>2.2. </a:t>
            </a:r>
            <a:r>
              <a:rPr lang="vi-VN" b="1"/>
              <a:t>Các đối tượng đồ họa cơ sở</a:t>
            </a:r>
            <a:r>
              <a:rPr lang="en-US" b="1"/>
              <a:t> </a:t>
            </a:r>
            <a:r>
              <a:rPr lang="en-US" b="1" cap="none"/>
              <a:t>(tt)</a:t>
            </a:r>
            <a:endParaRPr lang="en-US"/>
          </a:p>
        </p:txBody>
      </p:sp>
      <p:grpSp>
        <p:nvGrpSpPr>
          <p:cNvPr id="207875" name="Group 3"/>
          <p:cNvGrpSpPr>
            <a:grpSpLocks/>
          </p:cNvGrpSpPr>
          <p:nvPr/>
        </p:nvGrpSpPr>
        <p:grpSpPr bwMode="auto">
          <a:xfrm>
            <a:off x="2351088" y="2460625"/>
            <a:ext cx="5040313" cy="3614739"/>
            <a:chOff x="905" y="1572"/>
            <a:chExt cx="3175" cy="2277"/>
          </a:xfrm>
        </p:grpSpPr>
        <p:grpSp>
          <p:nvGrpSpPr>
            <p:cNvPr id="207876" name="Group 4"/>
            <p:cNvGrpSpPr>
              <a:grpSpLocks/>
            </p:cNvGrpSpPr>
            <p:nvPr/>
          </p:nvGrpSpPr>
          <p:grpSpPr bwMode="auto">
            <a:xfrm>
              <a:off x="1200" y="1584"/>
              <a:ext cx="2880" cy="2016"/>
              <a:chOff x="1200" y="1584"/>
              <a:chExt cx="2880" cy="2016"/>
            </a:xfrm>
          </p:grpSpPr>
          <p:sp>
            <p:nvSpPr>
              <p:cNvPr id="207877" name="Rectangle 5"/>
              <p:cNvSpPr>
                <a:spLocks noChangeArrowheads="1"/>
              </p:cNvSpPr>
              <p:nvPr/>
            </p:nvSpPr>
            <p:spPr bwMode="auto">
              <a:xfrm>
                <a:off x="1200" y="1584"/>
                <a:ext cx="2880" cy="201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7878" name="Line 6"/>
              <p:cNvSpPr>
                <a:spLocks noChangeShapeType="1"/>
              </p:cNvSpPr>
              <p:nvPr/>
            </p:nvSpPr>
            <p:spPr bwMode="auto">
              <a:xfrm>
                <a:off x="144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79" name="Line 7"/>
              <p:cNvSpPr>
                <a:spLocks noChangeShapeType="1"/>
              </p:cNvSpPr>
              <p:nvPr/>
            </p:nvSpPr>
            <p:spPr bwMode="auto">
              <a:xfrm>
                <a:off x="168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0" name="Line 8"/>
              <p:cNvSpPr>
                <a:spLocks noChangeShapeType="1"/>
              </p:cNvSpPr>
              <p:nvPr/>
            </p:nvSpPr>
            <p:spPr bwMode="auto">
              <a:xfrm>
                <a:off x="192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1" name="Line 9"/>
              <p:cNvSpPr>
                <a:spLocks noChangeShapeType="1"/>
              </p:cNvSpPr>
              <p:nvPr/>
            </p:nvSpPr>
            <p:spPr bwMode="auto">
              <a:xfrm>
                <a:off x="216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2" name="Line 10"/>
              <p:cNvSpPr>
                <a:spLocks noChangeShapeType="1"/>
              </p:cNvSpPr>
              <p:nvPr/>
            </p:nvSpPr>
            <p:spPr bwMode="auto">
              <a:xfrm>
                <a:off x="240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3" name="Line 11"/>
              <p:cNvSpPr>
                <a:spLocks noChangeShapeType="1"/>
              </p:cNvSpPr>
              <p:nvPr/>
            </p:nvSpPr>
            <p:spPr bwMode="auto">
              <a:xfrm>
                <a:off x="264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4" name="Line 12"/>
              <p:cNvSpPr>
                <a:spLocks noChangeShapeType="1"/>
              </p:cNvSpPr>
              <p:nvPr/>
            </p:nvSpPr>
            <p:spPr bwMode="auto">
              <a:xfrm>
                <a:off x="288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5" name="Line 13"/>
              <p:cNvSpPr>
                <a:spLocks noChangeShapeType="1"/>
              </p:cNvSpPr>
              <p:nvPr/>
            </p:nvSpPr>
            <p:spPr bwMode="auto">
              <a:xfrm>
                <a:off x="312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6" name="Line 14"/>
              <p:cNvSpPr>
                <a:spLocks noChangeShapeType="1"/>
              </p:cNvSpPr>
              <p:nvPr/>
            </p:nvSpPr>
            <p:spPr bwMode="auto">
              <a:xfrm>
                <a:off x="336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7" name="Line 15"/>
              <p:cNvSpPr>
                <a:spLocks noChangeShapeType="1"/>
              </p:cNvSpPr>
              <p:nvPr/>
            </p:nvSpPr>
            <p:spPr bwMode="auto">
              <a:xfrm>
                <a:off x="360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8" name="Line 16"/>
              <p:cNvSpPr>
                <a:spLocks noChangeShapeType="1"/>
              </p:cNvSpPr>
              <p:nvPr/>
            </p:nvSpPr>
            <p:spPr bwMode="auto">
              <a:xfrm>
                <a:off x="384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9" name="Line 17"/>
              <p:cNvSpPr>
                <a:spLocks noChangeShapeType="1"/>
              </p:cNvSpPr>
              <p:nvPr/>
            </p:nvSpPr>
            <p:spPr bwMode="auto">
              <a:xfrm>
                <a:off x="1200" y="331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90" name="Line 18"/>
              <p:cNvSpPr>
                <a:spLocks noChangeShapeType="1"/>
              </p:cNvSpPr>
              <p:nvPr/>
            </p:nvSpPr>
            <p:spPr bwMode="auto">
              <a:xfrm>
                <a:off x="1200" y="307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91" name="Line 19"/>
              <p:cNvSpPr>
                <a:spLocks noChangeShapeType="1"/>
              </p:cNvSpPr>
              <p:nvPr/>
            </p:nvSpPr>
            <p:spPr bwMode="auto">
              <a:xfrm>
                <a:off x="1200" y="283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92" name="Line 20"/>
              <p:cNvSpPr>
                <a:spLocks noChangeShapeType="1"/>
              </p:cNvSpPr>
              <p:nvPr/>
            </p:nvSpPr>
            <p:spPr bwMode="auto">
              <a:xfrm>
                <a:off x="1200" y="259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93" name="Line 21"/>
              <p:cNvSpPr>
                <a:spLocks noChangeShapeType="1"/>
              </p:cNvSpPr>
              <p:nvPr/>
            </p:nvSpPr>
            <p:spPr bwMode="auto">
              <a:xfrm>
                <a:off x="1200" y="235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94" name="Line 22"/>
              <p:cNvSpPr>
                <a:spLocks noChangeShapeType="1"/>
              </p:cNvSpPr>
              <p:nvPr/>
            </p:nvSpPr>
            <p:spPr bwMode="auto">
              <a:xfrm>
                <a:off x="1200" y="211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95" name="Line 23"/>
              <p:cNvSpPr>
                <a:spLocks noChangeShapeType="1"/>
              </p:cNvSpPr>
              <p:nvPr/>
            </p:nvSpPr>
            <p:spPr bwMode="auto">
              <a:xfrm>
                <a:off x="1200" y="187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207896" name="Text Box 24"/>
            <p:cNvSpPr txBox="1">
              <a:spLocks noChangeArrowheads="1"/>
            </p:cNvSpPr>
            <p:nvPr/>
          </p:nvSpPr>
          <p:spPr bwMode="auto">
            <a:xfrm>
              <a:off x="1214" y="3607"/>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0</a:t>
              </a:r>
            </a:p>
          </p:txBody>
        </p:sp>
        <p:sp>
          <p:nvSpPr>
            <p:cNvPr id="207897" name="Text Box 25"/>
            <p:cNvSpPr txBox="1">
              <a:spLocks noChangeArrowheads="1"/>
            </p:cNvSpPr>
            <p:nvPr/>
          </p:nvSpPr>
          <p:spPr bwMode="auto">
            <a:xfrm>
              <a:off x="956" y="1572"/>
              <a:ext cx="19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atin typeface="Tahoma" panose="020B0604030504040204" pitchFamily="34" charset="0"/>
                </a:rPr>
                <a:t>8</a:t>
              </a:r>
            </a:p>
          </p:txBody>
        </p:sp>
        <p:sp>
          <p:nvSpPr>
            <p:cNvPr id="35" name="Text Box 25"/>
            <p:cNvSpPr txBox="1">
              <a:spLocks noChangeArrowheads="1"/>
            </p:cNvSpPr>
            <p:nvPr/>
          </p:nvSpPr>
          <p:spPr bwMode="auto">
            <a:xfrm>
              <a:off x="962" y="1808"/>
              <a:ext cx="19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atin typeface="Tahoma" panose="020B0604030504040204" pitchFamily="34" charset="0"/>
                </a:rPr>
                <a:t>7</a:t>
              </a:r>
            </a:p>
          </p:txBody>
        </p:sp>
        <p:sp>
          <p:nvSpPr>
            <p:cNvPr id="36" name="Text Box 25"/>
            <p:cNvSpPr txBox="1">
              <a:spLocks noChangeArrowheads="1"/>
            </p:cNvSpPr>
            <p:nvPr/>
          </p:nvSpPr>
          <p:spPr bwMode="auto">
            <a:xfrm>
              <a:off x="920" y="2090"/>
              <a:ext cx="19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atin typeface="Tahoma" panose="020B0604030504040204" pitchFamily="34" charset="0"/>
                </a:rPr>
                <a:t>6</a:t>
              </a:r>
            </a:p>
          </p:txBody>
        </p:sp>
        <p:sp>
          <p:nvSpPr>
            <p:cNvPr id="37" name="Text Box 25"/>
            <p:cNvSpPr txBox="1">
              <a:spLocks noChangeArrowheads="1"/>
            </p:cNvSpPr>
            <p:nvPr/>
          </p:nvSpPr>
          <p:spPr bwMode="auto">
            <a:xfrm>
              <a:off x="932" y="2323"/>
              <a:ext cx="19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atin typeface="Tahoma" panose="020B0604030504040204" pitchFamily="34" charset="0"/>
                </a:rPr>
                <a:t>5</a:t>
              </a:r>
            </a:p>
          </p:txBody>
        </p:sp>
        <p:sp>
          <p:nvSpPr>
            <p:cNvPr id="38" name="Text Box 25"/>
            <p:cNvSpPr txBox="1">
              <a:spLocks noChangeArrowheads="1"/>
            </p:cNvSpPr>
            <p:nvPr/>
          </p:nvSpPr>
          <p:spPr bwMode="auto">
            <a:xfrm>
              <a:off x="920" y="2561"/>
              <a:ext cx="19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atin typeface="Tahoma" panose="020B0604030504040204" pitchFamily="34" charset="0"/>
                </a:rPr>
                <a:t>4</a:t>
              </a:r>
            </a:p>
          </p:txBody>
        </p:sp>
        <p:sp>
          <p:nvSpPr>
            <p:cNvPr id="39" name="Text Box 25"/>
            <p:cNvSpPr txBox="1">
              <a:spLocks noChangeArrowheads="1"/>
            </p:cNvSpPr>
            <p:nvPr/>
          </p:nvSpPr>
          <p:spPr bwMode="auto">
            <a:xfrm>
              <a:off x="913" y="2796"/>
              <a:ext cx="19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atin typeface="Tahoma" panose="020B0604030504040204" pitchFamily="34" charset="0"/>
                </a:rPr>
                <a:t>3</a:t>
              </a:r>
            </a:p>
          </p:txBody>
        </p:sp>
        <p:sp>
          <p:nvSpPr>
            <p:cNvPr id="40" name="Text Box 25"/>
            <p:cNvSpPr txBox="1">
              <a:spLocks noChangeArrowheads="1"/>
            </p:cNvSpPr>
            <p:nvPr/>
          </p:nvSpPr>
          <p:spPr bwMode="auto">
            <a:xfrm>
              <a:off x="921" y="3041"/>
              <a:ext cx="19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atin typeface="Tahoma" panose="020B0604030504040204" pitchFamily="34" charset="0"/>
                </a:rPr>
                <a:t>2</a:t>
              </a:r>
            </a:p>
          </p:txBody>
        </p:sp>
        <p:sp>
          <p:nvSpPr>
            <p:cNvPr id="41" name="Text Box 25"/>
            <p:cNvSpPr txBox="1">
              <a:spLocks noChangeArrowheads="1"/>
            </p:cNvSpPr>
            <p:nvPr/>
          </p:nvSpPr>
          <p:spPr bwMode="auto">
            <a:xfrm>
              <a:off x="905" y="3312"/>
              <a:ext cx="19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atin typeface="Tahoma" panose="020B0604030504040204" pitchFamily="34" charset="0"/>
                </a:rPr>
                <a:t>1</a:t>
              </a:r>
            </a:p>
          </p:txBody>
        </p:sp>
        <p:sp>
          <p:nvSpPr>
            <p:cNvPr id="42" name="Text Box 24"/>
            <p:cNvSpPr txBox="1">
              <a:spLocks noChangeArrowheads="1"/>
            </p:cNvSpPr>
            <p:nvPr/>
          </p:nvSpPr>
          <p:spPr bwMode="auto">
            <a:xfrm>
              <a:off x="1440" y="3600"/>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1</a:t>
              </a:r>
            </a:p>
          </p:txBody>
        </p:sp>
        <p:sp>
          <p:nvSpPr>
            <p:cNvPr id="43" name="Text Box 24"/>
            <p:cNvSpPr txBox="1">
              <a:spLocks noChangeArrowheads="1"/>
            </p:cNvSpPr>
            <p:nvPr/>
          </p:nvSpPr>
          <p:spPr bwMode="auto">
            <a:xfrm>
              <a:off x="1680" y="3608"/>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2</a:t>
              </a:r>
            </a:p>
          </p:txBody>
        </p:sp>
        <p:sp>
          <p:nvSpPr>
            <p:cNvPr id="44" name="Text Box 24"/>
            <p:cNvSpPr txBox="1">
              <a:spLocks noChangeArrowheads="1"/>
            </p:cNvSpPr>
            <p:nvPr/>
          </p:nvSpPr>
          <p:spPr bwMode="auto">
            <a:xfrm>
              <a:off x="1919" y="3598"/>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3</a:t>
              </a:r>
            </a:p>
          </p:txBody>
        </p:sp>
        <p:sp>
          <p:nvSpPr>
            <p:cNvPr id="45" name="Text Box 24"/>
            <p:cNvSpPr txBox="1">
              <a:spLocks noChangeArrowheads="1"/>
            </p:cNvSpPr>
            <p:nvPr/>
          </p:nvSpPr>
          <p:spPr bwMode="auto">
            <a:xfrm>
              <a:off x="2145" y="3591"/>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4</a:t>
              </a:r>
            </a:p>
          </p:txBody>
        </p:sp>
        <p:sp>
          <p:nvSpPr>
            <p:cNvPr id="46" name="Text Box 24"/>
            <p:cNvSpPr txBox="1">
              <a:spLocks noChangeArrowheads="1"/>
            </p:cNvSpPr>
            <p:nvPr/>
          </p:nvSpPr>
          <p:spPr bwMode="auto">
            <a:xfrm>
              <a:off x="2385" y="3599"/>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5</a:t>
              </a:r>
            </a:p>
          </p:txBody>
        </p:sp>
        <p:sp>
          <p:nvSpPr>
            <p:cNvPr id="47" name="Text Box 24"/>
            <p:cNvSpPr txBox="1">
              <a:spLocks noChangeArrowheads="1"/>
            </p:cNvSpPr>
            <p:nvPr/>
          </p:nvSpPr>
          <p:spPr bwMode="auto">
            <a:xfrm>
              <a:off x="2633" y="3615"/>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6</a:t>
              </a:r>
            </a:p>
          </p:txBody>
        </p:sp>
        <p:sp>
          <p:nvSpPr>
            <p:cNvPr id="48" name="Text Box 24"/>
            <p:cNvSpPr txBox="1">
              <a:spLocks noChangeArrowheads="1"/>
            </p:cNvSpPr>
            <p:nvPr/>
          </p:nvSpPr>
          <p:spPr bwMode="auto">
            <a:xfrm>
              <a:off x="2859" y="3608"/>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7</a:t>
              </a:r>
            </a:p>
          </p:txBody>
        </p:sp>
        <p:sp>
          <p:nvSpPr>
            <p:cNvPr id="49" name="Text Box 24"/>
            <p:cNvSpPr txBox="1">
              <a:spLocks noChangeArrowheads="1"/>
            </p:cNvSpPr>
            <p:nvPr/>
          </p:nvSpPr>
          <p:spPr bwMode="auto">
            <a:xfrm>
              <a:off x="3099" y="3616"/>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8</a:t>
              </a:r>
            </a:p>
          </p:txBody>
        </p:sp>
        <p:sp>
          <p:nvSpPr>
            <p:cNvPr id="50" name="Text Box 24"/>
            <p:cNvSpPr txBox="1">
              <a:spLocks noChangeArrowheads="1"/>
            </p:cNvSpPr>
            <p:nvPr/>
          </p:nvSpPr>
          <p:spPr bwMode="auto">
            <a:xfrm>
              <a:off x="3338" y="3606"/>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9</a:t>
              </a:r>
            </a:p>
          </p:txBody>
        </p:sp>
        <p:sp>
          <p:nvSpPr>
            <p:cNvPr id="51" name="Text Box 24"/>
            <p:cNvSpPr txBox="1">
              <a:spLocks noChangeArrowheads="1"/>
            </p:cNvSpPr>
            <p:nvPr/>
          </p:nvSpPr>
          <p:spPr bwMode="auto">
            <a:xfrm>
              <a:off x="3564" y="3599"/>
              <a:ext cx="28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10</a:t>
              </a:r>
            </a:p>
          </p:txBody>
        </p:sp>
        <p:sp>
          <p:nvSpPr>
            <p:cNvPr id="52" name="Text Box 24"/>
            <p:cNvSpPr txBox="1">
              <a:spLocks noChangeArrowheads="1"/>
            </p:cNvSpPr>
            <p:nvPr/>
          </p:nvSpPr>
          <p:spPr bwMode="auto">
            <a:xfrm>
              <a:off x="3804" y="3607"/>
              <a:ext cx="27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11</a:t>
              </a:r>
            </a:p>
          </p:txBody>
        </p:sp>
      </p:grpSp>
      <p:grpSp>
        <p:nvGrpSpPr>
          <p:cNvPr id="207898" name="Group 26"/>
          <p:cNvGrpSpPr>
            <a:grpSpLocks/>
          </p:cNvGrpSpPr>
          <p:nvPr/>
        </p:nvGrpSpPr>
        <p:grpSpPr bwMode="auto">
          <a:xfrm>
            <a:off x="3810000" y="3200400"/>
            <a:ext cx="2590800" cy="1752600"/>
            <a:chOff x="1440" y="2016"/>
            <a:chExt cx="1632" cy="1104"/>
          </a:xfrm>
        </p:grpSpPr>
        <p:sp>
          <p:nvSpPr>
            <p:cNvPr id="207899" name="Rectangle 27"/>
            <p:cNvSpPr>
              <a:spLocks noChangeArrowheads="1"/>
            </p:cNvSpPr>
            <p:nvPr/>
          </p:nvSpPr>
          <p:spPr bwMode="auto">
            <a:xfrm>
              <a:off x="1440" y="2976"/>
              <a:ext cx="192"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7900" name="Rectangle 28"/>
            <p:cNvSpPr>
              <a:spLocks noChangeArrowheads="1"/>
            </p:cNvSpPr>
            <p:nvPr/>
          </p:nvSpPr>
          <p:spPr bwMode="auto">
            <a:xfrm>
              <a:off x="2880" y="2016"/>
              <a:ext cx="192"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07901" name="Text Box 29"/>
          <p:cNvSpPr txBox="1">
            <a:spLocks noChangeArrowheads="1"/>
          </p:cNvSpPr>
          <p:nvPr/>
        </p:nvSpPr>
        <p:spPr bwMode="auto">
          <a:xfrm>
            <a:off x="7680326" y="2673351"/>
            <a:ext cx="23415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latin typeface="Tahoma" panose="020B0604030504040204" pitchFamily="34" charset="0"/>
              </a:rPr>
              <a:t>Line: (3,2) -&gt; (9,6)</a:t>
            </a:r>
          </a:p>
        </p:txBody>
      </p:sp>
      <p:grpSp>
        <p:nvGrpSpPr>
          <p:cNvPr id="207902" name="Group 30"/>
          <p:cNvGrpSpPr>
            <a:grpSpLocks/>
          </p:cNvGrpSpPr>
          <p:nvPr/>
        </p:nvGrpSpPr>
        <p:grpSpPr bwMode="auto">
          <a:xfrm>
            <a:off x="4038600" y="3352800"/>
            <a:ext cx="2209800" cy="1447800"/>
            <a:chOff x="1536" y="2112"/>
            <a:chExt cx="1392" cy="912"/>
          </a:xfrm>
        </p:grpSpPr>
        <p:sp>
          <p:nvSpPr>
            <p:cNvPr id="207903" name="Line 31"/>
            <p:cNvSpPr>
              <a:spLocks noChangeShapeType="1"/>
            </p:cNvSpPr>
            <p:nvPr/>
          </p:nvSpPr>
          <p:spPr bwMode="auto">
            <a:xfrm flipV="1">
              <a:off x="1536" y="2112"/>
              <a:ext cx="1392" cy="912"/>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904" name="Text Box 32"/>
            <p:cNvSpPr txBox="1">
              <a:spLocks noChangeArrowheads="1"/>
            </p:cNvSpPr>
            <p:nvPr/>
          </p:nvSpPr>
          <p:spPr bwMode="auto">
            <a:xfrm>
              <a:off x="2102" y="2180"/>
              <a:ext cx="25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600">
                  <a:latin typeface="Tahoma" panose="020B0604030504040204" pitchFamily="34" charset="0"/>
                </a:rPr>
                <a:t>?</a:t>
              </a:r>
            </a:p>
          </p:txBody>
        </p:sp>
      </p:grpSp>
      <p:sp>
        <p:nvSpPr>
          <p:cNvPr id="207905" name="Text Box 33"/>
          <p:cNvSpPr txBox="1">
            <a:spLocks noChangeArrowheads="1"/>
          </p:cNvSpPr>
          <p:nvPr/>
        </p:nvSpPr>
        <p:spPr bwMode="auto">
          <a:xfrm>
            <a:off x="7772400" y="3810001"/>
            <a:ext cx="326890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latin typeface="Tahoma" panose="020B0604030504040204" pitchFamily="34" charset="0"/>
              </a:rPr>
              <a:t>pixels nào sẽ được bật lên?</a:t>
            </a:r>
          </a:p>
        </p:txBody>
      </p:sp>
    </p:spTree>
    <p:extLst>
      <p:ext uri="{BB962C8B-B14F-4D97-AF65-F5344CB8AC3E}">
        <p14:creationId xmlns:p14="http://schemas.microsoft.com/office/powerpoint/2010/main" val="6701640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790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790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0789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079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901" grpId="0" autoUpdateAnimBg="0"/>
      <p:bldP spid="207905" grpId="0" autoUpdateAnimBg="0"/>
    </p:bldLst>
  </p:timing>
</p:sld>
</file>

<file path=ppt/slides/slide130.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485454"/>
            <a:ext cx="7114025" cy="4625060"/>
          </a:xfrm>
        </p:spPr>
        <p:txBody>
          <a:bodyPr>
            <a:noAutofit/>
          </a:bodyPr>
          <a:lstStyle/>
          <a:p>
            <a:pPr lvl="0" algn="just"/>
            <a:r>
              <a:rPr lang="en-US" b="1"/>
              <a:t>2.3. </a:t>
            </a:r>
            <a:r>
              <a:rPr lang="vi-VN" b="1"/>
              <a:t>Các giải thuật xây dựng thực thể cơ sở</a:t>
            </a:r>
            <a:endParaRPr lang="en-US" b="1"/>
          </a:p>
          <a:p>
            <a:pPr lvl="0" algn="just"/>
            <a:r>
              <a:rPr lang="en-US" sz="2000" b="1" i="1"/>
              <a:t>Các thuật toán tô miền kín đa giác</a:t>
            </a:r>
            <a:r>
              <a:rPr lang="en-US" sz="2000" b="1"/>
              <a:t>: ScanLine</a:t>
            </a:r>
          </a:p>
          <a:p>
            <a:r>
              <a:rPr lang="en-US" sz="2000"/>
              <a:t>Y=3</a:t>
            </a:r>
          </a:p>
          <a:p>
            <a:pPr lvl="0"/>
            <a:r>
              <a:rPr lang="en-US" sz="2000"/>
              <a:t>Xét cạnh CA, rõ ràng cả 2 đỉnh A và C đều không thỏa mãn biểu thức để chứng tỏ đường thẳng y=3 cắt ngang cạnh AC. Do đó không cần xác định tọa độ điểm giao nhau giữa y=3 và đoạn AC</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028262" y="206686"/>
            <a:ext cx="1122450" cy="1122450"/>
          </a:xfrm>
          <a:prstGeom prst="rect">
            <a:avLst/>
          </a:prstGeom>
        </p:spPr>
      </p:pic>
      <p:pic>
        <p:nvPicPr>
          <p:cNvPr id="5" name="Picture 4">
            <a:extLst>
              <a:ext uri="{FF2B5EF4-FFF2-40B4-BE49-F238E27FC236}">
                <a16:creationId xmlns:a16="http://schemas.microsoft.com/office/drawing/2014/main" id="{F54DAC82-C5B8-4131-8852-69699D74EC71}"/>
              </a:ext>
            </a:extLst>
          </p:cNvPr>
          <p:cNvPicPr>
            <a:picLocks noChangeAspect="1"/>
          </p:cNvPicPr>
          <p:nvPr/>
        </p:nvPicPr>
        <p:blipFill>
          <a:blip r:embed="rId5"/>
          <a:stretch>
            <a:fillRect/>
          </a:stretch>
        </p:blipFill>
        <p:spPr>
          <a:xfrm>
            <a:off x="8281851" y="2211497"/>
            <a:ext cx="3883160" cy="3172974"/>
          </a:xfrm>
          <a:prstGeom prst="rect">
            <a:avLst/>
          </a:prstGeom>
        </p:spPr>
      </p:pic>
      <p:sp>
        <p:nvSpPr>
          <p:cNvPr id="8" name="Rectangle 7">
            <a:extLst>
              <a:ext uri="{FF2B5EF4-FFF2-40B4-BE49-F238E27FC236}">
                <a16:creationId xmlns:a16="http://schemas.microsoft.com/office/drawing/2014/main" id="{58A12F1B-DBD0-4161-8D15-9A1DB7687FF9}"/>
              </a:ext>
            </a:extLst>
          </p:cNvPr>
          <p:cNvSpPr/>
          <p:nvPr/>
        </p:nvSpPr>
        <p:spPr>
          <a:xfrm>
            <a:off x="11286307" y="3301637"/>
            <a:ext cx="587830" cy="254726"/>
          </a:xfrm>
          <a:prstGeom prst="rect">
            <a:avLst/>
          </a:prstGeom>
          <a:solidFill>
            <a:schemeClr val="bg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100" b="1" i="1">
                <a:solidFill>
                  <a:schemeClr val="tx1"/>
                </a:solidFill>
                <a:latin typeface="Times New Roman" panose="02020603050405020304" pitchFamily="18" charset="0"/>
                <a:cs typeface="Times New Roman" panose="02020603050405020304" pitchFamily="18" charset="0"/>
              </a:rPr>
              <a:t>y = 3</a:t>
            </a:r>
          </a:p>
        </p:txBody>
      </p:sp>
    </p:spTree>
    <p:extLst>
      <p:ext uri="{BB962C8B-B14F-4D97-AF65-F5344CB8AC3E}">
        <p14:creationId xmlns:p14="http://schemas.microsoft.com/office/powerpoint/2010/main" val="395487720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485454"/>
            <a:ext cx="7114025" cy="4625060"/>
          </a:xfrm>
        </p:spPr>
        <p:txBody>
          <a:bodyPr>
            <a:noAutofit/>
          </a:bodyPr>
          <a:lstStyle/>
          <a:p>
            <a:pPr lvl="0" algn="just"/>
            <a:r>
              <a:rPr lang="en-US" b="1"/>
              <a:t>2.3. </a:t>
            </a:r>
            <a:r>
              <a:rPr lang="vi-VN" b="1"/>
              <a:t>Các giải thuật xây dựng thực thể cơ sở</a:t>
            </a:r>
            <a:endParaRPr lang="en-US" b="1"/>
          </a:p>
          <a:p>
            <a:pPr lvl="0" algn="just"/>
            <a:r>
              <a:rPr lang="en-US" sz="2000" b="1" i="1"/>
              <a:t>Các thuật toán tô miền kín đa giác</a:t>
            </a:r>
            <a:r>
              <a:rPr lang="en-US" sz="2000" b="1"/>
              <a:t>: ScanLine</a:t>
            </a:r>
          </a:p>
          <a:p>
            <a:r>
              <a:rPr lang="en-US" sz="2000"/>
              <a:t>Y=4</a:t>
            </a:r>
          </a:p>
          <a:p>
            <a:pPr lvl="0"/>
            <a:r>
              <a:rPr lang="en-US" sz="2000"/>
              <a:t>Xét cạnh AB</a:t>
            </a:r>
          </a:p>
          <a:p>
            <a:pPr lvl="1"/>
            <a:r>
              <a:rPr lang="en-US" sz="2000"/>
              <a:t>y</a:t>
            </a:r>
            <a:r>
              <a:rPr lang="en-US" sz="2000" baseline="-25000"/>
              <a:t>A</a:t>
            </a:r>
            <a:r>
              <a:rPr lang="en-US" sz="2000"/>
              <a:t> = 2 &lt;4 và y</a:t>
            </a:r>
            <a:r>
              <a:rPr lang="en-US" sz="2000" baseline="-25000"/>
              <a:t>B</a:t>
            </a:r>
            <a:r>
              <a:rPr lang="en-US" sz="2000"/>
              <a:t> = 4 &gt;=4</a:t>
            </a:r>
          </a:p>
          <a:p>
            <a:pPr lvl="1"/>
            <a:r>
              <a:rPr lang="en-US" sz="2000"/>
              <a:t>x</a:t>
            </a:r>
            <a:r>
              <a:rPr lang="en-US" sz="2000" baseline="-25000"/>
              <a:t>gđ[7] </a:t>
            </a:r>
            <a:r>
              <a:rPr lang="en-US" sz="2000"/>
              <a:t>= x</a:t>
            </a:r>
            <a:r>
              <a:rPr lang="en-US" sz="2000" baseline="-25000"/>
              <a:t>A</a:t>
            </a:r>
            <a:r>
              <a:rPr lang="en-US" sz="2000"/>
              <a:t> + m(y-y</a:t>
            </a:r>
            <a:r>
              <a:rPr lang="en-US" sz="2000" baseline="-25000"/>
              <a:t>A</a:t>
            </a:r>
            <a:r>
              <a:rPr lang="en-US" sz="2000"/>
              <a:t>) hoặc x</a:t>
            </a:r>
            <a:r>
              <a:rPr lang="en-US" sz="2000" baseline="-25000"/>
              <a:t>gđ[7] </a:t>
            </a:r>
            <a:r>
              <a:rPr lang="en-US" sz="2000"/>
              <a:t>= x</a:t>
            </a:r>
            <a:r>
              <a:rPr lang="en-US" sz="2000" baseline="-25000"/>
              <a:t>B</a:t>
            </a:r>
            <a:r>
              <a:rPr lang="en-US" sz="2000"/>
              <a:t> + m(y-y</a:t>
            </a:r>
            <a:r>
              <a:rPr lang="en-US" sz="2000" baseline="-25000"/>
              <a:t>B</a:t>
            </a:r>
            <a:r>
              <a:rPr lang="en-US" sz="2000"/>
              <a:t>) </a:t>
            </a:r>
          </a:p>
          <a:p>
            <a:pPr lvl="2"/>
            <a:r>
              <a:rPr lang="en-US" sz="2000"/>
              <a:t>x</a:t>
            </a:r>
            <a:r>
              <a:rPr lang="en-US" sz="2000" baseline="-25000"/>
              <a:t>gđ[7] </a:t>
            </a:r>
            <a:r>
              <a:rPr lang="en-US" sz="2000"/>
              <a:t>= 1 + 1(4-2) hoặc x</a:t>
            </a:r>
            <a:r>
              <a:rPr lang="en-US" sz="2000" baseline="-25000"/>
              <a:t>gđ[7] </a:t>
            </a:r>
            <a:r>
              <a:rPr lang="en-US" sz="2000"/>
              <a:t>= 3 + 1(4-4)</a:t>
            </a:r>
          </a:p>
          <a:p>
            <a:pPr lvl="2"/>
            <a:r>
              <a:rPr lang="en-US" sz="2000"/>
              <a:t>x</a:t>
            </a:r>
            <a:r>
              <a:rPr lang="en-US" sz="2000" baseline="-25000"/>
              <a:t>gđ[7] </a:t>
            </a:r>
            <a:r>
              <a:rPr lang="en-US" sz="2000"/>
              <a:t>= </a:t>
            </a:r>
            <a:r>
              <a:rPr lang="en-US" sz="2000" baseline="-25000"/>
              <a:t> </a:t>
            </a:r>
            <a:r>
              <a:rPr lang="en-US" sz="2000"/>
              <a:t>3 hoặc x</a:t>
            </a:r>
            <a:r>
              <a:rPr lang="en-US" sz="2000" baseline="-25000"/>
              <a:t>gđ[7] </a:t>
            </a:r>
            <a:r>
              <a:rPr lang="en-US" sz="2000"/>
              <a:t>= 3 </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028262" y="206686"/>
            <a:ext cx="1122450" cy="1122450"/>
          </a:xfrm>
          <a:prstGeom prst="rect">
            <a:avLst/>
          </a:prstGeom>
        </p:spPr>
      </p:pic>
      <p:pic>
        <p:nvPicPr>
          <p:cNvPr id="5" name="Picture 4">
            <a:extLst>
              <a:ext uri="{FF2B5EF4-FFF2-40B4-BE49-F238E27FC236}">
                <a16:creationId xmlns:a16="http://schemas.microsoft.com/office/drawing/2014/main" id="{6A90B865-3A55-4A86-B757-979AC3045560}"/>
              </a:ext>
            </a:extLst>
          </p:cNvPr>
          <p:cNvPicPr>
            <a:picLocks noChangeAspect="1"/>
          </p:cNvPicPr>
          <p:nvPr/>
        </p:nvPicPr>
        <p:blipFill>
          <a:blip r:embed="rId5"/>
          <a:stretch>
            <a:fillRect/>
          </a:stretch>
        </p:blipFill>
        <p:spPr>
          <a:xfrm>
            <a:off x="7903460" y="2211497"/>
            <a:ext cx="3883160" cy="3172974"/>
          </a:xfrm>
          <a:prstGeom prst="rect">
            <a:avLst/>
          </a:prstGeom>
        </p:spPr>
      </p:pic>
    </p:spTree>
    <p:extLst>
      <p:ext uri="{BB962C8B-B14F-4D97-AF65-F5344CB8AC3E}">
        <p14:creationId xmlns:p14="http://schemas.microsoft.com/office/powerpoint/2010/main" val="168139992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485454"/>
            <a:ext cx="7114025" cy="4625060"/>
          </a:xfrm>
        </p:spPr>
        <p:txBody>
          <a:bodyPr>
            <a:noAutofit/>
          </a:bodyPr>
          <a:lstStyle/>
          <a:p>
            <a:pPr lvl="0" algn="just"/>
            <a:r>
              <a:rPr lang="en-US" b="1"/>
              <a:t>2.3. </a:t>
            </a:r>
            <a:r>
              <a:rPr lang="vi-VN" b="1"/>
              <a:t>Các giải thuật xây dựng thực thể cơ sở</a:t>
            </a:r>
            <a:endParaRPr lang="en-US" b="1"/>
          </a:p>
          <a:p>
            <a:pPr lvl="0" algn="just"/>
            <a:r>
              <a:rPr lang="en-US" sz="2000" b="1" i="1"/>
              <a:t>Các thuật toán tô miền kín đa giác</a:t>
            </a:r>
            <a:r>
              <a:rPr lang="en-US" sz="2000" b="1"/>
              <a:t>: ScanLine</a:t>
            </a:r>
          </a:p>
          <a:p>
            <a:r>
              <a:rPr lang="en-US" sz="2000"/>
              <a:t>Y=4</a:t>
            </a:r>
          </a:p>
          <a:p>
            <a:pPr lvl="0"/>
            <a:r>
              <a:rPr lang="en-US" sz="2000"/>
              <a:t>Xét cạnh BC</a:t>
            </a:r>
          </a:p>
          <a:p>
            <a:pPr lvl="1"/>
            <a:r>
              <a:rPr lang="en-US" sz="2000"/>
              <a:t>y</a:t>
            </a:r>
            <a:r>
              <a:rPr lang="en-US" sz="2000" baseline="-25000"/>
              <a:t>C</a:t>
            </a:r>
            <a:r>
              <a:rPr lang="en-US" sz="2000"/>
              <a:t> = 1 &lt; 4 và y</a:t>
            </a:r>
            <a:r>
              <a:rPr lang="en-US" sz="2000" baseline="-25000"/>
              <a:t>B</a:t>
            </a:r>
            <a:r>
              <a:rPr lang="en-US" sz="2000"/>
              <a:t> = 4 &gt;= 4</a:t>
            </a:r>
          </a:p>
          <a:p>
            <a:pPr lvl="1"/>
            <a:r>
              <a:rPr lang="en-US" sz="2000"/>
              <a:t>x</a:t>
            </a:r>
            <a:r>
              <a:rPr lang="en-US" sz="2000" baseline="-25000"/>
              <a:t>gđ[8] </a:t>
            </a:r>
            <a:r>
              <a:rPr lang="en-US" sz="2000"/>
              <a:t>= x</a:t>
            </a:r>
            <a:r>
              <a:rPr lang="en-US" sz="2000" baseline="-25000"/>
              <a:t>B</a:t>
            </a:r>
            <a:r>
              <a:rPr lang="en-US" sz="2000"/>
              <a:t> + m(y-y</a:t>
            </a:r>
            <a:r>
              <a:rPr lang="en-US" sz="2000" baseline="-25000"/>
              <a:t>B</a:t>
            </a:r>
            <a:r>
              <a:rPr lang="en-US" sz="2000"/>
              <a:t>) hoặc x</a:t>
            </a:r>
            <a:r>
              <a:rPr lang="en-US" sz="2000" baseline="-25000"/>
              <a:t>gđ[8] </a:t>
            </a:r>
            <a:r>
              <a:rPr lang="en-US" sz="2000"/>
              <a:t>= x</a:t>
            </a:r>
            <a:r>
              <a:rPr lang="en-US" sz="2000" baseline="-25000"/>
              <a:t>C</a:t>
            </a:r>
            <a:r>
              <a:rPr lang="en-US" sz="2000"/>
              <a:t> + m(y-y</a:t>
            </a:r>
            <a:r>
              <a:rPr lang="en-US" sz="2000" baseline="-25000"/>
              <a:t>C</a:t>
            </a:r>
            <a:r>
              <a:rPr lang="en-US" sz="2000"/>
              <a:t>) </a:t>
            </a:r>
          </a:p>
          <a:p>
            <a:pPr lvl="2"/>
            <a:r>
              <a:rPr lang="en-US" sz="2000"/>
              <a:t>x</a:t>
            </a:r>
            <a:r>
              <a:rPr lang="en-US" sz="2000" baseline="-25000"/>
              <a:t>gđ[8] </a:t>
            </a:r>
            <a:r>
              <a:rPr lang="en-US" sz="2000"/>
              <a:t>= 3 + 1/3(4-4) hoặc x</a:t>
            </a:r>
            <a:r>
              <a:rPr lang="en-US" sz="2000" baseline="-25000"/>
              <a:t>gđ[8] </a:t>
            </a:r>
            <a:r>
              <a:rPr lang="en-US" sz="2000"/>
              <a:t>= 2 + 1/3(4-1)</a:t>
            </a:r>
          </a:p>
          <a:p>
            <a:pPr lvl="2"/>
            <a:r>
              <a:rPr lang="en-US" sz="2000"/>
              <a:t>x</a:t>
            </a:r>
            <a:r>
              <a:rPr lang="en-US" sz="2000" baseline="-25000"/>
              <a:t>gđ[8] </a:t>
            </a:r>
            <a:r>
              <a:rPr lang="en-US" sz="2000"/>
              <a:t>= </a:t>
            </a:r>
            <a:r>
              <a:rPr lang="en-US" sz="2000" baseline="-25000"/>
              <a:t> </a:t>
            </a:r>
            <a:r>
              <a:rPr lang="en-US" sz="2000"/>
              <a:t>3 hoặc x</a:t>
            </a:r>
            <a:r>
              <a:rPr lang="en-US" sz="2000" baseline="-25000"/>
              <a:t>gđ[8] </a:t>
            </a:r>
            <a:r>
              <a:rPr lang="en-US" sz="2000"/>
              <a:t>= 3</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028262" y="206686"/>
            <a:ext cx="1122450" cy="1122450"/>
          </a:xfrm>
          <a:prstGeom prst="rect">
            <a:avLst/>
          </a:prstGeom>
        </p:spPr>
      </p:pic>
      <p:pic>
        <p:nvPicPr>
          <p:cNvPr id="5" name="Picture 4">
            <a:extLst>
              <a:ext uri="{FF2B5EF4-FFF2-40B4-BE49-F238E27FC236}">
                <a16:creationId xmlns:a16="http://schemas.microsoft.com/office/drawing/2014/main" id="{96A7F069-9CE4-4478-ACB1-9BD34DB9C43C}"/>
              </a:ext>
            </a:extLst>
          </p:cNvPr>
          <p:cNvPicPr>
            <a:picLocks noChangeAspect="1"/>
          </p:cNvPicPr>
          <p:nvPr/>
        </p:nvPicPr>
        <p:blipFill>
          <a:blip r:embed="rId5"/>
          <a:stretch>
            <a:fillRect/>
          </a:stretch>
        </p:blipFill>
        <p:spPr>
          <a:xfrm>
            <a:off x="7825083" y="2199572"/>
            <a:ext cx="3883160" cy="3172974"/>
          </a:xfrm>
          <a:prstGeom prst="rect">
            <a:avLst/>
          </a:prstGeom>
        </p:spPr>
      </p:pic>
    </p:spTree>
    <p:extLst>
      <p:ext uri="{BB962C8B-B14F-4D97-AF65-F5344CB8AC3E}">
        <p14:creationId xmlns:p14="http://schemas.microsoft.com/office/powerpoint/2010/main" val="19220838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485454"/>
            <a:ext cx="7114025" cy="4625060"/>
          </a:xfrm>
        </p:spPr>
        <p:txBody>
          <a:bodyPr>
            <a:noAutofit/>
          </a:bodyPr>
          <a:lstStyle/>
          <a:p>
            <a:pPr lvl="0" algn="just"/>
            <a:r>
              <a:rPr lang="en-US" b="1"/>
              <a:t>2.3. </a:t>
            </a:r>
            <a:r>
              <a:rPr lang="vi-VN" b="1"/>
              <a:t>Các giải thuật xây dựng thực thể cơ sở</a:t>
            </a:r>
            <a:endParaRPr lang="en-US" b="1"/>
          </a:p>
          <a:p>
            <a:pPr lvl="0" algn="just"/>
            <a:r>
              <a:rPr lang="en-US" sz="2000" b="1" i="1"/>
              <a:t>Các thuật toán tô miền kín đa giác</a:t>
            </a:r>
            <a:r>
              <a:rPr lang="en-US" sz="2000" b="1"/>
              <a:t>: ScanLine</a:t>
            </a:r>
          </a:p>
          <a:p>
            <a:r>
              <a:rPr lang="en-US" sz="2000"/>
              <a:t>Y=4</a:t>
            </a:r>
          </a:p>
          <a:p>
            <a:pPr lvl="0"/>
            <a:r>
              <a:rPr lang="en-US" sz="2000"/>
              <a:t>Xét cạnh CA, rõ ràng cả 2 đỉnh A và C đều không thỏa mãn biểu thức để chứng tỏ đường thẳng y=4 cắt ngang cạnh AC. Do đó không cần xác định tọa độ điểm giao nhau giữa y=4 và đoạn AC</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028262" y="206686"/>
            <a:ext cx="1122450" cy="1122450"/>
          </a:xfrm>
          <a:prstGeom prst="rect">
            <a:avLst/>
          </a:prstGeom>
        </p:spPr>
      </p:pic>
      <p:pic>
        <p:nvPicPr>
          <p:cNvPr id="5" name="Picture 4">
            <a:extLst>
              <a:ext uri="{FF2B5EF4-FFF2-40B4-BE49-F238E27FC236}">
                <a16:creationId xmlns:a16="http://schemas.microsoft.com/office/drawing/2014/main" id="{5052F666-AF56-49A5-B46F-959E2A8478FD}"/>
              </a:ext>
            </a:extLst>
          </p:cNvPr>
          <p:cNvPicPr>
            <a:picLocks noChangeAspect="1"/>
          </p:cNvPicPr>
          <p:nvPr/>
        </p:nvPicPr>
        <p:blipFill>
          <a:blip r:embed="rId5"/>
          <a:stretch>
            <a:fillRect/>
          </a:stretch>
        </p:blipFill>
        <p:spPr>
          <a:xfrm>
            <a:off x="8281851" y="2395647"/>
            <a:ext cx="3883160" cy="3172974"/>
          </a:xfrm>
          <a:prstGeom prst="rect">
            <a:avLst/>
          </a:prstGeom>
        </p:spPr>
      </p:pic>
    </p:spTree>
    <p:extLst>
      <p:ext uri="{BB962C8B-B14F-4D97-AF65-F5344CB8AC3E}">
        <p14:creationId xmlns:p14="http://schemas.microsoft.com/office/powerpoint/2010/main" val="248329893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485454"/>
            <a:ext cx="7114025" cy="4625060"/>
          </a:xfrm>
        </p:spPr>
        <p:txBody>
          <a:bodyPr>
            <a:noAutofit/>
          </a:bodyPr>
          <a:lstStyle/>
          <a:p>
            <a:pPr lvl="0" algn="just"/>
            <a:r>
              <a:rPr lang="en-US" b="1"/>
              <a:t>2.3. </a:t>
            </a:r>
            <a:r>
              <a:rPr lang="vi-VN" b="1"/>
              <a:t>Các giải thuật xây dựng thực thể cơ sở</a:t>
            </a:r>
            <a:endParaRPr lang="en-US" b="1"/>
          </a:p>
          <a:p>
            <a:pPr lvl="0" algn="just"/>
            <a:r>
              <a:rPr lang="en-US" sz="2000" b="1" i="1"/>
              <a:t>Các thuật toán tô miền kín đa giác</a:t>
            </a:r>
            <a:r>
              <a:rPr lang="en-US" sz="2000" b="1"/>
              <a:t>: ScanLine</a:t>
            </a:r>
          </a:p>
          <a:p>
            <a:r>
              <a:rPr lang="en-US" sz="2000"/>
              <a:t>Y=5</a:t>
            </a:r>
          </a:p>
          <a:p>
            <a:pPr lvl="0" algn="just"/>
            <a:r>
              <a:rPr lang="en-US" sz="2000"/>
              <a:t>Xét cạnh AB, rõ ràng cả 2 đỉnh A và B đều không thỏa mãn biểu thức để chứng tỏ đường thẳng y=5 cắt ngang cạnh AB. Do đó không cần xác định tọa độ điểm giao nhau giữa y=5 và đoạn AB</a:t>
            </a:r>
          </a:p>
          <a:p>
            <a:pPr lvl="0" algn="just"/>
            <a:r>
              <a:rPr lang="en-US" sz="2000"/>
              <a:t>Xét cạnh BC và CA đều tương tự như cạnh AB</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028262" y="206686"/>
            <a:ext cx="1122450" cy="1122450"/>
          </a:xfrm>
          <a:prstGeom prst="rect">
            <a:avLst/>
          </a:prstGeom>
        </p:spPr>
      </p:pic>
      <p:pic>
        <p:nvPicPr>
          <p:cNvPr id="5" name="Picture 4">
            <a:extLst>
              <a:ext uri="{FF2B5EF4-FFF2-40B4-BE49-F238E27FC236}">
                <a16:creationId xmlns:a16="http://schemas.microsoft.com/office/drawing/2014/main" id="{6C378E49-6880-415D-9889-0BEC1DD2843F}"/>
              </a:ext>
            </a:extLst>
          </p:cNvPr>
          <p:cNvPicPr>
            <a:picLocks noChangeAspect="1"/>
          </p:cNvPicPr>
          <p:nvPr/>
        </p:nvPicPr>
        <p:blipFill>
          <a:blip r:embed="rId5"/>
          <a:stretch>
            <a:fillRect/>
          </a:stretch>
        </p:blipFill>
        <p:spPr>
          <a:xfrm>
            <a:off x="8281851" y="2211497"/>
            <a:ext cx="3883160" cy="3172974"/>
          </a:xfrm>
          <a:prstGeom prst="rect">
            <a:avLst/>
          </a:prstGeom>
        </p:spPr>
      </p:pic>
    </p:spTree>
    <p:extLst>
      <p:ext uri="{BB962C8B-B14F-4D97-AF65-F5344CB8AC3E}">
        <p14:creationId xmlns:p14="http://schemas.microsoft.com/office/powerpoint/2010/main" val="33327919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485454"/>
                <a:ext cx="9857225" cy="4625060"/>
              </a:xfrm>
            </p:spPr>
            <p:txBody>
              <a:bodyPr>
                <a:noAutofit/>
              </a:bodyPr>
              <a:lstStyle/>
              <a:p>
                <a:pPr lvl="0" algn="just"/>
                <a:r>
                  <a:rPr lang="en-US" b="1"/>
                  <a:t>2.3. </a:t>
                </a:r>
                <a:r>
                  <a:rPr lang="vi-VN" b="1"/>
                  <a:t>Các giải thuật xây dựng thực thể cơ sở</a:t>
                </a:r>
                <a:endParaRPr lang="en-US" b="1"/>
              </a:p>
              <a:p>
                <a:pPr lvl="0" algn="just"/>
                <a:r>
                  <a:rPr lang="en-US" sz="2000" b="1" i="1"/>
                  <a:t>Các thuật toán tô miền kín đa giác</a:t>
                </a:r>
                <a:r>
                  <a:rPr lang="en-US" sz="2000" b="1"/>
                  <a:t>: ScanLine</a:t>
                </a:r>
              </a:p>
              <a:p>
                <a:r>
                  <a:rPr lang="en-US" sz="2000"/>
                  <a:t>Tập hợp các giao điểm: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𝑔</m:t>
                        </m:r>
                        <m:r>
                          <a:rPr lang="en-US" sz="2000" i="1">
                            <a:latin typeface="Cambria Math" panose="02040503050406030204" pitchFamily="18" charset="0"/>
                          </a:rPr>
                          <m:t>đ</m:t>
                        </m:r>
                      </m:sub>
                    </m:sSub>
                    <m:r>
                      <a:rPr lang="en-US" sz="2000" i="1">
                        <a:latin typeface="Cambria Math" panose="02040503050406030204" pitchFamily="18" charset="0"/>
                      </a:rPr>
                      <m:t>= </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2, 2, 1, 2, 1, 2, 2, 3, 3</m:t>
                        </m:r>
                      </m:e>
                    </m:d>
                  </m:oMath>
                </a14:m>
                <a:endParaRPr lang="en-US" sz="2000"/>
              </a:p>
              <a:p>
                <a:r>
                  <a:rPr lang="en-US" sz="2000"/>
                  <a:t>Tọa độ các đoạn thẳng (x</a:t>
                </a:r>
                <a:r>
                  <a:rPr lang="en-US" sz="2000" i="1" baseline="-25000"/>
                  <a:t>gđ</a:t>
                </a:r>
                <a:r>
                  <a:rPr lang="en-US" sz="2000"/>
                  <a:t>,y) là: </a:t>
                </a:r>
                <a14:m>
                  <m:oMath xmlns:m="http://schemas.openxmlformats.org/officeDocument/2006/math">
                    <m:d>
                      <m:dPr>
                        <m:ctrlPr>
                          <a:rPr lang="en-US" sz="2000" i="1">
                            <a:latin typeface="Cambria Math" panose="02040503050406030204" pitchFamily="18" charset="0"/>
                          </a:rPr>
                        </m:ctrlPr>
                      </m:dPr>
                      <m:e>
                        <m:m>
                          <m:mPr>
                            <m:mcs>
                              <m:mc>
                                <m:mcPr>
                                  <m:count m:val="2"/>
                                  <m:mcJc m:val="center"/>
                                </m:mcPr>
                              </m:mc>
                            </m:mcs>
                            <m:ctrlPr>
                              <a:rPr lang="en-US" sz="2000" i="1">
                                <a:latin typeface="Cambria Math" panose="02040503050406030204" pitchFamily="18" charset="0"/>
                              </a:rPr>
                            </m:ctrlPr>
                          </m:mPr>
                          <m:mr>
                            <m:e>
                              <m:r>
                                <a:rPr lang="en-US" sz="2000" i="1">
                                  <a:latin typeface="Cambria Math" panose="02040503050406030204" pitchFamily="18" charset="0"/>
                                </a:rPr>
                                <m:t>𝑦</m:t>
                              </m:r>
                              <m:r>
                                <a:rPr lang="en-US" sz="2000" i="1">
                                  <a:latin typeface="Cambria Math" panose="02040503050406030204" pitchFamily="18" charset="0"/>
                                </a:rPr>
                                <m:t>=1</m:t>
                              </m:r>
                            </m:e>
                            <m:e>
                              <m:r>
                                <a:rPr lang="en-US" sz="2000" i="1">
                                  <a:latin typeface="Cambria Math" panose="02040503050406030204" pitchFamily="18" charset="0"/>
                                </a:rPr>
                                <m:t>𝑦</m:t>
                              </m:r>
                              <m:r>
                                <a:rPr lang="en-US" sz="2000" i="1">
                                  <a:latin typeface="Cambria Math" panose="02040503050406030204" pitchFamily="18" charset="0"/>
                                </a:rPr>
                                <m:t>=1</m:t>
                              </m:r>
                            </m:e>
                          </m:mr>
                          <m:mr>
                            <m:e>
                              <m:r>
                                <a:rPr lang="en-US" sz="2000" i="1">
                                  <a:latin typeface="Cambria Math" panose="02040503050406030204" pitchFamily="18" charset="0"/>
                                </a:rPr>
                                <m:t>𝑥</m:t>
                              </m:r>
                              <m:r>
                                <a:rPr lang="en-US" sz="2000" i="1">
                                  <a:latin typeface="Cambria Math" panose="02040503050406030204" pitchFamily="18" charset="0"/>
                                </a:rPr>
                                <m:t>=2</m:t>
                              </m:r>
                            </m:e>
                            <m:e>
                              <m:r>
                                <a:rPr lang="en-US" sz="2000" i="1">
                                  <a:latin typeface="Cambria Math" panose="02040503050406030204" pitchFamily="18" charset="0"/>
                                </a:rPr>
                                <m:t>𝑥</m:t>
                              </m:r>
                              <m:r>
                                <a:rPr lang="en-US" sz="2000" i="1">
                                  <a:latin typeface="Cambria Math" panose="02040503050406030204" pitchFamily="18" charset="0"/>
                                </a:rPr>
                                <m:t>=2</m:t>
                              </m:r>
                            </m:e>
                          </m:mr>
                        </m:m>
                      </m:e>
                    </m:d>
                    <m:r>
                      <a:rPr lang="en-US" sz="2000" i="1">
                        <a:latin typeface="Cambria Math" panose="02040503050406030204" pitchFamily="18" charset="0"/>
                      </a:rPr>
                      <m:t>, </m:t>
                    </m:r>
                    <m:d>
                      <m:dPr>
                        <m:ctrlPr>
                          <a:rPr lang="en-US" sz="2000" i="1">
                            <a:latin typeface="Cambria Math" panose="02040503050406030204" pitchFamily="18" charset="0"/>
                          </a:rPr>
                        </m:ctrlPr>
                      </m:dPr>
                      <m:e>
                        <m:m>
                          <m:mPr>
                            <m:mcs>
                              <m:mc>
                                <m:mcPr>
                                  <m:count m:val="3"/>
                                  <m:mcJc m:val="center"/>
                                </m:mcPr>
                              </m:mc>
                            </m:mcs>
                            <m:ctrlPr>
                              <a:rPr lang="en-US" sz="2000" i="1">
                                <a:latin typeface="Cambria Math" panose="02040503050406030204" pitchFamily="18" charset="0"/>
                              </a:rPr>
                            </m:ctrlPr>
                          </m:mPr>
                          <m:mr>
                            <m:e>
                              <m:r>
                                <a:rPr lang="en-US" sz="2000" i="1">
                                  <a:latin typeface="Cambria Math" panose="02040503050406030204" pitchFamily="18" charset="0"/>
                                </a:rPr>
                                <m:t>𝑦</m:t>
                              </m:r>
                              <m:r>
                                <a:rPr lang="en-US" sz="2000" i="1">
                                  <a:latin typeface="Cambria Math" panose="02040503050406030204" pitchFamily="18" charset="0"/>
                                </a:rPr>
                                <m:t>=2</m:t>
                              </m:r>
                            </m:e>
                            <m:e>
                              <m:r>
                                <a:rPr lang="en-US" sz="2000" i="1">
                                  <a:latin typeface="Cambria Math" panose="02040503050406030204" pitchFamily="18" charset="0"/>
                                </a:rPr>
                                <m:t>𝑦</m:t>
                              </m:r>
                              <m:r>
                                <a:rPr lang="en-US" sz="2000" i="1">
                                  <a:latin typeface="Cambria Math" panose="02040503050406030204" pitchFamily="18" charset="0"/>
                                </a:rPr>
                                <m:t>=2</m:t>
                              </m:r>
                            </m:e>
                            <m:e>
                              <m:r>
                                <a:rPr lang="en-US" sz="2000" i="1">
                                  <a:latin typeface="Cambria Math" panose="02040503050406030204" pitchFamily="18" charset="0"/>
                                </a:rPr>
                                <m:t>𝑦</m:t>
                              </m:r>
                              <m:r>
                                <a:rPr lang="en-US" sz="2000" i="1">
                                  <a:latin typeface="Cambria Math" panose="02040503050406030204" pitchFamily="18" charset="0"/>
                                </a:rPr>
                                <m:t>=2</m:t>
                              </m:r>
                            </m:e>
                          </m:mr>
                          <m:mr>
                            <m:e>
                              <m:r>
                                <a:rPr lang="en-US" sz="2000" i="1">
                                  <a:latin typeface="Cambria Math" panose="02040503050406030204" pitchFamily="18" charset="0"/>
                                </a:rPr>
                                <m:t>𝑥</m:t>
                              </m:r>
                              <m:r>
                                <a:rPr lang="en-US" sz="2000" i="1">
                                  <a:latin typeface="Cambria Math" panose="02040503050406030204" pitchFamily="18" charset="0"/>
                                </a:rPr>
                                <m:t>=1</m:t>
                              </m:r>
                            </m:e>
                            <m:e>
                              <m:r>
                                <a:rPr lang="en-US" sz="2000" i="1">
                                  <a:latin typeface="Cambria Math" panose="02040503050406030204" pitchFamily="18" charset="0"/>
                                </a:rPr>
                                <m:t>𝑥</m:t>
                              </m:r>
                              <m:r>
                                <a:rPr lang="en-US" sz="2000" i="1">
                                  <a:latin typeface="Cambria Math" panose="02040503050406030204" pitchFamily="18" charset="0"/>
                                </a:rPr>
                                <m:t>=2</m:t>
                              </m:r>
                            </m:e>
                            <m:e>
                              <m:r>
                                <a:rPr lang="en-US" sz="2000" i="1">
                                  <a:latin typeface="Cambria Math" panose="02040503050406030204" pitchFamily="18" charset="0"/>
                                </a:rPr>
                                <m:t>𝑥</m:t>
                              </m:r>
                              <m:r>
                                <a:rPr lang="en-US" sz="2000" i="1">
                                  <a:latin typeface="Cambria Math" panose="02040503050406030204" pitchFamily="18" charset="0"/>
                                </a:rPr>
                                <m:t>=1</m:t>
                              </m:r>
                            </m:e>
                          </m:mr>
                        </m:m>
                      </m:e>
                    </m:d>
                    <m:r>
                      <a:rPr lang="en-US" sz="2000" i="1">
                        <a:latin typeface="Cambria Math" panose="02040503050406030204" pitchFamily="18" charset="0"/>
                      </a:rPr>
                      <m:t>, </m:t>
                    </m:r>
                    <m:d>
                      <m:dPr>
                        <m:ctrlPr>
                          <a:rPr lang="en-US" sz="2000" i="1">
                            <a:latin typeface="Cambria Math" panose="02040503050406030204" pitchFamily="18" charset="0"/>
                          </a:rPr>
                        </m:ctrlPr>
                      </m:dPr>
                      <m:e>
                        <m:m>
                          <m:mPr>
                            <m:mcs>
                              <m:mc>
                                <m:mcPr>
                                  <m:count m:val="2"/>
                                  <m:mcJc m:val="center"/>
                                </m:mcPr>
                              </m:mc>
                            </m:mcs>
                            <m:ctrlPr>
                              <a:rPr lang="en-US" sz="2000" i="1">
                                <a:latin typeface="Cambria Math" panose="02040503050406030204" pitchFamily="18" charset="0"/>
                              </a:rPr>
                            </m:ctrlPr>
                          </m:mPr>
                          <m:mr>
                            <m:e>
                              <m:r>
                                <a:rPr lang="en-US" sz="2000" i="1">
                                  <a:latin typeface="Cambria Math" panose="02040503050406030204" pitchFamily="18" charset="0"/>
                                </a:rPr>
                                <m:t>𝑦</m:t>
                              </m:r>
                              <m:r>
                                <a:rPr lang="en-US" sz="2000" i="1">
                                  <a:latin typeface="Cambria Math" panose="02040503050406030204" pitchFamily="18" charset="0"/>
                                </a:rPr>
                                <m:t>=3</m:t>
                              </m:r>
                            </m:e>
                            <m:e>
                              <m:r>
                                <a:rPr lang="en-US" sz="2000" i="1">
                                  <a:latin typeface="Cambria Math" panose="02040503050406030204" pitchFamily="18" charset="0"/>
                                </a:rPr>
                                <m:t>𝑦</m:t>
                              </m:r>
                              <m:r>
                                <a:rPr lang="en-US" sz="2000" i="1">
                                  <a:latin typeface="Cambria Math" panose="02040503050406030204" pitchFamily="18" charset="0"/>
                                </a:rPr>
                                <m:t>=3</m:t>
                              </m:r>
                            </m:e>
                          </m:mr>
                          <m:mr>
                            <m:e>
                              <m:r>
                                <a:rPr lang="en-US" sz="2000" i="1">
                                  <a:latin typeface="Cambria Math" panose="02040503050406030204" pitchFamily="18" charset="0"/>
                                </a:rPr>
                                <m:t>𝑥</m:t>
                              </m:r>
                              <m:r>
                                <a:rPr lang="en-US" sz="2000" i="1">
                                  <a:latin typeface="Cambria Math" panose="02040503050406030204" pitchFamily="18" charset="0"/>
                                </a:rPr>
                                <m:t>=2</m:t>
                              </m:r>
                            </m:e>
                            <m:e>
                              <m:r>
                                <a:rPr lang="en-US" sz="2000" i="1">
                                  <a:latin typeface="Cambria Math" panose="02040503050406030204" pitchFamily="18" charset="0"/>
                                </a:rPr>
                                <m:t>𝑥</m:t>
                              </m:r>
                              <m:r>
                                <a:rPr lang="en-US" sz="2000" i="1">
                                  <a:latin typeface="Cambria Math" panose="02040503050406030204" pitchFamily="18" charset="0"/>
                                </a:rPr>
                                <m:t>=3</m:t>
                              </m:r>
                            </m:e>
                          </m:mr>
                        </m:m>
                      </m:e>
                    </m:d>
                    <m:r>
                      <a:rPr lang="en-US" sz="2000" i="1">
                        <a:latin typeface="Cambria Math" panose="02040503050406030204" pitchFamily="18" charset="0"/>
                      </a:rPr>
                      <m:t>, </m:t>
                    </m:r>
                    <m:d>
                      <m:dPr>
                        <m:ctrlPr>
                          <a:rPr lang="en-US" sz="2000" i="1">
                            <a:latin typeface="Cambria Math" panose="02040503050406030204" pitchFamily="18" charset="0"/>
                          </a:rPr>
                        </m:ctrlPr>
                      </m:dPr>
                      <m:e>
                        <m:m>
                          <m:mPr>
                            <m:mcs>
                              <m:mc>
                                <m:mcPr>
                                  <m:count m:val="2"/>
                                  <m:mcJc m:val="center"/>
                                </m:mcPr>
                              </m:mc>
                            </m:mcs>
                            <m:ctrlPr>
                              <a:rPr lang="en-US" sz="2000" i="1">
                                <a:latin typeface="Cambria Math" panose="02040503050406030204" pitchFamily="18" charset="0"/>
                              </a:rPr>
                            </m:ctrlPr>
                          </m:mPr>
                          <m:mr>
                            <m:e>
                              <m:r>
                                <a:rPr lang="en-US" sz="2000" i="1">
                                  <a:latin typeface="Cambria Math" panose="02040503050406030204" pitchFamily="18" charset="0"/>
                                </a:rPr>
                                <m:t>𝑦</m:t>
                              </m:r>
                              <m:r>
                                <a:rPr lang="en-US" sz="2000" i="1">
                                  <a:latin typeface="Cambria Math" panose="02040503050406030204" pitchFamily="18" charset="0"/>
                                </a:rPr>
                                <m:t>=4</m:t>
                              </m:r>
                            </m:e>
                            <m:e>
                              <m:r>
                                <a:rPr lang="en-US" sz="2000" i="1">
                                  <a:latin typeface="Cambria Math" panose="02040503050406030204" pitchFamily="18" charset="0"/>
                                </a:rPr>
                                <m:t>𝑦</m:t>
                              </m:r>
                              <m:r>
                                <a:rPr lang="en-US" sz="2000" i="1">
                                  <a:latin typeface="Cambria Math" panose="02040503050406030204" pitchFamily="18" charset="0"/>
                                </a:rPr>
                                <m:t>=4</m:t>
                              </m:r>
                            </m:e>
                          </m:mr>
                          <m:mr>
                            <m:e>
                              <m:r>
                                <a:rPr lang="en-US" sz="2000" i="1">
                                  <a:latin typeface="Cambria Math" panose="02040503050406030204" pitchFamily="18" charset="0"/>
                                </a:rPr>
                                <m:t>𝑥</m:t>
                              </m:r>
                              <m:r>
                                <a:rPr lang="en-US" sz="2000" i="1">
                                  <a:latin typeface="Cambria Math" panose="02040503050406030204" pitchFamily="18" charset="0"/>
                                </a:rPr>
                                <m:t>=3</m:t>
                              </m:r>
                            </m:e>
                            <m:e>
                              <m:r>
                                <a:rPr lang="en-US" sz="2000" i="1">
                                  <a:latin typeface="Cambria Math" panose="02040503050406030204" pitchFamily="18" charset="0"/>
                                </a:rPr>
                                <m:t>𝑥</m:t>
                              </m:r>
                              <m:r>
                                <a:rPr lang="en-US" sz="2000" i="1">
                                  <a:latin typeface="Cambria Math" panose="02040503050406030204" pitchFamily="18" charset="0"/>
                                </a:rPr>
                                <m:t>=3</m:t>
                              </m:r>
                            </m:e>
                          </m:mr>
                        </m:m>
                      </m:e>
                    </m:d>
                  </m:oMath>
                </a14:m>
                <a:endParaRPr lang="en-US" sz="2000"/>
              </a:p>
              <a:p>
                <a:r>
                  <a:rPr lang="en-US" sz="2000"/>
                  <a:t>Tiến hành tô màu: thực hiện vẽ các đường thẳng nối các tọa độ ở trên</a:t>
                </a:r>
              </a:p>
              <a:p>
                <a:pPr lvl="0" algn="just"/>
                <a:endParaRPr lang="en-US" sz="2000"/>
              </a:p>
            </p:txBody>
          </p:sp>
        </mc:Choice>
        <mc:Fallback xmlns="">
          <p:sp>
            <p:nvSpPr>
              <p:cNvPr id="3" name="Content Placeholder 2">
                <a:extLst>
                  <a:ext uri="{FF2B5EF4-FFF2-40B4-BE49-F238E27FC236}">
                    <a16:creationId xmlns:a16="http://schemas.microsoft.com/office/drawing/2014/main" id="{C3C0199F-A274-44C6-BF37-784A855E6EEA}"/>
                  </a:ext>
                </a:extLst>
              </p:cNvPr>
              <p:cNvSpPr>
                <a:spLocks noGrp="1" noRot="1" noChangeAspect="1" noMove="1" noResize="1" noEditPoints="1" noAdjustHandles="1" noChangeArrowheads="1" noChangeShapeType="1" noTextEdit="1"/>
              </p:cNvSpPr>
              <p:nvPr>
                <p:ph idx="1"/>
              </p:nvPr>
            </p:nvSpPr>
            <p:spPr>
              <a:xfrm>
                <a:off x="1167826" y="1485454"/>
                <a:ext cx="9857225" cy="4625060"/>
              </a:xfrm>
              <a:blipFill>
                <a:blip r:embed="rId3"/>
                <a:stretch>
                  <a:fillRect l="-866" t="-264"/>
                </a:stretch>
              </a:blipFill>
            </p:spPr>
            <p:txBody>
              <a:bodyPr/>
              <a:lstStyle/>
              <a:p>
                <a:r>
                  <a:rPr lang="en-US">
                    <a:noFill/>
                  </a:rPr>
                  <a:t> </a:t>
                </a:r>
              </a:p>
            </p:txBody>
          </p:sp>
        </mc:Fallback>
      </mc:AlternateContent>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028262" y="206686"/>
            <a:ext cx="1122450" cy="1122450"/>
          </a:xfrm>
          <a:prstGeom prst="rect">
            <a:avLst/>
          </a:prstGeom>
        </p:spPr>
      </p:pic>
    </p:spTree>
    <p:extLst>
      <p:ext uri="{BB962C8B-B14F-4D97-AF65-F5344CB8AC3E}">
        <p14:creationId xmlns:p14="http://schemas.microsoft.com/office/powerpoint/2010/main" val="7094401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7" y="1485454"/>
            <a:ext cx="6878894" cy="4625060"/>
          </a:xfrm>
        </p:spPr>
        <p:txBody>
          <a:bodyPr>
            <a:noAutofit/>
          </a:bodyPr>
          <a:lstStyle/>
          <a:p>
            <a:pPr lvl="0" algn="just"/>
            <a:r>
              <a:rPr lang="en-US" b="1"/>
              <a:t>2.3. </a:t>
            </a:r>
            <a:r>
              <a:rPr lang="vi-VN" b="1"/>
              <a:t>Các giải thuật xây dựng thực thể cơ sở</a:t>
            </a:r>
            <a:endParaRPr lang="en-US" b="1"/>
          </a:p>
          <a:p>
            <a:pPr lvl="0" algn="just"/>
            <a:r>
              <a:rPr lang="en-US" sz="2000" b="1" i="1"/>
              <a:t>Các thuật toán tô miền kín đa giác</a:t>
            </a:r>
            <a:r>
              <a:rPr lang="en-US" sz="2000" b="1"/>
              <a:t>: ScanLine</a:t>
            </a:r>
          </a:p>
          <a:p>
            <a:pPr lvl="0" algn="just"/>
            <a:endParaRPr lang="en-US" sz="200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028262" y="206686"/>
            <a:ext cx="1122450" cy="1122450"/>
          </a:xfrm>
          <a:prstGeom prst="rect">
            <a:avLst/>
          </a:prstGeom>
        </p:spPr>
      </p:pic>
      <p:pic>
        <p:nvPicPr>
          <p:cNvPr id="6" name="Picture 5" descr="A close up of a map&#10;&#10;Description automatically generated">
            <a:extLst>
              <a:ext uri="{FF2B5EF4-FFF2-40B4-BE49-F238E27FC236}">
                <a16:creationId xmlns:a16="http://schemas.microsoft.com/office/drawing/2014/main" id="{4627836D-8B2E-408B-9CBA-92B8740AAE77}"/>
              </a:ext>
            </a:extLst>
          </p:cNvPr>
          <p:cNvPicPr>
            <a:picLocks noChangeAspect="1"/>
          </p:cNvPicPr>
          <p:nvPr/>
        </p:nvPicPr>
        <p:blipFill>
          <a:blip r:embed="rId5"/>
          <a:stretch>
            <a:fillRect/>
          </a:stretch>
        </p:blipFill>
        <p:spPr>
          <a:xfrm>
            <a:off x="7189901" y="1927464"/>
            <a:ext cx="4649402" cy="4126017"/>
          </a:xfrm>
          <a:prstGeom prst="rect">
            <a:avLst/>
          </a:prstGeom>
        </p:spPr>
      </p:pic>
      <p:pic>
        <p:nvPicPr>
          <p:cNvPr id="7" name="Picture 6">
            <a:extLst>
              <a:ext uri="{FF2B5EF4-FFF2-40B4-BE49-F238E27FC236}">
                <a16:creationId xmlns:a16="http://schemas.microsoft.com/office/drawing/2014/main" id="{1DA25CEB-8A73-4B2F-8854-37410002AE1C}"/>
              </a:ext>
            </a:extLst>
          </p:cNvPr>
          <p:cNvPicPr/>
          <p:nvPr/>
        </p:nvPicPr>
        <p:blipFill>
          <a:blip r:embed="rId6"/>
          <a:stretch>
            <a:fillRect/>
          </a:stretch>
        </p:blipFill>
        <p:spPr>
          <a:xfrm>
            <a:off x="3035344" y="4481856"/>
            <a:ext cx="3952875" cy="1571625"/>
          </a:xfrm>
          <a:prstGeom prst="rect">
            <a:avLst/>
          </a:prstGeom>
        </p:spPr>
      </p:pic>
      <p:pic>
        <p:nvPicPr>
          <p:cNvPr id="8" name="Picture 7">
            <a:extLst>
              <a:ext uri="{FF2B5EF4-FFF2-40B4-BE49-F238E27FC236}">
                <a16:creationId xmlns:a16="http://schemas.microsoft.com/office/drawing/2014/main" id="{4CDC7C59-601F-4BDC-ACFF-F8B96EF24C97}"/>
              </a:ext>
            </a:extLst>
          </p:cNvPr>
          <p:cNvPicPr/>
          <p:nvPr/>
        </p:nvPicPr>
        <p:blipFill>
          <a:blip r:embed="rId7"/>
          <a:stretch>
            <a:fillRect/>
          </a:stretch>
        </p:blipFill>
        <p:spPr>
          <a:xfrm>
            <a:off x="4720043" y="2474405"/>
            <a:ext cx="2268176" cy="1942246"/>
          </a:xfrm>
          <a:prstGeom prst="rect">
            <a:avLst/>
          </a:prstGeom>
        </p:spPr>
      </p:pic>
      <p:pic>
        <p:nvPicPr>
          <p:cNvPr id="10" name="Picture 9" descr="A picture containing computer, drawing&#10;&#10;Description automatically generated">
            <a:extLst>
              <a:ext uri="{FF2B5EF4-FFF2-40B4-BE49-F238E27FC236}">
                <a16:creationId xmlns:a16="http://schemas.microsoft.com/office/drawing/2014/main" id="{C65B3B95-0E21-481E-8999-F5D8C5762FC2}"/>
              </a:ext>
            </a:extLst>
          </p:cNvPr>
          <p:cNvPicPr>
            <a:picLocks noChangeAspect="1"/>
          </p:cNvPicPr>
          <p:nvPr/>
        </p:nvPicPr>
        <p:blipFill>
          <a:blip r:embed="rId8"/>
          <a:stretch>
            <a:fillRect/>
          </a:stretch>
        </p:blipFill>
        <p:spPr>
          <a:xfrm>
            <a:off x="531265" y="2474406"/>
            <a:ext cx="2412230" cy="3579076"/>
          </a:xfrm>
          <a:prstGeom prst="rect">
            <a:avLst/>
          </a:prstGeom>
        </p:spPr>
      </p:pic>
      <p:pic>
        <p:nvPicPr>
          <p:cNvPr id="12" name="Picture 11" descr="A picture containing clock&#10;&#10;Description automatically generated">
            <a:extLst>
              <a:ext uri="{FF2B5EF4-FFF2-40B4-BE49-F238E27FC236}">
                <a16:creationId xmlns:a16="http://schemas.microsoft.com/office/drawing/2014/main" id="{9AA1EAB7-1A63-497C-96F7-CE10E8D95D83}"/>
              </a:ext>
            </a:extLst>
          </p:cNvPr>
          <p:cNvPicPr>
            <a:picLocks noChangeAspect="1"/>
          </p:cNvPicPr>
          <p:nvPr/>
        </p:nvPicPr>
        <p:blipFill>
          <a:blip r:embed="rId9"/>
          <a:stretch>
            <a:fillRect/>
          </a:stretch>
        </p:blipFill>
        <p:spPr>
          <a:xfrm>
            <a:off x="3035343" y="2474405"/>
            <a:ext cx="1588907" cy="1950418"/>
          </a:xfrm>
          <a:prstGeom prst="rect">
            <a:avLst/>
          </a:prstGeom>
        </p:spPr>
      </p:pic>
    </p:spTree>
    <p:extLst>
      <p:ext uri="{BB962C8B-B14F-4D97-AF65-F5344CB8AC3E}">
        <p14:creationId xmlns:p14="http://schemas.microsoft.com/office/powerpoint/2010/main" val="254442764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485454"/>
            <a:ext cx="10471180" cy="4625060"/>
          </a:xfrm>
        </p:spPr>
        <p:txBody>
          <a:bodyPr>
            <a:noAutofit/>
          </a:bodyPr>
          <a:lstStyle/>
          <a:p>
            <a:pPr lvl="0" algn="just"/>
            <a:r>
              <a:rPr lang="en-US" b="1"/>
              <a:t>2.3. </a:t>
            </a:r>
            <a:r>
              <a:rPr lang="vi-VN" b="1"/>
              <a:t>Các giải thuật xây dựng thực thể cơ sở</a:t>
            </a:r>
            <a:endParaRPr lang="en-US" b="1"/>
          </a:p>
          <a:p>
            <a:pPr lvl="0" algn="just"/>
            <a:r>
              <a:rPr lang="en-US" sz="2000" b="1" i="1"/>
              <a:t>Các thuật toán tô miền kín đa giác</a:t>
            </a:r>
            <a:r>
              <a:rPr lang="en-US" sz="2000" b="1"/>
              <a:t>:</a:t>
            </a:r>
          </a:p>
          <a:p>
            <a:pPr lvl="0"/>
            <a:r>
              <a:rPr lang="vi-VN" sz="2000" b="1"/>
              <a:t>Giải thuật </a:t>
            </a:r>
            <a:r>
              <a:rPr lang="en-US" sz="2000" b="1"/>
              <a:t>vết dầu loang</a:t>
            </a:r>
            <a:r>
              <a:rPr lang="vi-VN" sz="2000" b="1"/>
              <a:t> (</a:t>
            </a:r>
            <a:r>
              <a:rPr lang="en-US" sz="2000" b="1"/>
              <a:t>Flood Fill</a:t>
            </a:r>
            <a:r>
              <a:rPr lang="vi-VN" sz="2000" b="1"/>
              <a:t> - fill Algorithm)</a:t>
            </a:r>
            <a:endParaRPr lang="en-US" sz="2000" b="1"/>
          </a:p>
          <a:p>
            <a:pPr lvl="0" algn="just"/>
            <a:r>
              <a:rPr lang="vi-VN" sz="2000"/>
              <a:t>Thuật toán tô màu loang (hay còn gọi là tô màu theo đường biên, tô lân cận). Khác với thuật toán tô màu dựa theo dòng quét, đường biên của vùng tô màu ở thuật toán tô loang được xác định bởi tập các đỉnh của 1 đa giác, đường biên trong thuật toán được mô tả bằng một giá trị duy nhất, đó là màu của tất cả các điểm thuộc về đường biên (nói ngắn gọn là chúng ta sẽ tô đường biên một màu riêng).</a:t>
            </a:r>
            <a:endParaRPr lang="en-US" sz="200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028262" y="206686"/>
            <a:ext cx="1122450" cy="1122450"/>
          </a:xfrm>
          <a:prstGeom prst="rect">
            <a:avLst/>
          </a:prstGeom>
        </p:spPr>
      </p:pic>
    </p:spTree>
    <p:extLst>
      <p:ext uri="{BB962C8B-B14F-4D97-AF65-F5344CB8AC3E}">
        <p14:creationId xmlns:p14="http://schemas.microsoft.com/office/powerpoint/2010/main" val="136604441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485454"/>
            <a:ext cx="6800517" cy="4625060"/>
          </a:xfrm>
        </p:spPr>
        <p:txBody>
          <a:bodyPr>
            <a:noAutofit/>
          </a:bodyPr>
          <a:lstStyle/>
          <a:p>
            <a:pPr lvl="0" algn="just"/>
            <a:r>
              <a:rPr lang="en-US" b="1"/>
              <a:t>2.3. </a:t>
            </a:r>
            <a:r>
              <a:rPr lang="vi-VN" b="1"/>
              <a:t>Các giải thuật xây dựng thực thể cơ sở</a:t>
            </a:r>
            <a:endParaRPr lang="en-US" b="1"/>
          </a:p>
          <a:p>
            <a:pPr lvl="0" algn="just"/>
            <a:r>
              <a:rPr lang="en-US" sz="2000" b="1" i="1"/>
              <a:t>Các thuật toán tô miền kín đa giác</a:t>
            </a:r>
            <a:r>
              <a:rPr lang="en-US" sz="2000" b="1"/>
              <a:t>:</a:t>
            </a:r>
          </a:p>
          <a:p>
            <a:pPr lvl="0"/>
            <a:r>
              <a:rPr lang="vi-VN" sz="2000" b="1"/>
              <a:t>Giải thuật </a:t>
            </a:r>
            <a:r>
              <a:rPr lang="en-US" sz="2000" b="1"/>
              <a:t>vết dầu loang</a:t>
            </a:r>
            <a:r>
              <a:rPr lang="vi-VN" sz="2000" b="1"/>
              <a:t> (</a:t>
            </a:r>
            <a:r>
              <a:rPr lang="en-US" sz="2000" b="1"/>
              <a:t>Flood Fill</a:t>
            </a:r>
            <a:r>
              <a:rPr lang="vi-VN" sz="2000" b="1"/>
              <a:t> - fill Algorithm)</a:t>
            </a:r>
            <a:endParaRPr lang="en-US" sz="2000" b="1"/>
          </a:p>
          <a:p>
            <a:pPr lvl="0" algn="just"/>
            <a:r>
              <a:rPr lang="vi-VN" sz="2000"/>
              <a:t>Bắt đầu từ 1 điểm nằm bên trong vùng tô, ta sẽ kiểm tra các điểm lân cận của nó đã được tô màu hay có phải điểm biên hay không. Nếu không phải là điểm đã tô và không phải là điểm biên ta sẽ tô màu nó. Lặp lại cho tới khi nào không còn tô được điểm nào nữa thì dừng.</a:t>
            </a:r>
            <a:endParaRPr lang="en-US" sz="200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028262" y="206686"/>
            <a:ext cx="1122450" cy="1122450"/>
          </a:xfrm>
          <a:prstGeom prst="rect">
            <a:avLst/>
          </a:prstGeom>
        </p:spPr>
      </p:pic>
      <p:pic>
        <p:nvPicPr>
          <p:cNvPr id="9" name="Picture 8" descr="A picture containing screen, drawing&#10;&#10;Description automatically generated">
            <a:extLst>
              <a:ext uri="{FF2B5EF4-FFF2-40B4-BE49-F238E27FC236}">
                <a16:creationId xmlns:a16="http://schemas.microsoft.com/office/drawing/2014/main" id="{B8D20BD0-CE2B-4349-9E56-BB1EC12DAAB2}"/>
              </a:ext>
            </a:extLst>
          </p:cNvPr>
          <p:cNvPicPr>
            <a:picLocks noChangeAspect="1"/>
          </p:cNvPicPr>
          <p:nvPr/>
        </p:nvPicPr>
        <p:blipFill>
          <a:blip r:embed="rId5"/>
          <a:stretch>
            <a:fillRect/>
          </a:stretch>
        </p:blipFill>
        <p:spPr>
          <a:xfrm>
            <a:off x="8094881" y="1767454"/>
            <a:ext cx="1953496" cy="1942397"/>
          </a:xfrm>
          <a:prstGeom prst="rect">
            <a:avLst/>
          </a:prstGeom>
        </p:spPr>
      </p:pic>
      <p:pic>
        <p:nvPicPr>
          <p:cNvPr id="11" name="Picture 10" descr="A picture containing screen, food, drawing&#10;&#10;Description automatically generated">
            <a:extLst>
              <a:ext uri="{FF2B5EF4-FFF2-40B4-BE49-F238E27FC236}">
                <a16:creationId xmlns:a16="http://schemas.microsoft.com/office/drawing/2014/main" id="{D3CE7FA5-3992-4BFD-AC22-4CBE222B966D}"/>
              </a:ext>
            </a:extLst>
          </p:cNvPr>
          <p:cNvPicPr>
            <a:picLocks noChangeAspect="1"/>
          </p:cNvPicPr>
          <p:nvPr/>
        </p:nvPicPr>
        <p:blipFill>
          <a:blip r:embed="rId6"/>
          <a:stretch>
            <a:fillRect/>
          </a:stretch>
        </p:blipFill>
        <p:spPr>
          <a:xfrm>
            <a:off x="9920890" y="3797984"/>
            <a:ext cx="1953495" cy="1953495"/>
          </a:xfrm>
          <a:prstGeom prst="rect">
            <a:avLst/>
          </a:prstGeom>
        </p:spPr>
      </p:pic>
      <p:sp>
        <p:nvSpPr>
          <p:cNvPr id="12" name="Arrow: Curved Down 11">
            <a:extLst>
              <a:ext uri="{FF2B5EF4-FFF2-40B4-BE49-F238E27FC236}">
                <a16:creationId xmlns:a16="http://schemas.microsoft.com/office/drawing/2014/main" id="{C1590542-DE8A-410E-B872-0DA28B4DC9A1}"/>
              </a:ext>
            </a:extLst>
          </p:cNvPr>
          <p:cNvSpPr/>
          <p:nvPr/>
        </p:nvSpPr>
        <p:spPr>
          <a:xfrm rot="3457944">
            <a:off x="10002487" y="2995139"/>
            <a:ext cx="1122450" cy="556452"/>
          </a:xfrm>
          <a:prstGeom prst="curvedDownArrow">
            <a:avLst>
              <a:gd name="adj1" fmla="val 25000"/>
              <a:gd name="adj2" fmla="val 50000"/>
              <a:gd name="adj3" fmla="val 57646"/>
            </a:avLst>
          </a:prstGeom>
          <a:solidFill>
            <a:srgbClr val="B71E4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7343909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5" y="1485454"/>
            <a:ext cx="10209923" cy="3140056"/>
          </a:xfrm>
        </p:spPr>
        <p:txBody>
          <a:bodyPr>
            <a:noAutofit/>
          </a:bodyPr>
          <a:lstStyle/>
          <a:p>
            <a:pPr lvl="0" algn="just"/>
            <a:r>
              <a:rPr lang="en-US" b="1"/>
              <a:t>2.3. </a:t>
            </a:r>
            <a:r>
              <a:rPr lang="vi-VN" b="1"/>
              <a:t>Các giải thuật xây dựng thực thể cơ sở</a:t>
            </a:r>
            <a:endParaRPr lang="en-US" b="1"/>
          </a:p>
          <a:p>
            <a:pPr lvl="0"/>
            <a:r>
              <a:rPr lang="vi-VN" sz="2000" b="1"/>
              <a:t>Giải thuật </a:t>
            </a:r>
            <a:r>
              <a:rPr lang="en-US" sz="2000" b="1"/>
              <a:t>vết dầu loang</a:t>
            </a:r>
            <a:r>
              <a:rPr lang="vi-VN" sz="2000" b="1"/>
              <a:t> (</a:t>
            </a:r>
            <a:r>
              <a:rPr lang="en-US" sz="2000" b="1"/>
              <a:t>Flood Fill</a:t>
            </a:r>
            <a:r>
              <a:rPr lang="vi-VN" sz="2000" b="1"/>
              <a:t> - fill Algorithm)</a:t>
            </a:r>
            <a:endParaRPr lang="en-US" sz="2000" b="1"/>
          </a:p>
          <a:p>
            <a:pPr algn="just"/>
            <a:r>
              <a:rPr lang="vi-VN" sz="2000"/>
              <a:t>Thuật toán này có thể sẽ không hoạt động chính xác khi có 1 số điểm nằm trong vùng tô có màu là màu cần tô của vùng tô. Để khắc phục điều này, trước khi tô màu, cần phải đảm bảo rằng toàn bộ các điểm thuộc về vùng tô có màu khác màu tô.</a:t>
            </a:r>
          </a:p>
          <a:p>
            <a:pPr algn="just"/>
            <a:r>
              <a:rPr lang="vi-VN" sz="2000"/>
              <a:t>Có hai quan điểm về cách tô này, đó là dùng 4 điểm lân cận hay 8 điểm lân cận đối với điểm đang xét</a:t>
            </a:r>
            <a:r>
              <a:rPr lang="en-US" sz="2000"/>
              <a:t>.</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028262" y="206686"/>
            <a:ext cx="1122450" cy="1122450"/>
          </a:xfrm>
          <a:prstGeom prst="rect">
            <a:avLst/>
          </a:prstGeom>
        </p:spPr>
      </p:pic>
      <p:pic>
        <p:nvPicPr>
          <p:cNvPr id="10" name="Picture 9"/>
          <p:cNvPicPr>
            <a:picLocks noChangeAspect="1"/>
          </p:cNvPicPr>
          <p:nvPr/>
        </p:nvPicPr>
        <p:blipFill>
          <a:blip r:embed="rId5"/>
          <a:stretch>
            <a:fillRect/>
          </a:stretch>
        </p:blipFill>
        <p:spPr>
          <a:xfrm>
            <a:off x="3393146" y="4325064"/>
            <a:ext cx="3360351" cy="1607697"/>
          </a:xfrm>
          <a:prstGeom prst="rect">
            <a:avLst/>
          </a:prstGeom>
        </p:spPr>
      </p:pic>
    </p:spTree>
    <p:extLst>
      <p:ext uri="{BB962C8B-B14F-4D97-AF65-F5344CB8AC3E}">
        <p14:creationId xmlns:p14="http://schemas.microsoft.com/office/powerpoint/2010/main" val="3486466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294363" y="1853754"/>
            <a:ext cx="8408437" cy="4016768"/>
          </a:xfrm>
        </p:spPr>
        <p:txBody>
          <a:bodyPr>
            <a:normAutofit fontScale="92500" lnSpcReduction="10000"/>
          </a:bodyPr>
          <a:lstStyle/>
          <a:p>
            <a:pPr lvl="0" algn="just"/>
            <a:r>
              <a:rPr lang="en-US" b="1"/>
              <a:t>2.2.3. </a:t>
            </a:r>
            <a:r>
              <a:rPr lang="vi-VN" b="1"/>
              <a:t>Các giải thuật xây dựng thực thể cơ sở</a:t>
            </a:r>
            <a:r>
              <a:rPr lang="en-US" b="1"/>
              <a:t> (tt)</a:t>
            </a:r>
          </a:p>
          <a:p>
            <a:pPr lvl="0" algn="just"/>
            <a:r>
              <a:rPr lang="vi-VN" b="1"/>
              <a:t>Giải thuật vẽ đoạn thẳng thông thường</a:t>
            </a:r>
            <a:endParaRPr lang="en-US" b="1"/>
          </a:p>
          <a:p>
            <a:pPr lvl="0" algn="just"/>
            <a:r>
              <a:rPr lang="vi-VN"/>
              <a:t>Nhận xét rằng để đối tượng hiển thị trên lưới nguyên được liền nét, các điểm</a:t>
            </a:r>
            <a:r>
              <a:rPr lang="en-US"/>
              <a:t> </a:t>
            </a:r>
            <a:r>
              <a:rPr lang="vi-VN"/>
              <a:t>mà (</a:t>
            </a:r>
            <a:r>
              <a:rPr lang="vi-VN" i="1"/>
              <a:t>x</a:t>
            </a:r>
            <a:r>
              <a:rPr lang="vi-VN" i="1" baseline="-25000"/>
              <a:t>i</a:t>
            </a:r>
            <a:r>
              <a:rPr lang="vi-VN" baseline="-25000"/>
              <a:t>+1</a:t>
            </a:r>
            <a:r>
              <a:rPr lang="vi-VN"/>
              <a:t>,</a:t>
            </a:r>
            <a:r>
              <a:rPr lang="vi-VN" i="1"/>
              <a:t>y</a:t>
            </a:r>
            <a:r>
              <a:rPr lang="vi-VN" i="1" baseline="-25000"/>
              <a:t>i+1</a:t>
            </a:r>
            <a:r>
              <a:rPr lang="vi-VN"/>
              <a:t>) có thể chọn chỉ là một trong tám điểm được đánh số từ 1 đến 8</a:t>
            </a:r>
            <a:r>
              <a:rPr lang="en-US"/>
              <a:t> </a:t>
            </a:r>
            <a:r>
              <a:rPr lang="vi-VN"/>
              <a:t>(điểm đen chính là (</a:t>
            </a:r>
            <a:r>
              <a:rPr lang="vi-VN" i="1"/>
              <a:t>x</a:t>
            </a:r>
            <a:r>
              <a:rPr lang="vi-VN" i="1" baseline="-25000"/>
              <a:t>i</a:t>
            </a:r>
            <a:r>
              <a:rPr lang="vi-VN"/>
              <a:t>,</a:t>
            </a:r>
            <a:r>
              <a:rPr lang="vi-VN" i="1"/>
              <a:t>y</a:t>
            </a:r>
            <a:r>
              <a:rPr lang="vi-VN" i="1" baseline="-25000"/>
              <a:t>i</a:t>
            </a:r>
            <a:r>
              <a:rPr lang="vi-VN"/>
              <a:t>).</a:t>
            </a:r>
            <a:r>
              <a:rPr lang="en-US"/>
              <a:t> </a:t>
            </a:r>
            <a:r>
              <a:rPr lang="vi-VN"/>
              <a:t>Hay nói cách khác: (</a:t>
            </a:r>
            <a:r>
              <a:rPr lang="vi-VN" i="1"/>
              <a:t>x</a:t>
            </a:r>
            <a:r>
              <a:rPr lang="vi-VN" i="1" baseline="-25000"/>
              <a:t>i+1</a:t>
            </a:r>
            <a:r>
              <a:rPr lang="vi-VN"/>
              <a:t>,</a:t>
            </a:r>
            <a:r>
              <a:rPr lang="vi-VN" i="1"/>
              <a:t>y</a:t>
            </a:r>
            <a:r>
              <a:rPr lang="vi-VN" i="1" baseline="-25000"/>
              <a:t>i +1</a:t>
            </a:r>
            <a:r>
              <a:rPr lang="vi-VN"/>
              <a:t>) = (</a:t>
            </a:r>
            <a:r>
              <a:rPr lang="vi-VN" i="1"/>
              <a:t>x</a:t>
            </a:r>
            <a:r>
              <a:rPr lang="vi-VN" i="1" baseline="-25000"/>
              <a:t>i</a:t>
            </a:r>
            <a:r>
              <a:rPr lang="vi-VN" i="1"/>
              <a:t>±1</a:t>
            </a:r>
            <a:r>
              <a:rPr lang="vi-VN"/>
              <a:t>,</a:t>
            </a:r>
            <a:r>
              <a:rPr lang="vi-VN" i="1"/>
              <a:t>y</a:t>
            </a:r>
            <a:r>
              <a:rPr lang="vi-VN" i="1" baseline="-25000"/>
              <a:t>i</a:t>
            </a:r>
            <a:r>
              <a:rPr lang="vi-VN" i="1"/>
              <a:t>±1</a:t>
            </a:r>
            <a:r>
              <a:rPr lang="vi-VN"/>
              <a:t>)</a:t>
            </a:r>
            <a:r>
              <a:rPr lang="en-US"/>
              <a:t>.</a:t>
            </a:r>
          </a:p>
          <a:p>
            <a:pPr lvl="0" algn="just"/>
            <a:r>
              <a:rPr lang="vi-VN"/>
              <a:t>Dáng điệu của đường sẽ cho ta gợi ý khi chọn </a:t>
            </a:r>
            <a:r>
              <a:rPr lang="en-US"/>
              <a:t>1 </a:t>
            </a:r>
            <a:r>
              <a:rPr lang="vi-VN"/>
              <a:t>trong </a:t>
            </a:r>
            <a:r>
              <a:rPr lang="en-US"/>
              <a:t>8 </a:t>
            </a:r>
            <a:r>
              <a:rPr lang="vi-VN"/>
              <a:t>điểm trên. Cách</a:t>
            </a:r>
            <a:r>
              <a:rPr lang="en-US"/>
              <a:t> </a:t>
            </a:r>
            <a:r>
              <a:rPr lang="vi-VN"/>
              <a:t>chọn các điểm như thế nào sẽ tùy thuộc vào từng thuật toán trên cơ sở xem xét tới</a:t>
            </a:r>
            <a:r>
              <a:rPr lang="en-US"/>
              <a:t> </a:t>
            </a:r>
            <a:r>
              <a:rPr lang="vi-VN"/>
              <a:t>vấn đề tối ưu tốc độ.</a:t>
            </a:r>
            <a:endParaRPr lang="en-US"/>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028262" y="206686"/>
            <a:ext cx="1122450" cy="1122450"/>
          </a:xfrm>
          <a:prstGeom prst="rect">
            <a:avLst/>
          </a:prstGeom>
        </p:spPr>
      </p:pic>
      <p:sp>
        <p:nvSpPr>
          <p:cNvPr id="6" name="Rectangle 5"/>
          <p:cNvSpPr/>
          <p:nvPr/>
        </p:nvSpPr>
        <p:spPr>
          <a:xfrm>
            <a:off x="9808353" y="2321297"/>
            <a:ext cx="2178570" cy="20324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7" name="Straight Connector 6"/>
          <p:cNvCxnSpPr/>
          <p:nvPr/>
        </p:nvCxnSpPr>
        <p:spPr>
          <a:xfrm>
            <a:off x="10354078" y="2317129"/>
            <a:ext cx="0" cy="203244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0875816" y="2317129"/>
            <a:ext cx="0" cy="203244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1434616" y="2317129"/>
            <a:ext cx="0" cy="2032446"/>
          </a:xfrm>
          <a:prstGeom prst="line">
            <a:avLst/>
          </a:prstGeom>
          <a:ln/>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9810035" y="2781787"/>
            <a:ext cx="217857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9810035" y="3353287"/>
            <a:ext cx="217857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9810035" y="3912087"/>
            <a:ext cx="217857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10760478" y="3213587"/>
            <a:ext cx="274320" cy="2743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Oval 13"/>
          <p:cNvSpPr/>
          <p:nvPr/>
        </p:nvSpPr>
        <p:spPr>
          <a:xfrm>
            <a:off x="11318239" y="3213587"/>
            <a:ext cx="274320" cy="2743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1</a:t>
            </a:r>
          </a:p>
        </p:txBody>
      </p:sp>
      <p:sp>
        <p:nvSpPr>
          <p:cNvPr id="15" name="Oval 14"/>
          <p:cNvSpPr/>
          <p:nvPr/>
        </p:nvSpPr>
        <p:spPr>
          <a:xfrm>
            <a:off x="11290587" y="2644627"/>
            <a:ext cx="274320" cy="2743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2</a:t>
            </a:r>
          </a:p>
        </p:txBody>
      </p:sp>
      <p:sp>
        <p:nvSpPr>
          <p:cNvPr id="16" name="Oval 15"/>
          <p:cNvSpPr/>
          <p:nvPr/>
        </p:nvSpPr>
        <p:spPr>
          <a:xfrm>
            <a:off x="10736868" y="2644627"/>
            <a:ext cx="274320" cy="2743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3</a:t>
            </a:r>
          </a:p>
        </p:txBody>
      </p:sp>
      <p:sp>
        <p:nvSpPr>
          <p:cNvPr id="17" name="Oval 16"/>
          <p:cNvSpPr/>
          <p:nvPr/>
        </p:nvSpPr>
        <p:spPr>
          <a:xfrm>
            <a:off x="10203468" y="2657328"/>
            <a:ext cx="274320" cy="2743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4</a:t>
            </a:r>
          </a:p>
        </p:txBody>
      </p:sp>
      <p:sp>
        <p:nvSpPr>
          <p:cNvPr id="18" name="Oval 17"/>
          <p:cNvSpPr/>
          <p:nvPr/>
        </p:nvSpPr>
        <p:spPr>
          <a:xfrm>
            <a:off x="10216918" y="3203427"/>
            <a:ext cx="274320" cy="2743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5</a:t>
            </a:r>
          </a:p>
        </p:txBody>
      </p:sp>
      <p:sp>
        <p:nvSpPr>
          <p:cNvPr id="19" name="Oval 18"/>
          <p:cNvSpPr/>
          <p:nvPr/>
        </p:nvSpPr>
        <p:spPr>
          <a:xfrm>
            <a:off x="10216918" y="3774927"/>
            <a:ext cx="274320" cy="2743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6</a:t>
            </a:r>
          </a:p>
        </p:txBody>
      </p:sp>
      <p:sp>
        <p:nvSpPr>
          <p:cNvPr id="20" name="Oval 19"/>
          <p:cNvSpPr/>
          <p:nvPr/>
        </p:nvSpPr>
        <p:spPr>
          <a:xfrm>
            <a:off x="10751356" y="3772386"/>
            <a:ext cx="274320" cy="2743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7</a:t>
            </a:r>
          </a:p>
        </p:txBody>
      </p:sp>
      <p:sp>
        <p:nvSpPr>
          <p:cNvPr id="21" name="Oval 20"/>
          <p:cNvSpPr/>
          <p:nvPr/>
        </p:nvSpPr>
        <p:spPr>
          <a:xfrm>
            <a:off x="11285793" y="3772386"/>
            <a:ext cx="274320" cy="2743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8</a:t>
            </a:r>
          </a:p>
        </p:txBody>
      </p:sp>
    </p:spTree>
    <p:extLst>
      <p:ext uri="{BB962C8B-B14F-4D97-AF65-F5344CB8AC3E}">
        <p14:creationId xmlns:p14="http://schemas.microsoft.com/office/powerpoint/2010/main" val="317160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2" presetClass="entr" presetSubtype="1"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ppt_x"/>
                                          </p:val>
                                        </p:tav>
                                        <p:tav tm="100000">
                                          <p:val>
                                            <p:strVal val="#ppt_x"/>
                                          </p:val>
                                        </p:tav>
                                      </p:tavLst>
                                    </p:anim>
                                    <p:anim calcmode="lin" valueType="num">
                                      <p:cBhvr additive="base">
                                        <p:cTn id="11" dur="500" fill="hold"/>
                                        <p:tgtEl>
                                          <p:spTgt spid="7"/>
                                        </p:tgtEl>
                                        <p:attrNameLst>
                                          <p:attrName>ppt_y</p:attrName>
                                        </p:attrNameLst>
                                      </p:cBhvr>
                                      <p:tavLst>
                                        <p:tav tm="0">
                                          <p:val>
                                            <p:strVal val="0-#ppt_h/2"/>
                                          </p:val>
                                        </p:tav>
                                        <p:tav tm="100000">
                                          <p:val>
                                            <p:strVal val="#ppt_y"/>
                                          </p:val>
                                        </p:tav>
                                      </p:tavLst>
                                    </p:anim>
                                  </p:childTnLst>
                                </p:cTn>
                              </p:par>
                            </p:childTnLst>
                          </p:cTn>
                        </p:par>
                        <p:par>
                          <p:cTn id="12" fill="hold">
                            <p:stCondLst>
                              <p:cond delay="500"/>
                            </p:stCondLst>
                            <p:childTnLst>
                              <p:par>
                                <p:cTn id="13" presetID="2" presetClass="entr" presetSubtype="1"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0-#ppt_h/2"/>
                                          </p:val>
                                        </p:tav>
                                        <p:tav tm="100000">
                                          <p:val>
                                            <p:strVal val="#ppt_y"/>
                                          </p:val>
                                        </p:tav>
                                      </p:tavLst>
                                    </p:anim>
                                  </p:childTnLst>
                                </p:cTn>
                              </p:par>
                            </p:childTnLst>
                          </p:cTn>
                        </p:par>
                        <p:par>
                          <p:cTn id="17" fill="hold">
                            <p:stCondLst>
                              <p:cond delay="1000"/>
                            </p:stCondLst>
                            <p:childTnLst>
                              <p:par>
                                <p:cTn id="18" presetID="2" presetClass="entr" presetSubtype="1"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ppt_x"/>
                                          </p:val>
                                        </p:tav>
                                        <p:tav tm="100000">
                                          <p:val>
                                            <p:strVal val="#ppt_x"/>
                                          </p:val>
                                        </p:tav>
                                      </p:tavLst>
                                    </p:anim>
                                    <p:anim calcmode="lin" valueType="num">
                                      <p:cBhvr additive="base">
                                        <p:cTn id="21" dur="500" fill="hold"/>
                                        <p:tgtEl>
                                          <p:spTgt spid="9"/>
                                        </p:tgtEl>
                                        <p:attrNameLst>
                                          <p:attrName>ppt_y</p:attrName>
                                        </p:attrNameLst>
                                      </p:cBhvr>
                                      <p:tavLst>
                                        <p:tav tm="0">
                                          <p:val>
                                            <p:strVal val="0-#ppt_h/2"/>
                                          </p:val>
                                        </p:tav>
                                        <p:tav tm="100000">
                                          <p:val>
                                            <p:strVal val="#ppt_y"/>
                                          </p:val>
                                        </p:tav>
                                      </p:tavLst>
                                    </p:anim>
                                  </p:childTnLst>
                                </p:cTn>
                              </p:par>
                            </p:childTnLst>
                          </p:cTn>
                        </p:par>
                        <p:par>
                          <p:cTn id="22" fill="hold">
                            <p:stCondLst>
                              <p:cond delay="1500"/>
                            </p:stCondLst>
                            <p:childTnLst>
                              <p:par>
                                <p:cTn id="23" presetID="2" presetClass="entr" presetSubtype="8"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0-#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2000"/>
                            </p:stCondLst>
                            <p:childTnLst>
                              <p:par>
                                <p:cTn id="28" presetID="2" presetClass="entr" presetSubtype="8" fill="hold" nodeType="after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0-#ppt_w/2"/>
                                          </p:val>
                                        </p:tav>
                                        <p:tav tm="100000">
                                          <p:val>
                                            <p:strVal val="#ppt_x"/>
                                          </p:val>
                                        </p:tav>
                                      </p:tavLst>
                                    </p:anim>
                                    <p:anim calcmode="lin" valueType="num">
                                      <p:cBhvr additive="base">
                                        <p:cTn id="31" dur="500" fill="hold"/>
                                        <p:tgtEl>
                                          <p:spTgt spid="11"/>
                                        </p:tgtEl>
                                        <p:attrNameLst>
                                          <p:attrName>ppt_y</p:attrName>
                                        </p:attrNameLst>
                                      </p:cBhvr>
                                      <p:tavLst>
                                        <p:tav tm="0">
                                          <p:val>
                                            <p:strVal val="#ppt_y"/>
                                          </p:val>
                                        </p:tav>
                                        <p:tav tm="100000">
                                          <p:val>
                                            <p:strVal val="#ppt_y"/>
                                          </p:val>
                                        </p:tav>
                                      </p:tavLst>
                                    </p:anim>
                                  </p:childTnLst>
                                </p:cTn>
                              </p:par>
                            </p:childTnLst>
                          </p:cTn>
                        </p:par>
                        <p:par>
                          <p:cTn id="32" fill="hold">
                            <p:stCondLst>
                              <p:cond delay="2500"/>
                            </p:stCondLst>
                            <p:childTnLst>
                              <p:par>
                                <p:cTn id="33" presetID="2" presetClass="entr" presetSubtype="8"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0-#ppt_w/2"/>
                                          </p:val>
                                        </p:tav>
                                        <p:tav tm="100000">
                                          <p:val>
                                            <p:strVal val="#ppt_x"/>
                                          </p:val>
                                        </p:tav>
                                      </p:tavLst>
                                    </p:anim>
                                    <p:anim calcmode="lin" valueType="num">
                                      <p:cBhvr additive="base">
                                        <p:cTn id="36" dur="500" fill="hold"/>
                                        <p:tgtEl>
                                          <p:spTgt spid="12"/>
                                        </p:tgtEl>
                                        <p:attrNameLst>
                                          <p:attrName>ppt_y</p:attrName>
                                        </p:attrNameLst>
                                      </p:cBhvr>
                                      <p:tavLst>
                                        <p:tav tm="0">
                                          <p:val>
                                            <p:strVal val="#ppt_y"/>
                                          </p:val>
                                        </p:tav>
                                        <p:tav tm="100000">
                                          <p:val>
                                            <p:strVal val="#ppt_y"/>
                                          </p:val>
                                        </p:tav>
                                      </p:tavLst>
                                    </p:anim>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par>
                          <p:cTn id="41" fill="hold">
                            <p:stCondLst>
                              <p:cond delay="3500"/>
                            </p:stCondLst>
                            <p:childTnLst>
                              <p:par>
                                <p:cTn id="42" presetID="10" presetClass="entr" presetSubtype="0"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par>
                          <p:cTn id="45" fill="hold">
                            <p:stCondLst>
                              <p:cond delay="4000"/>
                            </p:stCondLst>
                            <p:childTnLst>
                              <p:par>
                                <p:cTn id="46" presetID="1" presetClass="emph" presetSubtype="2" fill="hold" nodeType="afterEffect">
                                  <p:stCondLst>
                                    <p:cond delay="0"/>
                                  </p:stCondLst>
                                  <p:childTnLst>
                                    <p:animClr clrSpc="rgb" dir="cw">
                                      <p:cBhvr>
                                        <p:cTn id="47" dur="500" fill="hold"/>
                                        <p:tgtEl>
                                          <p:spTgt spid="14"/>
                                        </p:tgtEl>
                                        <p:attrNameLst>
                                          <p:attrName>fillcolor</p:attrName>
                                        </p:attrNameLst>
                                      </p:cBhvr>
                                      <p:to>
                                        <a:schemeClr val="accent2"/>
                                      </p:to>
                                    </p:animClr>
                                    <p:set>
                                      <p:cBhvr>
                                        <p:cTn id="48" dur="500" fill="hold"/>
                                        <p:tgtEl>
                                          <p:spTgt spid="14"/>
                                        </p:tgtEl>
                                        <p:attrNameLst>
                                          <p:attrName>fill.type</p:attrName>
                                        </p:attrNameLst>
                                      </p:cBhvr>
                                      <p:to>
                                        <p:strVal val="solid"/>
                                      </p:to>
                                    </p:set>
                                    <p:set>
                                      <p:cBhvr>
                                        <p:cTn id="49" dur="500" fill="hold"/>
                                        <p:tgtEl>
                                          <p:spTgt spid="14"/>
                                        </p:tgtEl>
                                        <p:attrNameLst>
                                          <p:attrName>fill.on</p:attrName>
                                        </p:attrNameLst>
                                      </p:cBhvr>
                                      <p:to>
                                        <p:strVal val="true"/>
                                      </p:to>
                                    </p:set>
                                  </p:childTnLst>
                                </p:cTn>
                              </p:par>
                            </p:childTnLst>
                          </p:cTn>
                        </p:par>
                        <p:par>
                          <p:cTn id="50" fill="hold">
                            <p:stCondLst>
                              <p:cond delay="4500"/>
                            </p:stCondLst>
                            <p:childTnLst>
                              <p:par>
                                <p:cTn id="51" presetID="10" presetClass="entr" presetSubtype="0" fill="hold" grpId="0" nodeType="after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childTnLst>
                          </p:cTn>
                        </p:par>
                        <p:par>
                          <p:cTn id="54" fill="hold">
                            <p:stCondLst>
                              <p:cond delay="5000"/>
                            </p:stCondLst>
                            <p:childTnLst>
                              <p:par>
                                <p:cTn id="55" presetID="1" presetClass="emph" presetSubtype="2" fill="hold" nodeType="afterEffect">
                                  <p:stCondLst>
                                    <p:cond delay="0"/>
                                  </p:stCondLst>
                                  <p:childTnLst>
                                    <p:animClr clrSpc="rgb" dir="cw">
                                      <p:cBhvr>
                                        <p:cTn id="56" dur="500" fill="hold"/>
                                        <p:tgtEl>
                                          <p:spTgt spid="15"/>
                                        </p:tgtEl>
                                        <p:attrNameLst>
                                          <p:attrName>fillcolor</p:attrName>
                                        </p:attrNameLst>
                                      </p:cBhvr>
                                      <p:to>
                                        <a:schemeClr val="accent2"/>
                                      </p:to>
                                    </p:animClr>
                                    <p:set>
                                      <p:cBhvr>
                                        <p:cTn id="57" dur="500" fill="hold"/>
                                        <p:tgtEl>
                                          <p:spTgt spid="15"/>
                                        </p:tgtEl>
                                        <p:attrNameLst>
                                          <p:attrName>fill.type</p:attrName>
                                        </p:attrNameLst>
                                      </p:cBhvr>
                                      <p:to>
                                        <p:strVal val="solid"/>
                                      </p:to>
                                    </p:set>
                                    <p:set>
                                      <p:cBhvr>
                                        <p:cTn id="58" dur="500" fill="hold"/>
                                        <p:tgtEl>
                                          <p:spTgt spid="15"/>
                                        </p:tgtEl>
                                        <p:attrNameLst>
                                          <p:attrName>fill.on</p:attrName>
                                        </p:attrNameLst>
                                      </p:cBhvr>
                                      <p:to>
                                        <p:strVal val="true"/>
                                      </p:to>
                                    </p:set>
                                  </p:childTnLst>
                                </p:cTn>
                              </p:par>
                            </p:childTnLst>
                          </p:cTn>
                        </p:par>
                        <p:par>
                          <p:cTn id="59" fill="hold">
                            <p:stCondLst>
                              <p:cond delay="5500"/>
                            </p:stCondLst>
                            <p:childTnLst>
                              <p:par>
                                <p:cTn id="60" presetID="10" presetClass="entr" presetSubtype="0" fill="hold" grpId="0" nodeType="after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500"/>
                                        <p:tgtEl>
                                          <p:spTgt spid="16"/>
                                        </p:tgtEl>
                                      </p:cBhvr>
                                    </p:animEffect>
                                  </p:childTnLst>
                                </p:cTn>
                              </p:par>
                            </p:childTnLst>
                          </p:cTn>
                        </p:par>
                        <p:par>
                          <p:cTn id="63" fill="hold">
                            <p:stCondLst>
                              <p:cond delay="6000"/>
                            </p:stCondLst>
                            <p:childTnLst>
                              <p:par>
                                <p:cTn id="64" presetID="1" presetClass="emph" presetSubtype="2" fill="hold" nodeType="afterEffect">
                                  <p:stCondLst>
                                    <p:cond delay="0"/>
                                  </p:stCondLst>
                                  <p:childTnLst>
                                    <p:animClr clrSpc="rgb" dir="cw">
                                      <p:cBhvr>
                                        <p:cTn id="65" dur="500" fill="hold"/>
                                        <p:tgtEl>
                                          <p:spTgt spid="16"/>
                                        </p:tgtEl>
                                        <p:attrNameLst>
                                          <p:attrName>fillcolor</p:attrName>
                                        </p:attrNameLst>
                                      </p:cBhvr>
                                      <p:to>
                                        <a:schemeClr val="accent2"/>
                                      </p:to>
                                    </p:animClr>
                                    <p:set>
                                      <p:cBhvr>
                                        <p:cTn id="66" dur="500" fill="hold"/>
                                        <p:tgtEl>
                                          <p:spTgt spid="16"/>
                                        </p:tgtEl>
                                        <p:attrNameLst>
                                          <p:attrName>fill.type</p:attrName>
                                        </p:attrNameLst>
                                      </p:cBhvr>
                                      <p:to>
                                        <p:strVal val="solid"/>
                                      </p:to>
                                    </p:set>
                                    <p:set>
                                      <p:cBhvr>
                                        <p:cTn id="67" dur="500" fill="hold"/>
                                        <p:tgtEl>
                                          <p:spTgt spid="16"/>
                                        </p:tgtEl>
                                        <p:attrNameLst>
                                          <p:attrName>fill.on</p:attrName>
                                        </p:attrNameLst>
                                      </p:cBhvr>
                                      <p:to>
                                        <p:strVal val="true"/>
                                      </p:to>
                                    </p:set>
                                  </p:childTnLst>
                                </p:cTn>
                              </p:par>
                            </p:childTnLst>
                          </p:cTn>
                        </p:par>
                        <p:par>
                          <p:cTn id="68" fill="hold">
                            <p:stCondLst>
                              <p:cond delay="6500"/>
                            </p:stCondLst>
                            <p:childTnLst>
                              <p:par>
                                <p:cTn id="69" presetID="10" presetClass="entr" presetSubtype="0" fill="hold" grpId="0" nodeType="after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500"/>
                                        <p:tgtEl>
                                          <p:spTgt spid="17"/>
                                        </p:tgtEl>
                                      </p:cBhvr>
                                    </p:animEffect>
                                  </p:childTnLst>
                                </p:cTn>
                              </p:par>
                            </p:childTnLst>
                          </p:cTn>
                        </p:par>
                        <p:par>
                          <p:cTn id="72" fill="hold">
                            <p:stCondLst>
                              <p:cond delay="7000"/>
                            </p:stCondLst>
                            <p:childTnLst>
                              <p:par>
                                <p:cTn id="73" presetID="1" presetClass="emph" presetSubtype="2" fill="hold" nodeType="afterEffect">
                                  <p:stCondLst>
                                    <p:cond delay="0"/>
                                  </p:stCondLst>
                                  <p:childTnLst>
                                    <p:animClr clrSpc="rgb" dir="cw">
                                      <p:cBhvr>
                                        <p:cTn id="74" dur="500" fill="hold"/>
                                        <p:tgtEl>
                                          <p:spTgt spid="17"/>
                                        </p:tgtEl>
                                        <p:attrNameLst>
                                          <p:attrName>fillcolor</p:attrName>
                                        </p:attrNameLst>
                                      </p:cBhvr>
                                      <p:to>
                                        <a:schemeClr val="accent2"/>
                                      </p:to>
                                    </p:animClr>
                                    <p:set>
                                      <p:cBhvr>
                                        <p:cTn id="75" dur="500" fill="hold"/>
                                        <p:tgtEl>
                                          <p:spTgt spid="17"/>
                                        </p:tgtEl>
                                        <p:attrNameLst>
                                          <p:attrName>fill.type</p:attrName>
                                        </p:attrNameLst>
                                      </p:cBhvr>
                                      <p:to>
                                        <p:strVal val="solid"/>
                                      </p:to>
                                    </p:set>
                                    <p:set>
                                      <p:cBhvr>
                                        <p:cTn id="76" dur="500" fill="hold"/>
                                        <p:tgtEl>
                                          <p:spTgt spid="17"/>
                                        </p:tgtEl>
                                        <p:attrNameLst>
                                          <p:attrName>fill.on</p:attrName>
                                        </p:attrNameLst>
                                      </p:cBhvr>
                                      <p:to>
                                        <p:strVal val="true"/>
                                      </p:to>
                                    </p:set>
                                  </p:childTnLst>
                                </p:cTn>
                              </p:par>
                            </p:childTnLst>
                          </p:cTn>
                        </p:par>
                        <p:par>
                          <p:cTn id="77" fill="hold">
                            <p:stCondLst>
                              <p:cond delay="7500"/>
                            </p:stCondLst>
                            <p:childTnLst>
                              <p:par>
                                <p:cTn id="78" presetID="10" presetClass="entr" presetSubtype="0" fill="hold" grpId="0" nodeType="after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fade">
                                      <p:cBhvr>
                                        <p:cTn id="80" dur="500"/>
                                        <p:tgtEl>
                                          <p:spTgt spid="18"/>
                                        </p:tgtEl>
                                      </p:cBhvr>
                                    </p:animEffect>
                                  </p:childTnLst>
                                </p:cTn>
                              </p:par>
                            </p:childTnLst>
                          </p:cTn>
                        </p:par>
                        <p:par>
                          <p:cTn id="81" fill="hold">
                            <p:stCondLst>
                              <p:cond delay="8000"/>
                            </p:stCondLst>
                            <p:childTnLst>
                              <p:par>
                                <p:cTn id="82" presetID="1" presetClass="emph" presetSubtype="2" fill="hold" nodeType="afterEffect">
                                  <p:stCondLst>
                                    <p:cond delay="0"/>
                                  </p:stCondLst>
                                  <p:childTnLst>
                                    <p:animClr clrSpc="rgb" dir="cw">
                                      <p:cBhvr>
                                        <p:cTn id="83" dur="500" fill="hold"/>
                                        <p:tgtEl>
                                          <p:spTgt spid="18"/>
                                        </p:tgtEl>
                                        <p:attrNameLst>
                                          <p:attrName>fillcolor</p:attrName>
                                        </p:attrNameLst>
                                      </p:cBhvr>
                                      <p:to>
                                        <a:schemeClr val="accent2"/>
                                      </p:to>
                                    </p:animClr>
                                    <p:set>
                                      <p:cBhvr>
                                        <p:cTn id="84" dur="500" fill="hold"/>
                                        <p:tgtEl>
                                          <p:spTgt spid="18"/>
                                        </p:tgtEl>
                                        <p:attrNameLst>
                                          <p:attrName>fill.type</p:attrName>
                                        </p:attrNameLst>
                                      </p:cBhvr>
                                      <p:to>
                                        <p:strVal val="solid"/>
                                      </p:to>
                                    </p:set>
                                    <p:set>
                                      <p:cBhvr>
                                        <p:cTn id="85" dur="500" fill="hold"/>
                                        <p:tgtEl>
                                          <p:spTgt spid="18"/>
                                        </p:tgtEl>
                                        <p:attrNameLst>
                                          <p:attrName>fill.on</p:attrName>
                                        </p:attrNameLst>
                                      </p:cBhvr>
                                      <p:to>
                                        <p:strVal val="true"/>
                                      </p:to>
                                    </p:set>
                                  </p:childTnLst>
                                </p:cTn>
                              </p:par>
                            </p:childTnLst>
                          </p:cTn>
                        </p:par>
                        <p:par>
                          <p:cTn id="86" fill="hold">
                            <p:stCondLst>
                              <p:cond delay="8500"/>
                            </p:stCondLst>
                            <p:childTnLst>
                              <p:par>
                                <p:cTn id="87" presetID="10" presetClass="entr" presetSubtype="0" fill="hold" grpId="0" nodeType="afterEffect">
                                  <p:stCondLst>
                                    <p:cond delay="0"/>
                                  </p:stCondLst>
                                  <p:childTnLst>
                                    <p:set>
                                      <p:cBhvr>
                                        <p:cTn id="88" dur="1" fill="hold">
                                          <p:stCondLst>
                                            <p:cond delay="0"/>
                                          </p:stCondLst>
                                        </p:cTn>
                                        <p:tgtEl>
                                          <p:spTgt spid="19"/>
                                        </p:tgtEl>
                                        <p:attrNameLst>
                                          <p:attrName>style.visibility</p:attrName>
                                        </p:attrNameLst>
                                      </p:cBhvr>
                                      <p:to>
                                        <p:strVal val="visible"/>
                                      </p:to>
                                    </p:set>
                                    <p:animEffect transition="in" filter="fade">
                                      <p:cBhvr>
                                        <p:cTn id="89" dur="500"/>
                                        <p:tgtEl>
                                          <p:spTgt spid="19"/>
                                        </p:tgtEl>
                                      </p:cBhvr>
                                    </p:animEffect>
                                  </p:childTnLst>
                                </p:cTn>
                              </p:par>
                            </p:childTnLst>
                          </p:cTn>
                        </p:par>
                        <p:par>
                          <p:cTn id="90" fill="hold">
                            <p:stCondLst>
                              <p:cond delay="9000"/>
                            </p:stCondLst>
                            <p:childTnLst>
                              <p:par>
                                <p:cTn id="91" presetID="1" presetClass="emph" presetSubtype="2" fill="hold" nodeType="afterEffect">
                                  <p:stCondLst>
                                    <p:cond delay="0"/>
                                  </p:stCondLst>
                                  <p:childTnLst>
                                    <p:animClr clrSpc="rgb" dir="cw">
                                      <p:cBhvr>
                                        <p:cTn id="92" dur="500" fill="hold"/>
                                        <p:tgtEl>
                                          <p:spTgt spid="19"/>
                                        </p:tgtEl>
                                        <p:attrNameLst>
                                          <p:attrName>fillcolor</p:attrName>
                                        </p:attrNameLst>
                                      </p:cBhvr>
                                      <p:to>
                                        <a:schemeClr val="accent2"/>
                                      </p:to>
                                    </p:animClr>
                                    <p:set>
                                      <p:cBhvr>
                                        <p:cTn id="93" dur="500" fill="hold"/>
                                        <p:tgtEl>
                                          <p:spTgt spid="19"/>
                                        </p:tgtEl>
                                        <p:attrNameLst>
                                          <p:attrName>fill.type</p:attrName>
                                        </p:attrNameLst>
                                      </p:cBhvr>
                                      <p:to>
                                        <p:strVal val="solid"/>
                                      </p:to>
                                    </p:set>
                                    <p:set>
                                      <p:cBhvr>
                                        <p:cTn id="94" dur="500" fill="hold"/>
                                        <p:tgtEl>
                                          <p:spTgt spid="19"/>
                                        </p:tgtEl>
                                        <p:attrNameLst>
                                          <p:attrName>fill.on</p:attrName>
                                        </p:attrNameLst>
                                      </p:cBhvr>
                                      <p:to>
                                        <p:strVal val="true"/>
                                      </p:to>
                                    </p:set>
                                  </p:childTnLst>
                                </p:cTn>
                              </p:par>
                            </p:childTnLst>
                          </p:cTn>
                        </p:par>
                        <p:par>
                          <p:cTn id="95" fill="hold">
                            <p:stCondLst>
                              <p:cond delay="9500"/>
                            </p:stCondLst>
                            <p:childTnLst>
                              <p:par>
                                <p:cTn id="96" presetID="10" presetClass="entr" presetSubtype="0" fill="hold" grpId="0" nodeType="afterEffect">
                                  <p:stCondLst>
                                    <p:cond delay="0"/>
                                  </p:stCondLst>
                                  <p:childTnLst>
                                    <p:set>
                                      <p:cBhvr>
                                        <p:cTn id="97" dur="1" fill="hold">
                                          <p:stCondLst>
                                            <p:cond delay="0"/>
                                          </p:stCondLst>
                                        </p:cTn>
                                        <p:tgtEl>
                                          <p:spTgt spid="20"/>
                                        </p:tgtEl>
                                        <p:attrNameLst>
                                          <p:attrName>style.visibility</p:attrName>
                                        </p:attrNameLst>
                                      </p:cBhvr>
                                      <p:to>
                                        <p:strVal val="visible"/>
                                      </p:to>
                                    </p:set>
                                    <p:animEffect transition="in" filter="fade">
                                      <p:cBhvr>
                                        <p:cTn id="98" dur="500"/>
                                        <p:tgtEl>
                                          <p:spTgt spid="20"/>
                                        </p:tgtEl>
                                      </p:cBhvr>
                                    </p:animEffect>
                                  </p:childTnLst>
                                </p:cTn>
                              </p:par>
                            </p:childTnLst>
                          </p:cTn>
                        </p:par>
                        <p:par>
                          <p:cTn id="99" fill="hold">
                            <p:stCondLst>
                              <p:cond delay="10000"/>
                            </p:stCondLst>
                            <p:childTnLst>
                              <p:par>
                                <p:cTn id="100" presetID="1" presetClass="emph" presetSubtype="2" fill="hold" nodeType="afterEffect">
                                  <p:stCondLst>
                                    <p:cond delay="0"/>
                                  </p:stCondLst>
                                  <p:childTnLst>
                                    <p:animClr clrSpc="rgb" dir="cw">
                                      <p:cBhvr>
                                        <p:cTn id="101" dur="500" fill="hold"/>
                                        <p:tgtEl>
                                          <p:spTgt spid="20"/>
                                        </p:tgtEl>
                                        <p:attrNameLst>
                                          <p:attrName>fillcolor</p:attrName>
                                        </p:attrNameLst>
                                      </p:cBhvr>
                                      <p:to>
                                        <a:schemeClr val="accent2"/>
                                      </p:to>
                                    </p:animClr>
                                    <p:set>
                                      <p:cBhvr>
                                        <p:cTn id="102" dur="500" fill="hold"/>
                                        <p:tgtEl>
                                          <p:spTgt spid="20"/>
                                        </p:tgtEl>
                                        <p:attrNameLst>
                                          <p:attrName>fill.type</p:attrName>
                                        </p:attrNameLst>
                                      </p:cBhvr>
                                      <p:to>
                                        <p:strVal val="solid"/>
                                      </p:to>
                                    </p:set>
                                    <p:set>
                                      <p:cBhvr>
                                        <p:cTn id="103" dur="500" fill="hold"/>
                                        <p:tgtEl>
                                          <p:spTgt spid="20"/>
                                        </p:tgtEl>
                                        <p:attrNameLst>
                                          <p:attrName>fill.on</p:attrName>
                                        </p:attrNameLst>
                                      </p:cBhvr>
                                      <p:to>
                                        <p:strVal val="true"/>
                                      </p:to>
                                    </p:set>
                                  </p:childTnLst>
                                </p:cTn>
                              </p:par>
                            </p:childTnLst>
                          </p:cTn>
                        </p:par>
                        <p:par>
                          <p:cTn id="104" fill="hold">
                            <p:stCondLst>
                              <p:cond delay="10500"/>
                            </p:stCondLst>
                            <p:childTnLst>
                              <p:par>
                                <p:cTn id="105" presetID="10" presetClass="entr" presetSubtype="0" fill="hold" grpId="0" nodeType="afterEffect">
                                  <p:stCondLst>
                                    <p:cond delay="0"/>
                                  </p:stCondLst>
                                  <p:childTnLst>
                                    <p:set>
                                      <p:cBhvr>
                                        <p:cTn id="106" dur="1" fill="hold">
                                          <p:stCondLst>
                                            <p:cond delay="0"/>
                                          </p:stCondLst>
                                        </p:cTn>
                                        <p:tgtEl>
                                          <p:spTgt spid="21"/>
                                        </p:tgtEl>
                                        <p:attrNameLst>
                                          <p:attrName>style.visibility</p:attrName>
                                        </p:attrNameLst>
                                      </p:cBhvr>
                                      <p:to>
                                        <p:strVal val="visible"/>
                                      </p:to>
                                    </p:set>
                                    <p:animEffect transition="in" filter="fade">
                                      <p:cBhvr>
                                        <p:cTn id="107" dur="500"/>
                                        <p:tgtEl>
                                          <p:spTgt spid="21"/>
                                        </p:tgtEl>
                                      </p:cBhvr>
                                    </p:animEffect>
                                  </p:childTnLst>
                                </p:cTn>
                              </p:par>
                            </p:childTnLst>
                          </p:cTn>
                        </p:par>
                        <p:par>
                          <p:cTn id="108" fill="hold">
                            <p:stCondLst>
                              <p:cond delay="11000"/>
                            </p:stCondLst>
                            <p:childTnLst>
                              <p:par>
                                <p:cTn id="109" presetID="1" presetClass="emph" presetSubtype="2" fill="hold" nodeType="afterEffect">
                                  <p:stCondLst>
                                    <p:cond delay="0"/>
                                  </p:stCondLst>
                                  <p:childTnLst>
                                    <p:animClr clrSpc="rgb" dir="cw">
                                      <p:cBhvr>
                                        <p:cTn id="110" dur="500" fill="hold"/>
                                        <p:tgtEl>
                                          <p:spTgt spid="21"/>
                                        </p:tgtEl>
                                        <p:attrNameLst>
                                          <p:attrName>fillcolor</p:attrName>
                                        </p:attrNameLst>
                                      </p:cBhvr>
                                      <p:to>
                                        <a:schemeClr val="accent2"/>
                                      </p:to>
                                    </p:animClr>
                                    <p:set>
                                      <p:cBhvr>
                                        <p:cTn id="111" dur="500" fill="hold"/>
                                        <p:tgtEl>
                                          <p:spTgt spid="21"/>
                                        </p:tgtEl>
                                        <p:attrNameLst>
                                          <p:attrName>fill.type</p:attrName>
                                        </p:attrNameLst>
                                      </p:cBhvr>
                                      <p:to>
                                        <p:strVal val="solid"/>
                                      </p:to>
                                    </p:set>
                                    <p:set>
                                      <p:cBhvr>
                                        <p:cTn id="112" dur="500" fill="hold"/>
                                        <p:tgtEl>
                                          <p:spTgt spid="21"/>
                                        </p:tgtEl>
                                        <p:attrNameLst>
                                          <p:attrName>fill.on</p:attrName>
                                        </p:attrNameLst>
                                      </p:cBhvr>
                                      <p:to>
                                        <p:strVal val="true"/>
                                      </p:to>
                                    </p:se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3">
                                            <p:txEl>
                                              <p:pRg st="3" end="3"/>
                                            </p:txEl>
                                          </p:spTgt>
                                        </p:tgtEl>
                                        <p:attrNameLst>
                                          <p:attrName>style.visibility</p:attrName>
                                        </p:attrNameLst>
                                      </p:cBhvr>
                                      <p:to>
                                        <p:strVal val="visible"/>
                                      </p:to>
                                    </p:set>
                                    <p:animEffect transition="in" filter="fade">
                                      <p:cBhvr>
                                        <p:cTn id="1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5" y="1485454"/>
            <a:ext cx="10209923" cy="3140056"/>
          </a:xfrm>
        </p:spPr>
        <p:txBody>
          <a:bodyPr>
            <a:noAutofit/>
          </a:bodyPr>
          <a:lstStyle/>
          <a:p>
            <a:pPr lvl="0" algn="just"/>
            <a:r>
              <a:rPr lang="en-US" b="1"/>
              <a:t>2.3. </a:t>
            </a:r>
            <a:r>
              <a:rPr lang="vi-VN" b="1"/>
              <a:t>Các giải thuật xây dựng thực thể cơ sở</a:t>
            </a:r>
            <a:endParaRPr lang="en-US" b="1"/>
          </a:p>
          <a:p>
            <a:pPr lvl="0"/>
            <a:r>
              <a:rPr lang="vi-VN" sz="2000" b="1"/>
              <a:t>Giải thuật </a:t>
            </a:r>
            <a:r>
              <a:rPr lang="en-US" sz="2000" b="1"/>
              <a:t>vết dầu loang</a:t>
            </a:r>
            <a:r>
              <a:rPr lang="vi-VN" sz="2000" b="1"/>
              <a:t> (</a:t>
            </a:r>
            <a:r>
              <a:rPr lang="en-US" sz="2000" b="1"/>
              <a:t>Flood Fill</a:t>
            </a:r>
            <a:r>
              <a:rPr lang="vi-VN" sz="2000" b="1"/>
              <a:t> - fill Algorithm)</a:t>
            </a:r>
            <a:endParaRPr lang="en-US" sz="2000" b="1"/>
          </a:p>
          <a:p>
            <a:pPr algn="just"/>
            <a:endParaRPr lang="en-US" sz="200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028262" y="206686"/>
            <a:ext cx="1122450" cy="1122450"/>
          </a:xfrm>
          <a:prstGeom prst="rect">
            <a:avLst/>
          </a:prstGeom>
        </p:spPr>
      </p:pic>
      <p:pic>
        <p:nvPicPr>
          <p:cNvPr id="6" name="Picture 5">
            <a:extLst>
              <a:ext uri="{FF2B5EF4-FFF2-40B4-BE49-F238E27FC236}">
                <a16:creationId xmlns:a16="http://schemas.microsoft.com/office/drawing/2014/main" id="{D7E3D3B7-3C36-420A-BAF9-882ECB325592}"/>
              </a:ext>
            </a:extLst>
          </p:cNvPr>
          <p:cNvPicPr/>
          <p:nvPr/>
        </p:nvPicPr>
        <p:blipFill rotWithShape="1">
          <a:blip r:embed="rId5">
            <a:extLst>
              <a:ext uri="{28A0092B-C50C-407E-A947-70E740481C1C}">
                <a14:useLocalDpi xmlns:a14="http://schemas.microsoft.com/office/drawing/2010/main" val="0"/>
              </a:ext>
            </a:extLst>
          </a:blip>
          <a:srcRect t="11111"/>
          <a:stretch/>
        </p:blipFill>
        <p:spPr bwMode="auto">
          <a:xfrm>
            <a:off x="1473789" y="2639445"/>
            <a:ext cx="3000375" cy="2667000"/>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7" name="Text Box 3">
                <a:extLst>
                  <a:ext uri="{FF2B5EF4-FFF2-40B4-BE49-F238E27FC236}">
                    <a16:creationId xmlns:a16="http://schemas.microsoft.com/office/drawing/2014/main" id="{B68B2CB2-C65F-4F21-905B-08E2F1483857}"/>
                  </a:ext>
                </a:extLst>
              </p:cNvPr>
              <p:cNvSpPr txBox="1"/>
              <p:nvPr/>
            </p:nvSpPr>
            <p:spPr>
              <a:xfrm>
                <a:off x="4830677" y="2639444"/>
                <a:ext cx="2667403" cy="2733101"/>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Bef>
                    <a:spcPts val="600"/>
                  </a:spcBef>
                  <a:spcAft>
                    <a:spcPts val="60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Ma trận các đỉnh của đa giác</a:t>
                </a:r>
              </a:p>
              <a:p>
                <a:pPr>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1300" i="1">
                          <a:effectLst/>
                          <a:latin typeface="Cambria Math" panose="02040503050406030204" pitchFamily="18" charset="0"/>
                          <a:ea typeface="Calibri" panose="020F0502020204030204" pitchFamily="34" charset="0"/>
                          <a:cs typeface="Times New Roman" panose="02020603050405020304" pitchFamily="18" charset="0"/>
                        </a:rPr>
                        <m:t>𝑎</m:t>
                      </m:r>
                      <m:r>
                        <a:rPr lang="en-US" sz="1300" i="1">
                          <a:effectLst/>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US" sz="1300" i="1">
                              <a:effectLst/>
                              <a:latin typeface="Cambria Math" panose="02040503050406030204" pitchFamily="18" charset="0"/>
                              <a:ea typeface="Calibri" panose="020F0502020204030204" pitchFamily="34" charset="0"/>
                              <a:cs typeface="Times New Roman" panose="02020603050405020304" pitchFamily="18" charset="0"/>
                            </a:rPr>
                          </m:ctrlPr>
                        </m:dPr>
                        <m:e>
                          <m:m>
                            <m:mPr>
                              <m:mcs>
                                <m:mc>
                                  <m:mcPr>
                                    <m:count m:val="3"/>
                                    <m:mcJc m:val="center"/>
                                  </m:mcPr>
                                </m:mc>
                              </m:mcs>
                              <m:ctrlPr>
                                <a:rPr lang="en-US" sz="1300" i="1">
                                  <a:effectLst/>
                                  <a:latin typeface="Cambria Math" panose="02040503050406030204" pitchFamily="18" charset="0"/>
                                  <a:ea typeface="Calibri" panose="020F0502020204030204" pitchFamily="34" charset="0"/>
                                  <a:cs typeface="Times New Roman" panose="02020603050405020304" pitchFamily="18" charset="0"/>
                                </a:rPr>
                              </m:ctrlPr>
                            </m:mPr>
                            <m:mr>
                              <m:e/>
                              <m:e>
                                <m:r>
                                  <a:rPr lang="en-US" sz="1300" i="1">
                                    <a:effectLst/>
                                    <a:latin typeface="Cambria Math" panose="02040503050406030204" pitchFamily="18" charset="0"/>
                                    <a:ea typeface="Calibri" panose="020F0502020204030204" pitchFamily="34" charset="0"/>
                                    <a:cs typeface="Times New Roman" panose="02020603050405020304" pitchFamily="18" charset="0"/>
                                  </a:rPr>
                                  <m:t>𝑋</m:t>
                                </m:r>
                              </m:e>
                              <m:e>
                                <m:r>
                                  <a:rPr lang="en-US" sz="1300" i="1">
                                    <a:effectLst/>
                                    <a:latin typeface="Cambria Math" panose="02040503050406030204" pitchFamily="18" charset="0"/>
                                    <a:ea typeface="Cambria Math" panose="02040503050406030204" pitchFamily="18" charset="0"/>
                                    <a:cs typeface="Cambria Math" panose="02040503050406030204" pitchFamily="18" charset="0"/>
                                  </a:rPr>
                                  <m:t>𝑌</m:t>
                                </m:r>
                              </m:e>
                            </m:mr>
                            <m:mr>
                              <m:e>
                                <m:r>
                                  <a:rPr lang="en-US" sz="1300" i="1">
                                    <a:effectLst/>
                                    <a:latin typeface="Cambria Math" panose="02040503050406030204" pitchFamily="18" charset="0"/>
                                    <a:ea typeface="Cambria Math" panose="02040503050406030204" pitchFamily="18" charset="0"/>
                                    <a:cs typeface="Cambria Math" panose="02040503050406030204" pitchFamily="18" charset="0"/>
                                  </a:rPr>
                                  <m:t>𝐴</m:t>
                                </m:r>
                              </m:e>
                              <m:e>
                                <m:r>
                                  <a:rPr lang="en-US" sz="1300" i="1">
                                    <a:effectLst/>
                                    <a:latin typeface="Cambria Math" panose="02040503050406030204" pitchFamily="18" charset="0"/>
                                    <a:ea typeface="Calibri" panose="020F0502020204030204" pitchFamily="34" charset="0"/>
                                    <a:cs typeface="Times New Roman" panose="02020603050405020304" pitchFamily="18" charset="0"/>
                                  </a:rPr>
                                  <m:t>1</m:t>
                                </m:r>
                              </m:e>
                              <m:e>
                                <m:r>
                                  <a:rPr lang="en-US" sz="1300" i="1">
                                    <a:effectLst/>
                                    <a:latin typeface="Cambria Math" panose="02040503050406030204" pitchFamily="18" charset="0"/>
                                    <a:ea typeface="Calibri" panose="020F0502020204030204" pitchFamily="34" charset="0"/>
                                    <a:cs typeface="Times New Roman" panose="02020603050405020304" pitchFamily="18" charset="0"/>
                                  </a:rPr>
                                  <m:t>1</m:t>
                                </m:r>
                              </m:e>
                            </m:mr>
                            <m:mr>
                              <m:e>
                                <m:r>
                                  <a:rPr lang="en-US" sz="1300" i="1">
                                    <a:effectLst/>
                                    <a:latin typeface="Cambria Math" panose="02040503050406030204" pitchFamily="18" charset="0"/>
                                    <a:ea typeface="Calibri" panose="020F0502020204030204" pitchFamily="34" charset="0"/>
                                    <a:cs typeface="Times New Roman" panose="02020603050405020304" pitchFamily="18" charset="0"/>
                                  </a:rPr>
                                  <m:t>𝐵</m:t>
                                </m:r>
                              </m:e>
                              <m:e>
                                <m:r>
                                  <a:rPr lang="en-US" sz="1300" i="1">
                                    <a:effectLst/>
                                    <a:latin typeface="Cambria Math" panose="02040503050406030204" pitchFamily="18" charset="0"/>
                                    <a:ea typeface="Calibri" panose="020F0502020204030204" pitchFamily="34" charset="0"/>
                                    <a:cs typeface="Times New Roman" panose="02020603050405020304" pitchFamily="18" charset="0"/>
                                  </a:rPr>
                                  <m:t>7</m:t>
                                </m:r>
                              </m:e>
                              <m:e>
                                <m:r>
                                  <a:rPr lang="en-US" sz="1300" i="1">
                                    <a:effectLst/>
                                    <a:latin typeface="Cambria Math" panose="02040503050406030204" pitchFamily="18" charset="0"/>
                                    <a:ea typeface="Calibri" panose="020F0502020204030204" pitchFamily="34" charset="0"/>
                                    <a:cs typeface="Times New Roman" panose="02020603050405020304" pitchFamily="18" charset="0"/>
                                  </a:rPr>
                                  <m:t>1</m:t>
                                </m:r>
                              </m:e>
                            </m:mr>
                            <m:mr>
                              <m:e>
                                <m:r>
                                  <a:rPr lang="en-US" sz="1300" i="1">
                                    <a:effectLst/>
                                    <a:latin typeface="Cambria Math" panose="02040503050406030204" pitchFamily="18" charset="0"/>
                                    <a:ea typeface="Calibri" panose="020F0502020204030204" pitchFamily="34" charset="0"/>
                                    <a:cs typeface="Times New Roman" panose="02020603050405020304" pitchFamily="18" charset="0"/>
                                  </a:rPr>
                                  <m:t>𝐶</m:t>
                                </m:r>
                              </m:e>
                              <m:e>
                                <m:r>
                                  <a:rPr lang="en-US" sz="1300" i="1">
                                    <a:effectLst/>
                                    <a:latin typeface="Cambria Math" panose="02040503050406030204" pitchFamily="18" charset="0"/>
                                    <a:ea typeface="Calibri" panose="020F0502020204030204" pitchFamily="34" charset="0"/>
                                    <a:cs typeface="Times New Roman" panose="02020603050405020304" pitchFamily="18" charset="0"/>
                                  </a:rPr>
                                  <m:t>7</m:t>
                                </m:r>
                              </m:e>
                              <m:e>
                                <m:r>
                                  <a:rPr lang="en-US" sz="1300" i="1">
                                    <a:effectLst/>
                                    <a:latin typeface="Cambria Math" panose="02040503050406030204" pitchFamily="18" charset="0"/>
                                    <a:ea typeface="Calibri" panose="020F0502020204030204" pitchFamily="34" charset="0"/>
                                    <a:cs typeface="Times New Roman" panose="02020603050405020304" pitchFamily="18" charset="0"/>
                                  </a:rPr>
                                  <m:t>7</m:t>
                                </m:r>
                              </m:e>
                            </m:mr>
                            <m:mr>
                              <m:e>
                                <m:r>
                                  <a:rPr lang="en-US" sz="1300" i="1">
                                    <a:effectLst/>
                                    <a:latin typeface="Cambria Math" panose="02040503050406030204" pitchFamily="18" charset="0"/>
                                    <a:ea typeface="Cambria Math" panose="02040503050406030204" pitchFamily="18" charset="0"/>
                                    <a:cs typeface="Cambria Math" panose="02040503050406030204" pitchFamily="18" charset="0"/>
                                  </a:rPr>
                                  <m:t>𝐷</m:t>
                                </m:r>
                              </m:e>
                              <m:e>
                                <m:r>
                                  <a:rPr lang="en-US" sz="1300" i="1">
                                    <a:effectLst/>
                                    <a:latin typeface="Cambria Math" panose="02040503050406030204" pitchFamily="18" charset="0"/>
                                    <a:ea typeface="Cambria Math" panose="02040503050406030204" pitchFamily="18" charset="0"/>
                                    <a:cs typeface="Cambria Math" panose="02040503050406030204" pitchFamily="18" charset="0"/>
                                  </a:rPr>
                                  <m:t>1</m:t>
                                </m:r>
                              </m:e>
                              <m:e>
                                <m:r>
                                  <a:rPr lang="en-US" sz="1300" i="1">
                                    <a:effectLst/>
                                    <a:latin typeface="Cambria Math" panose="02040503050406030204" pitchFamily="18" charset="0"/>
                                    <a:ea typeface="Cambria Math" panose="02040503050406030204" pitchFamily="18" charset="0"/>
                                    <a:cs typeface="Cambria Math" panose="02040503050406030204" pitchFamily="18" charset="0"/>
                                  </a:rPr>
                                  <m:t>7</m:t>
                                </m:r>
                              </m:e>
                            </m:mr>
                            <m:mr>
                              <m:e>
                                <m:r>
                                  <a:rPr lang="en-US" sz="1300" i="1">
                                    <a:effectLst/>
                                    <a:latin typeface="Cambria Math" panose="02040503050406030204" pitchFamily="18" charset="0"/>
                                    <a:ea typeface="Cambria Math" panose="02040503050406030204" pitchFamily="18" charset="0"/>
                                    <a:cs typeface="Cambria Math" panose="02040503050406030204" pitchFamily="18" charset="0"/>
                                  </a:rPr>
                                  <m:t>𝐴</m:t>
                                </m:r>
                              </m:e>
                              <m:e>
                                <m:r>
                                  <a:rPr lang="en-US" sz="1300" i="1">
                                    <a:effectLst/>
                                    <a:latin typeface="Cambria Math" panose="02040503050406030204" pitchFamily="18" charset="0"/>
                                    <a:ea typeface="Cambria Math" panose="02040503050406030204" pitchFamily="18" charset="0"/>
                                    <a:cs typeface="Cambria Math" panose="02040503050406030204" pitchFamily="18" charset="0"/>
                                  </a:rPr>
                                  <m:t>1</m:t>
                                </m:r>
                              </m:e>
                              <m:e>
                                <m:r>
                                  <a:rPr lang="en-US" sz="1300" i="1">
                                    <a:effectLst/>
                                    <a:latin typeface="Cambria Math" panose="02040503050406030204" pitchFamily="18" charset="0"/>
                                    <a:ea typeface="Cambria Math" panose="02040503050406030204" pitchFamily="18" charset="0"/>
                                    <a:cs typeface="Cambria Math" panose="02040503050406030204" pitchFamily="18" charset="0"/>
                                  </a:rPr>
                                  <m:t>1</m:t>
                                </m:r>
                              </m:e>
                            </m:mr>
                          </m:m>
                        </m:e>
                      </m:d>
                    </m:oMath>
                  </m:oMathPara>
                </a14:m>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600"/>
                  </a:spcBef>
                  <a:spcAft>
                    <a:spcPts val="60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Xác định giá trị bên trong đa giác</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d>
                        <m:dPr>
                          <m:ctrlPr>
                            <a:rPr lang="en-US" sz="13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3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13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300" i="1">
                              <a:effectLst/>
                              <a:latin typeface="Cambria Math" panose="02040503050406030204" pitchFamily="18" charset="0"/>
                              <a:ea typeface="Times New Roman" panose="02020603050405020304" pitchFamily="18" charset="0"/>
                              <a:cs typeface="Times New Roman" panose="02020603050405020304" pitchFamily="18" charset="0"/>
                            </a:rPr>
                            <m:t>𝑦</m:t>
                          </m:r>
                        </m:e>
                      </m:d>
                      <m:r>
                        <a:rPr lang="en-US" sz="1300" i="1">
                          <a:effectLst/>
                          <a:latin typeface="Cambria Math" panose="02040503050406030204" pitchFamily="18" charset="0"/>
                          <a:ea typeface="Times New Roman" panose="02020603050405020304" pitchFamily="18" charset="0"/>
                          <a:cs typeface="Times New Roman" panose="02020603050405020304" pitchFamily="18" charset="0"/>
                        </a:rPr>
                        <m:t>=(4,4)</m:t>
                      </m:r>
                    </m:oMath>
                  </m:oMathPara>
                </a14:m>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600"/>
                  </a:spcBef>
                  <a:spcAft>
                    <a:spcPts val="60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Màu nền (background) = trắng</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600"/>
                  </a:spcBef>
                  <a:spcAft>
                    <a:spcPts val="60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 </a:t>
                </a:r>
              </a:p>
            </p:txBody>
          </p:sp>
        </mc:Choice>
        <mc:Fallback xmlns="">
          <p:sp>
            <p:nvSpPr>
              <p:cNvPr id="7" name="Text Box 3">
                <a:extLst>
                  <a:ext uri="{FF2B5EF4-FFF2-40B4-BE49-F238E27FC236}">
                    <a16:creationId xmlns:a16="http://schemas.microsoft.com/office/drawing/2014/main" id="{B68B2CB2-C65F-4F21-905B-08E2F1483857}"/>
                  </a:ext>
                </a:extLst>
              </p:cNvPr>
              <p:cNvSpPr txBox="1">
                <a:spLocks noRot="1" noChangeAspect="1" noMove="1" noResize="1" noEditPoints="1" noAdjustHandles="1" noChangeArrowheads="1" noChangeShapeType="1" noTextEdit="1"/>
              </p:cNvSpPr>
              <p:nvPr/>
            </p:nvSpPr>
            <p:spPr>
              <a:xfrm>
                <a:off x="4830677" y="2639444"/>
                <a:ext cx="2667403" cy="2733101"/>
              </a:xfrm>
              <a:prstGeom prst="rect">
                <a:avLst/>
              </a:prstGeom>
              <a:blipFill>
                <a:blip r:embed="rId6"/>
                <a:stretch>
                  <a:fillRect l="-228" t="-223"/>
                </a:stretch>
              </a:blipFill>
              <a:ln w="6350">
                <a:solidFill>
                  <a:prstClr val="black"/>
                </a:solidFill>
              </a:ln>
            </p:spPr>
            <p:txBody>
              <a:bodyPr/>
              <a:lstStyle/>
              <a:p>
                <a:r>
                  <a:rPr lang="en-US">
                    <a:noFill/>
                  </a:rPr>
                  <a:t> </a:t>
                </a:r>
              </a:p>
            </p:txBody>
          </p:sp>
        </mc:Fallback>
      </mc:AlternateContent>
    </p:spTree>
    <p:extLst>
      <p:ext uri="{BB962C8B-B14F-4D97-AF65-F5344CB8AC3E}">
        <p14:creationId xmlns:p14="http://schemas.microsoft.com/office/powerpoint/2010/main" val="271121819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5" y="1485454"/>
            <a:ext cx="10209923" cy="3140056"/>
          </a:xfrm>
        </p:spPr>
        <p:txBody>
          <a:bodyPr>
            <a:noAutofit/>
          </a:bodyPr>
          <a:lstStyle/>
          <a:p>
            <a:pPr lvl="0" algn="just"/>
            <a:r>
              <a:rPr lang="en-US" b="1"/>
              <a:t>2.3. </a:t>
            </a:r>
            <a:r>
              <a:rPr lang="vi-VN" b="1"/>
              <a:t>Các giải thuật xây dựng thực thể cơ sở</a:t>
            </a:r>
            <a:endParaRPr lang="en-US" b="1"/>
          </a:p>
          <a:p>
            <a:pPr lvl="0"/>
            <a:r>
              <a:rPr lang="vi-VN" sz="2000" b="1"/>
              <a:t>Giải thuật </a:t>
            </a:r>
            <a:r>
              <a:rPr lang="en-US" sz="2000" b="1"/>
              <a:t>vết dầu loang</a:t>
            </a:r>
            <a:r>
              <a:rPr lang="vi-VN" sz="2000" b="1"/>
              <a:t> (</a:t>
            </a:r>
            <a:r>
              <a:rPr lang="en-US" sz="2000" b="1"/>
              <a:t>Flood Fill</a:t>
            </a:r>
            <a:r>
              <a:rPr lang="vi-VN" sz="2000" b="1"/>
              <a:t> - fill Algorithm)</a:t>
            </a:r>
            <a:endParaRPr lang="en-US" sz="2000" b="1"/>
          </a:p>
          <a:p>
            <a:pPr algn="just"/>
            <a:endParaRPr lang="en-US" sz="200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028262" y="206686"/>
            <a:ext cx="1122450" cy="1122450"/>
          </a:xfrm>
          <a:prstGeom prst="rect">
            <a:avLst/>
          </a:prstGeom>
        </p:spPr>
      </p:pic>
      <p:pic>
        <p:nvPicPr>
          <p:cNvPr id="8" name="Picture 7">
            <a:extLst>
              <a:ext uri="{FF2B5EF4-FFF2-40B4-BE49-F238E27FC236}">
                <a16:creationId xmlns:a16="http://schemas.microsoft.com/office/drawing/2014/main" id="{4E15F1BB-49A1-469F-87F1-284B1F829A16}"/>
              </a:ext>
            </a:extLst>
          </p:cNvPr>
          <p:cNvPicPr/>
          <p:nvPr/>
        </p:nvPicPr>
        <p:blipFill>
          <a:blip r:embed="rId5">
            <a:extLst>
              <a:ext uri="{28A0092B-C50C-407E-A947-70E740481C1C}">
                <a14:useLocalDpi xmlns:a14="http://schemas.microsoft.com/office/drawing/2010/main" val="0"/>
              </a:ext>
            </a:extLst>
          </a:blip>
          <a:stretch>
            <a:fillRect/>
          </a:stretch>
        </p:blipFill>
        <p:spPr>
          <a:xfrm>
            <a:off x="8491181" y="1270607"/>
            <a:ext cx="1504950" cy="1590675"/>
          </a:xfrm>
          <a:prstGeom prst="rect">
            <a:avLst/>
          </a:prstGeom>
        </p:spPr>
      </p:pic>
      <p:pic>
        <p:nvPicPr>
          <p:cNvPr id="9" name="Picture 8">
            <a:extLst>
              <a:ext uri="{FF2B5EF4-FFF2-40B4-BE49-F238E27FC236}">
                <a16:creationId xmlns:a16="http://schemas.microsoft.com/office/drawing/2014/main" id="{34357F18-CB49-4860-AAAC-CAC11178FBA4}"/>
              </a:ext>
            </a:extLst>
          </p:cNvPr>
          <p:cNvPicPr/>
          <p:nvPr/>
        </p:nvPicPr>
        <p:blipFill>
          <a:blip r:embed="rId6">
            <a:extLst>
              <a:ext uri="{28A0092B-C50C-407E-A947-70E740481C1C}">
                <a14:useLocalDpi xmlns:a14="http://schemas.microsoft.com/office/drawing/2010/main" val="0"/>
              </a:ext>
            </a:extLst>
          </a:blip>
          <a:stretch>
            <a:fillRect/>
          </a:stretch>
        </p:blipFill>
        <p:spPr>
          <a:xfrm>
            <a:off x="10026890" y="1345424"/>
            <a:ext cx="1409065" cy="1497965"/>
          </a:xfrm>
          <a:prstGeom prst="rect">
            <a:avLst/>
          </a:prstGeom>
        </p:spPr>
      </p:pic>
      <p:pic>
        <p:nvPicPr>
          <p:cNvPr id="10" name="Picture 9">
            <a:extLst>
              <a:ext uri="{FF2B5EF4-FFF2-40B4-BE49-F238E27FC236}">
                <a16:creationId xmlns:a16="http://schemas.microsoft.com/office/drawing/2014/main" id="{4B0B36AC-5AAE-4D54-BD09-73126A2E14B1}"/>
              </a:ext>
            </a:extLst>
          </p:cNvPr>
          <p:cNvPicPr/>
          <p:nvPr/>
        </p:nvPicPr>
        <p:blipFill>
          <a:blip r:embed="rId7">
            <a:extLst>
              <a:ext uri="{28A0092B-C50C-407E-A947-70E740481C1C}">
                <a14:useLocalDpi xmlns:a14="http://schemas.microsoft.com/office/drawing/2010/main" val="0"/>
              </a:ext>
            </a:extLst>
          </a:blip>
          <a:stretch>
            <a:fillRect/>
          </a:stretch>
        </p:blipFill>
        <p:spPr>
          <a:xfrm>
            <a:off x="9925503" y="2932172"/>
            <a:ext cx="1504950" cy="1478915"/>
          </a:xfrm>
          <a:prstGeom prst="rect">
            <a:avLst/>
          </a:prstGeom>
        </p:spPr>
      </p:pic>
      <p:pic>
        <p:nvPicPr>
          <p:cNvPr id="11" name="Picture 10">
            <a:extLst>
              <a:ext uri="{FF2B5EF4-FFF2-40B4-BE49-F238E27FC236}">
                <a16:creationId xmlns:a16="http://schemas.microsoft.com/office/drawing/2014/main" id="{926D91A4-B136-4570-88C6-E895D5441B65}"/>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8439181" y="2932172"/>
            <a:ext cx="1428115" cy="1478915"/>
          </a:xfrm>
          <a:prstGeom prst="rect">
            <a:avLst/>
          </a:prstGeom>
        </p:spPr>
      </p:pic>
      <p:pic>
        <p:nvPicPr>
          <p:cNvPr id="12" name="Picture 11">
            <a:extLst>
              <a:ext uri="{FF2B5EF4-FFF2-40B4-BE49-F238E27FC236}">
                <a16:creationId xmlns:a16="http://schemas.microsoft.com/office/drawing/2014/main" id="{876542DF-CEEA-4BE8-91DF-BAA13B8A8686}"/>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6956709" y="2943025"/>
            <a:ext cx="1410335" cy="1428115"/>
          </a:xfrm>
          <a:prstGeom prst="rect">
            <a:avLst/>
          </a:prstGeom>
        </p:spPr>
      </p:pic>
      <p:pic>
        <p:nvPicPr>
          <p:cNvPr id="13" name="Picture 12">
            <a:extLst>
              <a:ext uri="{FF2B5EF4-FFF2-40B4-BE49-F238E27FC236}">
                <a16:creationId xmlns:a16="http://schemas.microsoft.com/office/drawing/2014/main" id="{85BD5472-9772-498D-AE65-4FEF981900B4}"/>
              </a:ext>
            </a:extLst>
          </p:cNvPr>
          <p:cNvPicPr/>
          <p:nvPr/>
        </p:nvPicPr>
        <p:blipFill>
          <a:blip r:embed="rId10" cstate="print">
            <a:extLst>
              <a:ext uri="{28A0092B-C50C-407E-A947-70E740481C1C}">
                <a14:useLocalDpi xmlns:a14="http://schemas.microsoft.com/office/drawing/2010/main" val="0"/>
              </a:ext>
            </a:extLst>
          </a:blip>
          <a:stretch>
            <a:fillRect/>
          </a:stretch>
        </p:blipFill>
        <p:spPr>
          <a:xfrm>
            <a:off x="5549675" y="2932172"/>
            <a:ext cx="1370965" cy="1438910"/>
          </a:xfrm>
          <a:prstGeom prst="rect">
            <a:avLst/>
          </a:prstGeom>
        </p:spPr>
      </p:pic>
      <p:pic>
        <p:nvPicPr>
          <p:cNvPr id="14" name="Picture 13">
            <a:extLst>
              <a:ext uri="{FF2B5EF4-FFF2-40B4-BE49-F238E27FC236}">
                <a16:creationId xmlns:a16="http://schemas.microsoft.com/office/drawing/2014/main" id="{869C5986-51FB-4DA5-A4E2-833329251F46}"/>
              </a:ext>
            </a:extLst>
          </p:cNvPr>
          <p:cNvPicPr/>
          <p:nvPr/>
        </p:nvPicPr>
        <p:blipFill>
          <a:blip r:embed="rId11" cstate="print">
            <a:extLst>
              <a:ext uri="{28A0092B-C50C-407E-A947-70E740481C1C}">
                <a14:useLocalDpi xmlns:a14="http://schemas.microsoft.com/office/drawing/2010/main" val="0"/>
              </a:ext>
            </a:extLst>
          </a:blip>
          <a:stretch>
            <a:fillRect/>
          </a:stretch>
        </p:blipFill>
        <p:spPr>
          <a:xfrm>
            <a:off x="4061805" y="2937062"/>
            <a:ext cx="1378585" cy="1438910"/>
          </a:xfrm>
          <a:prstGeom prst="rect">
            <a:avLst/>
          </a:prstGeom>
        </p:spPr>
      </p:pic>
      <p:pic>
        <p:nvPicPr>
          <p:cNvPr id="15" name="Picture 14">
            <a:extLst>
              <a:ext uri="{FF2B5EF4-FFF2-40B4-BE49-F238E27FC236}">
                <a16:creationId xmlns:a16="http://schemas.microsoft.com/office/drawing/2014/main" id="{5A5AF84E-C889-4B6E-86E9-2D1EA8ED7CB5}"/>
              </a:ext>
            </a:extLst>
          </p:cNvPr>
          <p:cNvPicPr/>
          <p:nvPr/>
        </p:nvPicPr>
        <p:blipFill>
          <a:blip r:embed="rId12" cstate="print">
            <a:extLst>
              <a:ext uri="{28A0092B-C50C-407E-A947-70E740481C1C}">
                <a14:useLocalDpi xmlns:a14="http://schemas.microsoft.com/office/drawing/2010/main" val="0"/>
              </a:ext>
            </a:extLst>
          </a:blip>
          <a:stretch>
            <a:fillRect/>
          </a:stretch>
        </p:blipFill>
        <p:spPr>
          <a:xfrm>
            <a:off x="2582103" y="2924552"/>
            <a:ext cx="1409700" cy="1446530"/>
          </a:xfrm>
          <a:prstGeom prst="rect">
            <a:avLst/>
          </a:prstGeom>
        </p:spPr>
      </p:pic>
      <p:pic>
        <p:nvPicPr>
          <p:cNvPr id="16" name="Picture 15">
            <a:extLst>
              <a:ext uri="{FF2B5EF4-FFF2-40B4-BE49-F238E27FC236}">
                <a16:creationId xmlns:a16="http://schemas.microsoft.com/office/drawing/2014/main" id="{657BFB76-346F-4D11-AEBD-F52E95E909C6}"/>
              </a:ext>
            </a:extLst>
          </p:cNvPr>
          <p:cNvPicPr/>
          <p:nvPr/>
        </p:nvPicPr>
        <p:blipFill>
          <a:blip r:embed="rId13" cstate="print">
            <a:extLst>
              <a:ext uri="{28A0092B-C50C-407E-A947-70E740481C1C}">
                <a14:useLocalDpi xmlns:a14="http://schemas.microsoft.com/office/drawing/2010/main" val="0"/>
              </a:ext>
            </a:extLst>
          </a:blip>
          <a:stretch>
            <a:fillRect/>
          </a:stretch>
        </p:blipFill>
        <p:spPr>
          <a:xfrm>
            <a:off x="2608455" y="4411087"/>
            <a:ext cx="1356995" cy="1439545"/>
          </a:xfrm>
          <a:prstGeom prst="rect">
            <a:avLst/>
          </a:prstGeom>
        </p:spPr>
      </p:pic>
      <p:pic>
        <p:nvPicPr>
          <p:cNvPr id="17" name="Picture 16">
            <a:extLst>
              <a:ext uri="{FF2B5EF4-FFF2-40B4-BE49-F238E27FC236}">
                <a16:creationId xmlns:a16="http://schemas.microsoft.com/office/drawing/2014/main" id="{90CF721E-6F2F-415F-AADA-6C6C5E613B00}"/>
              </a:ext>
            </a:extLst>
          </p:cNvPr>
          <p:cNvPicPr/>
          <p:nvPr/>
        </p:nvPicPr>
        <p:blipFill>
          <a:blip r:embed="rId14">
            <a:extLst>
              <a:ext uri="{28A0092B-C50C-407E-A947-70E740481C1C}">
                <a14:useLocalDpi xmlns:a14="http://schemas.microsoft.com/office/drawing/2010/main" val="0"/>
              </a:ext>
            </a:extLst>
          </a:blip>
          <a:stretch>
            <a:fillRect/>
          </a:stretch>
        </p:blipFill>
        <p:spPr>
          <a:xfrm>
            <a:off x="4037587" y="4405756"/>
            <a:ext cx="1504315" cy="1439545"/>
          </a:xfrm>
          <a:prstGeom prst="rect">
            <a:avLst/>
          </a:prstGeom>
        </p:spPr>
      </p:pic>
      <p:pic>
        <p:nvPicPr>
          <p:cNvPr id="18" name="Picture 17">
            <a:extLst>
              <a:ext uri="{FF2B5EF4-FFF2-40B4-BE49-F238E27FC236}">
                <a16:creationId xmlns:a16="http://schemas.microsoft.com/office/drawing/2014/main" id="{D59CB8E0-4FA8-4E5F-A239-722080FE251C}"/>
              </a:ext>
            </a:extLst>
          </p:cNvPr>
          <p:cNvPicPr/>
          <p:nvPr/>
        </p:nvPicPr>
        <p:blipFill>
          <a:blip r:embed="rId15" cstate="print">
            <a:extLst>
              <a:ext uri="{28A0092B-C50C-407E-A947-70E740481C1C}">
                <a14:useLocalDpi xmlns:a14="http://schemas.microsoft.com/office/drawing/2010/main" val="0"/>
              </a:ext>
            </a:extLst>
          </a:blip>
          <a:stretch>
            <a:fillRect/>
          </a:stretch>
        </p:blipFill>
        <p:spPr>
          <a:xfrm>
            <a:off x="10017578" y="4410870"/>
            <a:ext cx="1360170" cy="1439545"/>
          </a:xfrm>
          <a:prstGeom prst="rect">
            <a:avLst/>
          </a:prstGeom>
        </p:spPr>
      </p:pic>
      <p:pic>
        <p:nvPicPr>
          <p:cNvPr id="19" name="Picture 18">
            <a:extLst>
              <a:ext uri="{FF2B5EF4-FFF2-40B4-BE49-F238E27FC236}">
                <a16:creationId xmlns:a16="http://schemas.microsoft.com/office/drawing/2014/main" id="{19F920F9-C5D1-4A80-8761-B238564FE62B}"/>
              </a:ext>
            </a:extLst>
          </p:cNvPr>
          <p:cNvPicPr/>
          <p:nvPr/>
        </p:nvPicPr>
        <p:blipFill>
          <a:blip r:embed="rId16">
            <a:extLst>
              <a:ext uri="{28A0092B-C50C-407E-A947-70E740481C1C}">
                <a14:useLocalDpi xmlns:a14="http://schemas.microsoft.com/office/drawing/2010/main" val="0"/>
              </a:ext>
            </a:extLst>
          </a:blip>
          <a:stretch>
            <a:fillRect/>
          </a:stretch>
        </p:blipFill>
        <p:spPr>
          <a:xfrm>
            <a:off x="5609192" y="4405756"/>
            <a:ext cx="1438275" cy="1439545"/>
          </a:xfrm>
          <a:prstGeom prst="rect">
            <a:avLst/>
          </a:prstGeom>
        </p:spPr>
      </p:pic>
      <p:pic>
        <p:nvPicPr>
          <p:cNvPr id="20" name="Picture 19">
            <a:extLst>
              <a:ext uri="{FF2B5EF4-FFF2-40B4-BE49-F238E27FC236}">
                <a16:creationId xmlns:a16="http://schemas.microsoft.com/office/drawing/2014/main" id="{F57F0D7E-9492-4E8B-8EAB-5EECDC65A452}"/>
              </a:ext>
            </a:extLst>
          </p:cNvPr>
          <p:cNvPicPr/>
          <p:nvPr/>
        </p:nvPicPr>
        <p:blipFill>
          <a:blip r:embed="rId17" cstate="print">
            <a:extLst>
              <a:ext uri="{28A0092B-C50C-407E-A947-70E740481C1C}">
                <a14:useLocalDpi xmlns:a14="http://schemas.microsoft.com/office/drawing/2010/main" val="0"/>
              </a:ext>
            </a:extLst>
          </a:blip>
          <a:stretch>
            <a:fillRect/>
          </a:stretch>
        </p:blipFill>
        <p:spPr>
          <a:xfrm>
            <a:off x="7039429" y="4405755"/>
            <a:ext cx="1372235" cy="1439545"/>
          </a:xfrm>
          <a:prstGeom prst="rect">
            <a:avLst/>
          </a:prstGeom>
        </p:spPr>
      </p:pic>
      <p:pic>
        <p:nvPicPr>
          <p:cNvPr id="21" name="Picture 20">
            <a:extLst>
              <a:ext uri="{FF2B5EF4-FFF2-40B4-BE49-F238E27FC236}">
                <a16:creationId xmlns:a16="http://schemas.microsoft.com/office/drawing/2014/main" id="{7267C528-CEBC-40EC-AD15-52AC3DA3943A}"/>
              </a:ext>
            </a:extLst>
          </p:cNvPr>
          <p:cNvPicPr/>
          <p:nvPr/>
        </p:nvPicPr>
        <p:blipFill>
          <a:blip r:embed="rId18" cstate="print">
            <a:extLst>
              <a:ext uri="{28A0092B-C50C-407E-A947-70E740481C1C}">
                <a14:useLocalDpi xmlns:a14="http://schemas.microsoft.com/office/drawing/2010/main" val="0"/>
              </a:ext>
            </a:extLst>
          </a:blip>
          <a:stretch>
            <a:fillRect/>
          </a:stretch>
        </p:blipFill>
        <p:spPr>
          <a:xfrm>
            <a:off x="8491181" y="4405754"/>
            <a:ext cx="1379220" cy="1439545"/>
          </a:xfrm>
          <a:prstGeom prst="rect">
            <a:avLst/>
          </a:prstGeom>
        </p:spPr>
      </p:pic>
    </p:spTree>
    <p:extLst>
      <p:ext uri="{BB962C8B-B14F-4D97-AF65-F5344CB8AC3E}">
        <p14:creationId xmlns:p14="http://schemas.microsoft.com/office/powerpoint/2010/main" val="234390863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5" y="1485454"/>
            <a:ext cx="10209923" cy="3140056"/>
          </a:xfrm>
        </p:spPr>
        <p:txBody>
          <a:bodyPr>
            <a:noAutofit/>
          </a:bodyPr>
          <a:lstStyle/>
          <a:p>
            <a:pPr lvl="0" algn="just"/>
            <a:r>
              <a:rPr lang="en-US" b="1"/>
              <a:t>2.3. </a:t>
            </a:r>
            <a:r>
              <a:rPr lang="vi-VN" b="1"/>
              <a:t>Các giải thuật xây dựng thực thể cơ sở</a:t>
            </a:r>
            <a:endParaRPr lang="en-US" b="1"/>
          </a:p>
          <a:p>
            <a:pPr lvl="0"/>
            <a:r>
              <a:rPr lang="vi-VN" sz="2000" b="1"/>
              <a:t>Giải thuật </a:t>
            </a:r>
            <a:r>
              <a:rPr lang="en-US" sz="2000" b="1"/>
              <a:t>vết dầu loang</a:t>
            </a:r>
            <a:r>
              <a:rPr lang="vi-VN" sz="2000" b="1"/>
              <a:t> (</a:t>
            </a:r>
            <a:r>
              <a:rPr lang="en-US" sz="2000" b="1"/>
              <a:t>Flood Fill</a:t>
            </a:r>
            <a:r>
              <a:rPr lang="vi-VN" sz="2000" b="1"/>
              <a:t> - fill Algorithm)</a:t>
            </a:r>
            <a:endParaRPr lang="en-US" sz="2000" b="1"/>
          </a:p>
          <a:p>
            <a:pPr algn="just"/>
            <a:endParaRPr lang="en-US" sz="200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028262" y="206686"/>
            <a:ext cx="1122450" cy="1122450"/>
          </a:xfrm>
          <a:prstGeom prst="rect">
            <a:avLst/>
          </a:prstGeom>
        </p:spPr>
      </p:pic>
      <p:pic>
        <p:nvPicPr>
          <p:cNvPr id="22" name="Picture 21">
            <a:extLst>
              <a:ext uri="{FF2B5EF4-FFF2-40B4-BE49-F238E27FC236}">
                <a16:creationId xmlns:a16="http://schemas.microsoft.com/office/drawing/2014/main" id="{672E2F15-EEFF-4AAD-AA89-BF9483AB31C4}"/>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8633913" y="1363173"/>
            <a:ext cx="1360170" cy="1439545"/>
          </a:xfrm>
          <a:prstGeom prst="rect">
            <a:avLst/>
          </a:prstGeom>
        </p:spPr>
      </p:pic>
      <p:pic>
        <p:nvPicPr>
          <p:cNvPr id="23" name="Picture 22">
            <a:extLst>
              <a:ext uri="{FF2B5EF4-FFF2-40B4-BE49-F238E27FC236}">
                <a16:creationId xmlns:a16="http://schemas.microsoft.com/office/drawing/2014/main" id="{CBDAF75A-7206-4916-9D20-45999A659AB9}"/>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9994083" y="1363173"/>
            <a:ext cx="1383665" cy="1439545"/>
          </a:xfrm>
          <a:prstGeom prst="rect">
            <a:avLst/>
          </a:prstGeom>
        </p:spPr>
      </p:pic>
      <p:pic>
        <p:nvPicPr>
          <p:cNvPr id="24" name="Picture 23">
            <a:extLst>
              <a:ext uri="{FF2B5EF4-FFF2-40B4-BE49-F238E27FC236}">
                <a16:creationId xmlns:a16="http://schemas.microsoft.com/office/drawing/2014/main" id="{E8C56F34-B86F-48D2-B054-79B57149D953}"/>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7266123" y="2905068"/>
            <a:ext cx="1367790" cy="1439545"/>
          </a:xfrm>
          <a:prstGeom prst="rect">
            <a:avLst/>
          </a:prstGeom>
        </p:spPr>
      </p:pic>
      <p:pic>
        <p:nvPicPr>
          <p:cNvPr id="25" name="Picture 24">
            <a:extLst>
              <a:ext uri="{FF2B5EF4-FFF2-40B4-BE49-F238E27FC236}">
                <a16:creationId xmlns:a16="http://schemas.microsoft.com/office/drawing/2014/main" id="{C2A119C4-C0C4-48B0-BDBD-699EFFF00C07}"/>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5883728" y="2905068"/>
            <a:ext cx="1364615" cy="1439545"/>
          </a:xfrm>
          <a:prstGeom prst="rect">
            <a:avLst/>
          </a:prstGeom>
        </p:spPr>
      </p:pic>
      <p:pic>
        <p:nvPicPr>
          <p:cNvPr id="26" name="Picture 25">
            <a:extLst>
              <a:ext uri="{FF2B5EF4-FFF2-40B4-BE49-F238E27FC236}">
                <a16:creationId xmlns:a16="http://schemas.microsoft.com/office/drawing/2014/main" id="{2D33D446-CC07-4088-9D0B-E5187D58A91D}"/>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4447358" y="2905068"/>
            <a:ext cx="1383665" cy="1439545"/>
          </a:xfrm>
          <a:prstGeom prst="rect">
            <a:avLst/>
          </a:prstGeom>
        </p:spPr>
      </p:pic>
      <p:pic>
        <p:nvPicPr>
          <p:cNvPr id="27" name="Picture 26">
            <a:extLst>
              <a:ext uri="{FF2B5EF4-FFF2-40B4-BE49-F238E27FC236}">
                <a16:creationId xmlns:a16="http://schemas.microsoft.com/office/drawing/2014/main" id="{CFDA0708-E987-46E1-BC13-267E5DA83401}"/>
              </a:ext>
            </a:extLst>
          </p:cNvPr>
          <p:cNvPicPr/>
          <p:nvPr/>
        </p:nvPicPr>
        <p:blipFill>
          <a:blip r:embed="rId10" cstate="print">
            <a:extLst>
              <a:ext uri="{28A0092B-C50C-407E-A947-70E740481C1C}">
                <a14:useLocalDpi xmlns:a14="http://schemas.microsoft.com/office/drawing/2010/main" val="0"/>
              </a:ext>
            </a:extLst>
          </a:blip>
          <a:stretch>
            <a:fillRect/>
          </a:stretch>
        </p:blipFill>
        <p:spPr>
          <a:xfrm>
            <a:off x="3006543" y="2905068"/>
            <a:ext cx="1364615" cy="1439545"/>
          </a:xfrm>
          <a:prstGeom prst="rect">
            <a:avLst/>
          </a:prstGeom>
        </p:spPr>
      </p:pic>
      <p:pic>
        <p:nvPicPr>
          <p:cNvPr id="28" name="Picture 27">
            <a:extLst>
              <a:ext uri="{FF2B5EF4-FFF2-40B4-BE49-F238E27FC236}">
                <a16:creationId xmlns:a16="http://schemas.microsoft.com/office/drawing/2014/main" id="{426D71B8-374B-4165-B60E-55D86DA83AF8}"/>
              </a:ext>
            </a:extLst>
          </p:cNvPr>
          <p:cNvPicPr/>
          <p:nvPr/>
        </p:nvPicPr>
        <p:blipFill>
          <a:blip r:embed="rId11" cstate="print">
            <a:extLst>
              <a:ext uri="{28A0092B-C50C-407E-A947-70E740481C1C}">
                <a14:useLocalDpi xmlns:a14="http://schemas.microsoft.com/office/drawing/2010/main" val="0"/>
              </a:ext>
            </a:extLst>
          </a:blip>
          <a:stretch>
            <a:fillRect/>
          </a:stretch>
        </p:blipFill>
        <p:spPr>
          <a:xfrm>
            <a:off x="3006361" y="4446963"/>
            <a:ext cx="1375410" cy="1439545"/>
          </a:xfrm>
          <a:prstGeom prst="rect">
            <a:avLst/>
          </a:prstGeom>
        </p:spPr>
      </p:pic>
      <p:pic>
        <p:nvPicPr>
          <p:cNvPr id="29" name="Picture 28">
            <a:extLst>
              <a:ext uri="{FF2B5EF4-FFF2-40B4-BE49-F238E27FC236}">
                <a16:creationId xmlns:a16="http://schemas.microsoft.com/office/drawing/2014/main" id="{BF9BBC0C-FB34-4118-8262-A427C1CF7C3E}"/>
              </a:ext>
            </a:extLst>
          </p:cNvPr>
          <p:cNvPicPr/>
          <p:nvPr/>
        </p:nvPicPr>
        <p:blipFill>
          <a:blip r:embed="rId12" cstate="print">
            <a:extLst>
              <a:ext uri="{28A0092B-C50C-407E-A947-70E740481C1C}">
                <a14:useLocalDpi xmlns:a14="http://schemas.microsoft.com/office/drawing/2010/main" val="0"/>
              </a:ext>
            </a:extLst>
          </a:blip>
          <a:stretch>
            <a:fillRect/>
          </a:stretch>
        </p:blipFill>
        <p:spPr>
          <a:xfrm>
            <a:off x="4444636" y="4446963"/>
            <a:ext cx="1386840" cy="1439545"/>
          </a:xfrm>
          <a:prstGeom prst="rect">
            <a:avLst/>
          </a:prstGeom>
        </p:spPr>
      </p:pic>
      <p:pic>
        <p:nvPicPr>
          <p:cNvPr id="30" name="Picture 29">
            <a:extLst>
              <a:ext uri="{FF2B5EF4-FFF2-40B4-BE49-F238E27FC236}">
                <a16:creationId xmlns:a16="http://schemas.microsoft.com/office/drawing/2014/main" id="{F932AFC8-C33A-44A9-A626-4EE285947C7E}"/>
              </a:ext>
            </a:extLst>
          </p:cNvPr>
          <p:cNvPicPr/>
          <p:nvPr/>
        </p:nvPicPr>
        <p:blipFill>
          <a:blip r:embed="rId13" cstate="print">
            <a:extLst>
              <a:ext uri="{28A0092B-C50C-407E-A947-70E740481C1C}">
                <a14:useLocalDpi xmlns:a14="http://schemas.microsoft.com/office/drawing/2010/main" val="0"/>
              </a:ext>
            </a:extLst>
          </a:blip>
          <a:stretch>
            <a:fillRect/>
          </a:stretch>
        </p:blipFill>
        <p:spPr>
          <a:xfrm>
            <a:off x="5868941" y="4446963"/>
            <a:ext cx="1383665" cy="1439545"/>
          </a:xfrm>
          <a:prstGeom prst="rect">
            <a:avLst/>
          </a:prstGeom>
        </p:spPr>
      </p:pic>
      <p:pic>
        <p:nvPicPr>
          <p:cNvPr id="31" name="Picture 30">
            <a:extLst>
              <a:ext uri="{FF2B5EF4-FFF2-40B4-BE49-F238E27FC236}">
                <a16:creationId xmlns:a16="http://schemas.microsoft.com/office/drawing/2014/main" id="{204B2B42-AFB5-404A-91C0-E2E021375C5F}"/>
              </a:ext>
            </a:extLst>
          </p:cNvPr>
          <p:cNvPicPr/>
          <p:nvPr/>
        </p:nvPicPr>
        <p:blipFill>
          <a:blip r:embed="rId14" cstate="print">
            <a:extLst>
              <a:ext uri="{28A0092B-C50C-407E-A947-70E740481C1C}">
                <a14:useLocalDpi xmlns:a14="http://schemas.microsoft.com/office/drawing/2010/main" val="0"/>
              </a:ext>
            </a:extLst>
          </a:blip>
          <a:stretch>
            <a:fillRect/>
          </a:stretch>
        </p:blipFill>
        <p:spPr>
          <a:xfrm>
            <a:off x="7264036" y="4446963"/>
            <a:ext cx="1379220" cy="1439545"/>
          </a:xfrm>
          <a:prstGeom prst="rect">
            <a:avLst/>
          </a:prstGeom>
        </p:spPr>
      </p:pic>
    </p:spTree>
    <p:extLst>
      <p:ext uri="{BB962C8B-B14F-4D97-AF65-F5344CB8AC3E}">
        <p14:creationId xmlns:p14="http://schemas.microsoft.com/office/powerpoint/2010/main" val="109522945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5" y="1485454"/>
            <a:ext cx="10209923" cy="3140056"/>
          </a:xfrm>
        </p:spPr>
        <p:txBody>
          <a:bodyPr>
            <a:noAutofit/>
          </a:bodyPr>
          <a:lstStyle/>
          <a:p>
            <a:pPr lvl="0" algn="just"/>
            <a:r>
              <a:rPr lang="en-US" b="1"/>
              <a:t>2.3. </a:t>
            </a:r>
            <a:r>
              <a:rPr lang="vi-VN" b="1"/>
              <a:t>Các giải thuật xây dựng thực thể cơ sở</a:t>
            </a:r>
            <a:endParaRPr lang="en-US" b="1"/>
          </a:p>
          <a:p>
            <a:pPr lvl="0"/>
            <a:r>
              <a:rPr lang="vi-VN" sz="2000" b="1"/>
              <a:t>Giải thuật </a:t>
            </a:r>
            <a:r>
              <a:rPr lang="en-US" sz="2000" b="1"/>
              <a:t>vết dầu loang</a:t>
            </a:r>
            <a:r>
              <a:rPr lang="vi-VN" sz="2000" b="1"/>
              <a:t> (</a:t>
            </a:r>
            <a:r>
              <a:rPr lang="en-US" sz="2000" b="1"/>
              <a:t>Flood Fill</a:t>
            </a:r>
            <a:r>
              <a:rPr lang="vi-VN" sz="2000" b="1"/>
              <a:t> - fill Algorithm)</a:t>
            </a:r>
            <a:endParaRPr lang="en-US" sz="2000" b="1"/>
          </a:p>
          <a:p>
            <a:pPr lvl="0"/>
            <a:r>
              <a:rPr lang="en-US" sz="2000"/>
              <a:t>Nếu chọn sai điểm trung tâm (nằm trên hoặc nằm bên ngoài đa giác) kết quả là không thể tô màu</a:t>
            </a:r>
          </a:p>
          <a:p>
            <a:pPr algn="just"/>
            <a:endParaRPr lang="en-US" sz="200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028262" y="206686"/>
            <a:ext cx="1122450" cy="1122450"/>
          </a:xfrm>
          <a:prstGeom prst="rect">
            <a:avLst/>
          </a:prstGeom>
        </p:spPr>
      </p:pic>
      <p:pic>
        <p:nvPicPr>
          <p:cNvPr id="6" name="Picture 5">
            <a:extLst>
              <a:ext uri="{FF2B5EF4-FFF2-40B4-BE49-F238E27FC236}">
                <a16:creationId xmlns:a16="http://schemas.microsoft.com/office/drawing/2014/main" id="{4F555DFE-20E0-423E-B292-E2904CFF47F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041288" y="3552604"/>
            <a:ext cx="1657844" cy="1528849"/>
          </a:xfrm>
          <a:prstGeom prst="rect">
            <a:avLst/>
          </a:prstGeom>
        </p:spPr>
      </p:pic>
      <p:pic>
        <p:nvPicPr>
          <p:cNvPr id="7" name="Picture 6">
            <a:extLst>
              <a:ext uri="{FF2B5EF4-FFF2-40B4-BE49-F238E27FC236}">
                <a16:creationId xmlns:a16="http://schemas.microsoft.com/office/drawing/2014/main" id="{317E2035-C796-46E9-9B2D-318A6929DC99}"/>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2825222" y="3409161"/>
            <a:ext cx="1657844" cy="1815737"/>
          </a:xfrm>
          <a:prstGeom prst="rect">
            <a:avLst/>
          </a:prstGeom>
        </p:spPr>
      </p:pic>
      <p:pic>
        <p:nvPicPr>
          <p:cNvPr id="9" name="Picture 8" descr="A close up of a sign&#10;&#10;Description automatically generated">
            <a:extLst>
              <a:ext uri="{FF2B5EF4-FFF2-40B4-BE49-F238E27FC236}">
                <a16:creationId xmlns:a16="http://schemas.microsoft.com/office/drawing/2014/main" id="{66BBEDDB-AD78-46DA-841B-0B1F3F20B888}"/>
              </a:ext>
            </a:extLst>
          </p:cNvPr>
          <p:cNvPicPr>
            <a:picLocks noChangeAspect="1"/>
          </p:cNvPicPr>
          <p:nvPr/>
        </p:nvPicPr>
        <p:blipFill>
          <a:blip r:embed="rId7"/>
          <a:stretch>
            <a:fillRect/>
          </a:stretch>
        </p:blipFill>
        <p:spPr>
          <a:xfrm>
            <a:off x="8626901" y="3055482"/>
            <a:ext cx="2877384" cy="2768804"/>
          </a:xfrm>
          <a:prstGeom prst="rect">
            <a:avLst/>
          </a:prstGeom>
        </p:spPr>
      </p:pic>
      <p:pic>
        <p:nvPicPr>
          <p:cNvPr id="11" name="Picture 10" descr="A picture containing drawing&#10;&#10;Description automatically generated">
            <a:extLst>
              <a:ext uri="{FF2B5EF4-FFF2-40B4-BE49-F238E27FC236}">
                <a16:creationId xmlns:a16="http://schemas.microsoft.com/office/drawing/2014/main" id="{E2B3662B-D239-4C84-878D-FB8486B8F713}"/>
              </a:ext>
            </a:extLst>
          </p:cNvPr>
          <p:cNvPicPr>
            <a:picLocks noChangeAspect="1"/>
          </p:cNvPicPr>
          <p:nvPr/>
        </p:nvPicPr>
        <p:blipFill>
          <a:blip r:embed="rId8"/>
          <a:stretch>
            <a:fillRect/>
          </a:stretch>
        </p:blipFill>
        <p:spPr>
          <a:xfrm>
            <a:off x="4597323" y="3546333"/>
            <a:ext cx="3915321" cy="1590897"/>
          </a:xfrm>
          <a:prstGeom prst="rect">
            <a:avLst/>
          </a:prstGeom>
        </p:spPr>
      </p:pic>
    </p:spTree>
    <p:extLst>
      <p:ext uri="{BB962C8B-B14F-4D97-AF65-F5344CB8AC3E}">
        <p14:creationId xmlns:p14="http://schemas.microsoft.com/office/powerpoint/2010/main" val="92579462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485454"/>
            <a:ext cx="10471180" cy="4625060"/>
          </a:xfrm>
        </p:spPr>
        <p:txBody>
          <a:bodyPr>
            <a:noAutofit/>
          </a:bodyPr>
          <a:lstStyle/>
          <a:p>
            <a:pPr lvl="0" algn="just"/>
            <a:r>
              <a:rPr lang="en-US" b="1"/>
              <a:t>2.3. </a:t>
            </a:r>
            <a:r>
              <a:rPr lang="vi-VN" b="1"/>
              <a:t>Các giải thuật xây dựng thực thể cơ sở</a:t>
            </a:r>
            <a:endParaRPr lang="en-US" b="1"/>
          </a:p>
          <a:p>
            <a:pPr lvl="0" algn="just"/>
            <a:r>
              <a:rPr lang="en-US" sz="2000" b="1" i="1"/>
              <a:t>Các thuật toán tô miền kín đa giác</a:t>
            </a:r>
            <a:r>
              <a:rPr lang="en-US" sz="2000" b="1"/>
              <a:t>:</a:t>
            </a:r>
          </a:p>
          <a:p>
            <a:pPr lvl="0"/>
            <a:r>
              <a:rPr lang="vi-VN" sz="2000" b="1"/>
              <a:t>Giải thuật </a:t>
            </a:r>
            <a:r>
              <a:rPr lang="en-US" sz="2000" b="1"/>
              <a:t>đường biên bé nhất – đ</a:t>
            </a:r>
            <a:r>
              <a:rPr lang="vi-VN" sz="2000" b="1"/>
              <a:t>ư</a:t>
            </a:r>
            <a:r>
              <a:rPr lang="en-US" sz="2000" b="1"/>
              <a:t>ờng biên lớn nhất </a:t>
            </a:r>
            <a:r>
              <a:rPr lang="vi-VN" sz="2000" b="1"/>
              <a:t>(</a:t>
            </a:r>
            <a:r>
              <a:rPr lang="en-US" sz="2000" b="1"/>
              <a:t>Boundary</a:t>
            </a:r>
            <a:r>
              <a:rPr lang="vi-VN" sz="2000" b="1"/>
              <a:t> </a:t>
            </a:r>
            <a:r>
              <a:rPr lang="en-US" sz="2000" b="1"/>
              <a:t>F</a:t>
            </a:r>
            <a:r>
              <a:rPr lang="vi-VN" sz="2000" b="1"/>
              <a:t>ill Algorithm)</a:t>
            </a:r>
            <a:endParaRPr lang="en-US" sz="2000" b="1"/>
          </a:p>
          <a:p>
            <a:pPr lvl="0" algn="just"/>
            <a:r>
              <a:rPr lang="vi-VN" sz="2000"/>
              <a:t>Thuật toán </a:t>
            </a:r>
            <a:r>
              <a:rPr lang="en-US" sz="2000"/>
              <a:t>này t</a:t>
            </a:r>
            <a:r>
              <a:rPr lang="vi-VN" sz="2000"/>
              <a:t>ư</a:t>
            </a:r>
            <a:r>
              <a:rPr lang="en-US" sz="2000"/>
              <a:t>ơng tự nh</a:t>
            </a:r>
            <a:r>
              <a:rPr lang="vi-VN" sz="2000"/>
              <a:t>ư</a:t>
            </a:r>
            <a:r>
              <a:rPr lang="en-US" sz="2000"/>
              <a:t> thuật toán tô theo vết dầu loang. Nghĩa là sẽ đi xác định điểm biên tận cùng bên phải, sau đó tăng y để tô cho tận cùng lên trên (xuống d</a:t>
            </a:r>
            <a:r>
              <a:rPr lang="vi-VN" sz="2000"/>
              <a:t>ư</a:t>
            </a:r>
            <a:r>
              <a:rPr lang="en-US" sz="2000"/>
              <a:t>ới), tiếp tục giảm y ngay tại điểm xuất phát để tô cho tận cùng bên d</a:t>
            </a:r>
            <a:r>
              <a:rPr lang="vi-VN" sz="2000"/>
              <a:t>ư</a:t>
            </a:r>
            <a:r>
              <a:rPr lang="en-US" sz="2000"/>
              <a:t>ới (bên trên).</a:t>
            </a:r>
          </a:p>
          <a:p>
            <a:pPr lvl="0" algn="just"/>
            <a:r>
              <a:rPr lang="en-US" sz="2000"/>
              <a:t>Lặp lại thao tác này với giá trị hoành độ x giảm 1 pixel cho đến khi x = giá trị khởi tạo.</a:t>
            </a:r>
          </a:p>
          <a:p>
            <a:pPr lvl="0" algn="just"/>
            <a:r>
              <a:rPr lang="en-US" sz="2000"/>
              <a:t>Thực hiện 2 thao tác trên với giá trị biên trái.</a:t>
            </a:r>
          </a:p>
          <a:p>
            <a:pPr lvl="0" algn="just"/>
            <a:r>
              <a:rPr lang="en-US" sz="2000"/>
              <a:t>Ví dụ và giải thuật tham khảo Flood Fill Algorithm.</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028262" y="206686"/>
            <a:ext cx="1122450" cy="1122450"/>
          </a:xfrm>
          <a:prstGeom prst="rect">
            <a:avLst/>
          </a:prstGeom>
        </p:spPr>
      </p:pic>
    </p:spTree>
    <p:extLst>
      <p:ext uri="{BB962C8B-B14F-4D97-AF65-F5344CB8AC3E}">
        <p14:creationId xmlns:p14="http://schemas.microsoft.com/office/powerpoint/2010/main" val="2138946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399245" y="1853754"/>
            <a:ext cx="11153104" cy="4016768"/>
          </a:xfrm>
        </p:spPr>
        <p:txBody>
          <a:bodyPr>
            <a:normAutofit/>
          </a:bodyPr>
          <a:lstStyle/>
          <a:p>
            <a:pPr lvl="0" algn="just"/>
            <a:r>
              <a:rPr lang="en-US" b="1"/>
              <a:t>2.2.3. </a:t>
            </a:r>
            <a:r>
              <a:rPr lang="vi-VN" b="1"/>
              <a:t>Các giải thuật xây dựng thực thể cơ sở</a:t>
            </a:r>
            <a:r>
              <a:rPr lang="en-US" b="1"/>
              <a:t> (tt)</a:t>
            </a:r>
          </a:p>
          <a:p>
            <a:pPr lvl="0" algn="just"/>
            <a:r>
              <a:rPr lang="vi-VN" b="1"/>
              <a:t>Giải thuật vẽ đoạn thẳng thông thường</a:t>
            </a:r>
            <a:endParaRPr lang="en-US" b="1"/>
          </a:p>
          <a:p>
            <a:r>
              <a:rPr lang="en-US"/>
              <a:t>Cho phương trình đường thẳng y = mx + b </a:t>
            </a:r>
          </a:p>
          <a:p>
            <a:pPr lvl="1"/>
            <a:r>
              <a:rPr lang="en-US"/>
              <a:t> Với (x</a:t>
            </a:r>
            <a:r>
              <a:rPr lang="en-US" baseline="-25000"/>
              <a:t>0</a:t>
            </a:r>
            <a:r>
              <a:rPr lang="en-US"/>
              <a:t>,y</a:t>
            </a:r>
            <a:r>
              <a:rPr lang="en-US" baseline="-25000"/>
              <a:t>0</a:t>
            </a:r>
            <a:r>
              <a:rPr lang="en-US"/>
              <a:t>) là tọa độ điểm đầu, (x</a:t>
            </a:r>
            <a:r>
              <a:rPr lang="en-US" baseline="-25000"/>
              <a:t>1</a:t>
            </a:r>
            <a:r>
              <a:rPr lang="en-US"/>
              <a:t>, y</a:t>
            </a:r>
            <a:r>
              <a:rPr lang="en-US" baseline="-25000"/>
              <a:t>1</a:t>
            </a:r>
            <a:r>
              <a:rPr lang="en-US"/>
              <a:t>) là tọa độ điểm cuối, xác định m và b?</a:t>
            </a:r>
          </a:p>
          <a:p>
            <a:pPr lvl="1"/>
            <a:r>
              <a:rPr lang="en-US"/>
              <a:t> Ta có: </a:t>
            </a:r>
          </a:p>
          <a:p>
            <a:pPr lvl="0" algn="just"/>
            <a:endParaRPr lang="en-US" b="1"/>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028262" y="206686"/>
            <a:ext cx="1122450" cy="1122450"/>
          </a:xfrm>
          <a:prstGeom prst="rect">
            <a:avLst/>
          </a:prstGeom>
        </p:spPr>
      </p:pic>
      <p:graphicFrame>
        <p:nvGraphicFramePr>
          <p:cNvPr id="22" name="Object 17"/>
          <p:cNvGraphicFramePr>
            <a:graphicFrameLocks noChangeAspect="1"/>
          </p:cNvGraphicFramePr>
          <p:nvPr>
            <p:extLst>
              <p:ext uri="{D42A27DB-BD31-4B8C-83A1-F6EECF244321}">
                <p14:modId xmlns:p14="http://schemas.microsoft.com/office/powerpoint/2010/main" val="216579712"/>
              </p:ext>
            </p:extLst>
          </p:nvPr>
        </p:nvGraphicFramePr>
        <p:xfrm>
          <a:off x="2241550" y="3878263"/>
          <a:ext cx="2286000" cy="796925"/>
        </p:xfrm>
        <a:graphic>
          <a:graphicData uri="http://schemas.openxmlformats.org/presentationml/2006/ole">
            <mc:AlternateContent xmlns:mc="http://schemas.openxmlformats.org/markup-compatibility/2006">
              <mc:Choice xmlns:v="urn:schemas-microsoft-com:vml" Requires="v">
                <p:oleObj spid="_x0000_s1204" name="Equation" r:id="rId5" imgW="1130040" imgH="393480" progId="Equation.3">
                  <p:embed/>
                </p:oleObj>
              </mc:Choice>
              <mc:Fallback>
                <p:oleObj name="Equation" r:id="rId5" imgW="1130040" imgH="393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1550" y="3878263"/>
                        <a:ext cx="2286000" cy="796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18"/>
          <p:cNvGraphicFramePr>
            <a:graphicFrameLocks noChangeAspect="1"/>
          </p:cNvGraphicFramePr>
          <p:nvPr>
            <p:extLst>
              <p:ext uri="{D42A27DB-BD31-4B8C-83A1-F6EECF244321}">
                <p14:modId xmlns:p14="http://schemas.microsoft.com/office/powerpoint/2010/main" val="2165567015"/>
              </p:ext>
            </p:extLst>
          </p:nvPr>
        </p:nvGraphicFramePr>
        <p:xfrm>
          <a:off x="2240924" y="4887264"/>
          <a:ext cx="1981200" cy="411163"/>
        </p:xfrm>
        <a:graphic>
          <a:graphicData uri="http://schemas.openxmlformats.org/presentationml/2006/ole">
            <mc:AlternateContent xmlns:mc="http://schemas.openxmlformats.org/markup-compatibility/2006">
              <mc:Choice xmlns:v="urn:schemas-microsoft-com:vml" Requires="v">
                <p:oleObj spid="_x0000_s1205" name="Equation" r:id="rId7" imgW="977760" imgH="203040" progId="Equation.3">
                  <p:embed/>
                </p:oleObj>
              </mc:Choice>
              <mc:Fallback>
                <p:oleObj name="Equation" r:id="rId7" imgW="97776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40924" y="4887264"/>
                        <a:ext cx="1981200" cy="411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4" name="Group 5"/>
          <p:cNvGrpSpPr>
            <a:grpSpLocks/>
          </p:cNvGrpSpPr>
          <p:nvPr/>
        </p:nvGrpSpPr>
        <p:grpSpPr bwMode="auto">
          <a:xfrm>
            <a:off x="6599262" y="4140345"/>
            <a:ext cx="3429000" cy="1905000"/>
            <a:chOff x="624" y="2880"/>
            <a:chExt cx="2160" cy="1200"/>
          </a:xfrm>
        </p:grpSpPr>
        <p:grpSp>
          <p:nvGrpSpPr>
            <p:cNvPr id="25" name="Group 6"/>
            <p:cNvGrpSpPr>
              <a:grpSpLocks/>
            </p:cNvGrpSpPr>
            <p:nvPr/>
          </p:nvGrpSpPr>
          <p:grpSpPr bwMode="auto">
            <a:xfrm>
              <a:off x="624" y="2880"/>
              <a:ext cx="2160" cy="1200"/>
              <a:chOff x="1344" y="2928"/>
              <a:chExt cx="2160" cy="1200"/>
            </a:xfrm>
          </p:grpSpPr>
          <p:sp>
            <p:nvSpPr>
              <p:cNvPr id="30" name="Line 7"/>
              <p:cNvSpPr>
                <a:spLocks noChangeShapeType="1"/>
              </p:cNvSpPr>
              <p:nvPr/>
            </p:nvSpPr>
            <p:spPr bwMode="auto">
              <a:xfrm>
                <a:off x="1344" y="3936"/>
                <a:ext cx="2112"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1" name="Line 8"/>
              <p:cNvSpPr>
                <a:spLocks noChangeShapeType="1"/>
              </p:cNvSpPr>
              <p:nvPr/>
            </p:nvSpPr>
            <p:spPr bwMode="auto">
              <a:xfrm flipV="1">
                <a:off x="1536" y="2928"/>
                <a:ext cx="0" cy="1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2" name="Text Box 9"/>
              <p:cNvSpPr txBox="1">
                <a:spLocks noChangeArrowheads="1"/>
              </p:cNvSpPr>
              <p:nvPr/>
            </p:nvSpPr>
            <p:spPr bwMode="auto">
              <a:xfrm>
                <a:off x="1862" y="3572"/>
                <a:ext cx="57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atin typeface="Tahoma" panose="020B0604030504040204" pitchFamily="34" charset="0"/>
                  </a:rPr>
                  <a:t>(x0,y0)</a:t>
                </a:r>
              </a:p>
            </p:txBody>
          </p:sp>
          <p:sp>
            <p:nvSpPr>
              <p:cNvPr id="33" name="Text Box 10"/>
              <p:cNvSpPr txBox="1">
                <a:spLocks noChangeArrowheads="1"/>
              </p:cNvSpPr>
              <p:nvPr/>
            </p:nvSpPr>
            <p:spPr bwMode="auto">
              <a:xfrm>
                <a:off x="2933" y="3024"/>
                <a:ext cx="57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atin typeface="Tahoma" panose="020B0604030504040204" pitchFamily="34" charset="0"/>
                  </a:rPr>
                  <a:t>(x1,y1)</a:t>
                </a:r>
              </a:p>
            </p:txBody>
          </p:sp>
          <p:sp>
            <p:nvSpPr>
              <p:cNvPr id="34" name="Line 11"/>
              <p:cNvSpPr>
                <a:spLocks noChangeShapeType="1"/>
              </p:cNvSpPr>
              <p:nvPr/>
            </p:nvSpPr>
            <p:spPr bwMode="auto">
              <a:xfrm flipV="1">
                <a:off x="2448" y="3216"/>
                <a:ext cx="528" cy="43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26" name="Line 12"/>
            <p:cNvSpPr>
              <a:spLocks noChangeShapeType="1"/>
            </p:cNvSpPr>
            <p:nvPr/>
          </p:nvSpPr>
          <p:spPr bwMode="auto">
            <a:xfrm>
              <a:off x="1728" y="3600"/>
              <a:ext cx="528" cy="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7" name="Line 13"/>
            <p:cNvSpPr>
              <a:spLocks noChangeShapeType="1"/>
            </p:cNvSpPr>
            <p:nvPr/>
          </p:nvSpPr>
          <p:spPr bwMode="auto">
            <a:xfrm flipV="1">
              <a:off x="2256" y="3120"/>
              <a:ext cx="0" cy="48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8" name="Text Box 14"/>
            <p:cNvSpPr txBox="1">
              <a:spLocks noChangeArrowheads="1"/>
            </p:cNvSpPr>
            <p:nvPr/>
          </p:nvSpPr>
          <p:spPr bwMode="auto">
            <a:xfrm>
              <a:off x="1862" y="3635"/>
              <a:ext cx="25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dx</a:t>
              </a:r>
            </a:p>
          </p:txBody>
        </p:sp>
        <p:sp>
          <p:nvSpPr>
            <p:cNvPr id="29" name="Text Box 15"/>
            <p:cNvSpPr txBox="1">
              <a:spLocks noChangeArrowheads="1"/>
            </p:cNvSpPr>
            <p:nvPr/>
          </p:nvSpPr>
          <p:spPr bwMode="auto">
            <a:xfrm>
              <a:off x="2294" y="3264"/>
              <a:ext cx="25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dy</a:t>
              </a:r>
            </a:p>
          </p:txBody>
        </p:sp>
      </p:grpSp>
    </p:spTree>
    <p:extLst>
      <p:ext uri="{BB962C8B-B14F-4D97-AF65-F5344CB8AC3E}">
        <p14:creationId xmlns:p14="http://schemas.microsoft.com/office/powerpoint/2010/main" val="3959367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399245" y="1853754"/>
            <a:ext cx="11153104" cy="4016768"/>
          </a:xfrm>
        </p:spPr>
        <p:txBody>
          <a:bodyPr>
            <a:normAutofit/>
          </a:bodyPr>
          <a:lstStyle/>
          <a:p>
            <a:pPr lvl="0" algn="just"/>
            <a:r>
              <a:rPr lang="en-US" b="1"/>
              <a:t>2.2.3. </a:t>
            </a:r>
            <a:r>
              <a:rPr lang="vi-VN" b="1"/>
              <a:t>Các giải thuật xây dựng thực thể cơ sở</a:t>
            </a:r>
            <a:r>
              <a:rPr lang="en-US" b="1"/>
              <a:t> (tt)</a:t>
            </a:r>
          </a:p>
          <a:p>
            <a:pPr lvl="0" algn="just"/>
            <a:r>
              <a:rPr lang="vi-VN" b="1"/>
              <a:t>Giải thuật vẽ đoạn thẳng thông thường</a:t>
            </a:r>
            <a:endParaRPr lang="en-US" b="1"/>
          </a:p>
          <a:p>
            <a:r>
              <a:rPr lang="en-US"/>
              <a:t>Cho ví dụ sau để xác định hệ số góc m: (Ax, Ay) = (23, 41), (Bx, By) = (125, 96)</a:t>
            </a:r>
          </a:p>
          <a:p>
            <a:pPr lvl="1"/>
            <a:r>
              <a:rPr lang="en-US"/>
              <a:t>Ta có: </a:t>
            </a:r>
          </a:p>
          <a:p>
            <a:pPr lvl="0" algn="just"/>
            <a:endParaRPr lang="en-US" b="1"/>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028262" y="206686"/>
            <a:ext cx="1122450" cy="1122450"/>
          </a:xfrm>
          <a:prstGeom prst="rect">
            <a:avLst/>
          </a:prstGeom>
        </p:spPr>
      </p:pic>
      <p:graphicFrame>
        <p:nvGraphicFramePr>
          <p:cNvPr id="18" name="Object 4"/>
          <p:cNvGraphicFramePr>
            <a:graphicFrameLocks noChangeAspect="1"/>
          </p:cNvGraphicFramePr>
          <p:nvPr>
            <p:extLst>
              <p:ext uri="{D42A27DB-BD31-4B8C-83A1-F6EECF244321}">
                <p14:modId xmlns:p14="http://schemas.microsoft.com/office/powerpoint/2010/main" val="417253519"/>
              </p:ext>
            </p:extLst>
          </p:nvPr>
        </p:nvGraphicFramePr>
        <p:xfrm>
          <a:off x="1294363" y="4204954"/>
          <a:ext cx="5126038" cy="822325"/>
        </p:xfrm>
        <a:graphic>
          <a:graphicData uri="http://schemas.openxmlformats.org/presentationml/2006/ole">
            <mc:AlternateContent xmlns:mc="http://schemas.openxmlformats.org/markup-compatibility/2006">
              <mc:Choice xmlns:v="urn:schemas-microsoft-com:vml" Requires="v">
                <p:oleObj spid="_x0000_s2141" name="Equation" r:id="rId5" imgW="2450880" imgH="393480" progId="Equation.3">
                  <p:embed/>
                </p:oleObj>
              </mc:Choice>
              <mc:Fallback>
                <p:oleObj name="Equation" r:id="rId5" imgW="2450880" imgH="393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4363" y="4204954"/>
                        <a:ext cx="5126038"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337788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0947" name="Group 3"/>
          <p:cNvGrpSpPr>
            <a:grpSpLocks/>
          </p:cNvGrpSpPr>
          <p:nvPr/>
        </p:nvGrpSpPr>
        <p:grpSpPr bwMode="auto">
          <a:xfrm>
            <a:off x="7949485" y="3237379"/>
            <a:ext cx="3429000" cy="1905000"/>
            <a:chOff x="624" y="2880"/>
            <a:chExt cx="2160" cy="1200"/>
          </a:xfrm>
        </p:grpSpPr>
        <p:grpSp>
          <p:nvGrpSpPr>
            <p:cNvPr id="210948" name="Group 4"/>
            <p:cNvGrpSpPr>
              <a:grpSpLocks/>
            </p:cNvGrpSpPr>
            <p:nvPr/>
          </p:nvGrpSpPr>
          <p:grpSpPr bwMode="auto">
            <a:xfrm>
              <a:off x="624" y="2880"/>
              <a:ext cx="2160" cy="1200"/>
              <a:chOff x="1344" y="2928"/>
              <a:chExt cx="2160" cy="1200"/>
            </a:xfrm>
          </p:grpSpPr>
          <p:sp>
            <p:nvSpPr>
              <p:cNvPr id="210949" name="Line 5"/>
              <p:cNvSpPr>
                <a:spLocks noChangeShapeType="1"/>
              </p:cNvSpPr>
              <p:nvPr/>
            </p:nvSpPr>
            <p:spPr bwMode="auto">
              <a:xfrm>
                <a:off x="1344" y="3936"/>
                <a:ext cx="2112"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0950" name="Line 6"/>
              <p:cNvSpPr>
                <a:spLocks noChangeShapeType="1"/>
              </p:cNvSpPr>
              <p:nvPr/>
            </p:nvSpPr>
            <p:spPr bwMode="auto">
              <a:xfrm flipV="1">
                <a:off x="1536" y="2928"/>
                <a:ext cx="0" cy="1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0951" name="Text Box 7"/>
              <p:cNvSpPr txBox="1">
                <a:spLocks noChangeArrowheads="1"/>
              </p:cNvSpPr>
              <p:nvPr/>
            </p:nvSpPr>
            <p:spPr bwMode="auto">
              <a:xfrm>
                <a:off x="1862" y="3572"/>
                <a:ext cx="57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atin typeface="Tahoma" panose="020B0604030504040204" pitchFamily="34" charset="0"/>
                  </a:rPr>
                  <a:t>(x0,y0)</a:t>
                </a:r>
              </a:p>
            </p:txBody>
          </p:sp>
          <p:sp>
            <p:nvSpPr>
              <p:cNvPr id="210952" name="Text Box 8"/>
              <p:cNvSpPr txBox="1">
                <a:spLocks noChangeArrowheads="1"/>
              </p:cNvSpPr>
              <p:nvPr/>
            </p:nvSpPr>
            <p:spPr bwMode="auto">
              <a:xfrm>
                <a:off x="2933" y="3024"/>
                <a:ext cx="57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atin typeface="Tahoma" panose="020B0604030504040204" pitchFamily="34" charset="0"/>
                  </a:rPr>
                  <a:t>(x1,y1)</a:t>
                </a:r>
              </a:p>
            </p:txBody>
          </p:sp>
          <p:sp>
            <p:nvSpPr>
              <p:cNvPr id="210953" name="Line 9"/>
              <p:cNvSpPr>
                <a:spLocks noChangeShapeType="1"/>
              </p:cNvSpPr>
              <p:nvPr/>
            </p:nvSpPr>
            <p:spPr bwMode="auto">
              <a:xfrm flipV="1">
                <a:off x="2448" y="3216"/>
                <a:ext cx="528" cy="43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210954" name="Line 10"/>
            <p:cNvSpPr>
              <a:spLocks noChangeShapeType="1"/>
            </p:cNvSpPr>
            <p:nvPr/>
          </p:nvSpPr>
          <p:spPr bwMode="auto">
            <a:xfrm>
              <a:off x="1728" y="3600"/>
              <a:ext cx="528" cy="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0955" name="Line 11"/>
            <p:cNvSpPr>
              <a:spLocks noChangeShapeType="1"/>
            </p:cNvSpPr>
            <p:nvPr/>
          </p:nvSpPr>
          <p:spPr bwMode="auto">
            <a:xfrm flipV="1">
              <a:off x="2256" y="3120"/>
              <a:ext cx="0" cy="48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0956" name="Text Box 12"/>
            <p:cNvSpPr txBox="1">
              <a:spLocks noChangeArrowheads="1"/>
            </p:cNvSpPr>
            <p:nvPr/>
          </p:nvSpPr>
          <p:spPr bwMode="auto">
            <a:xfrm>
              <a:off x="1862" y="3635"/>
              <a:ext cx="25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dx</a:t>
              </a:r>
            </a:p>
          </p:txBody>
        </p:sp>
        <p:sp>
          <p:nvSpPr>
            <p:cNvPr id="210957" name="Text Box 13"/>
            <p:cNvSpPr txBox="1">
              <a:spLocks noChangeArrowheads="1"/>
            </p:cNvSpPr>
            <p:nvPr/>
          </p:nvSpPr>
          <p:spPr bwMode="auto">
            <a:xfrm>
              <a:off x="2294" y="3264"/>
              <a:ext cx="25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dy</a:t>
              </a:r>
            </a:p>
          </p:txBody>
        </p:sp>
      </p:grpSp>
      <p:sp>
        <p:nvSpPr>
          <p:cNvPr id="210958" name="Text Box 14"/>
          <p:cNvSpPr txBox="1">
            <a:spLocks noChangeArrowheads="1"/>
          </p:cNvSpPr>
          <p:nvPr/>
        </p:nvSpPr>
        <p:spPr bwMode="auto">
          <a:xfrm>
            <a:off x="1212056" y="1744663"/>
            <a:ext cx="8305800" cy="3901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buClr>
                <a:schemeClr val="folHlink"/>
              </a:buClr>
              <a:buFont typeface="Wingdings" panose="05000000000000000000" pitchFamily="2" charset="2"/>
              <a:buChar char="§"/>
            </a:pPr>
            <a:r>
              <a:rPr lang="en-US" sz="2400">
                <a:latin typeface="Arial" panose="020B0604020202020204" pitchFamily="34" charset="0"/>
                <a:cs typeface="Arial" panose="020B0604020202020204" pitchFamily="34" charset="0"/>
              </a:rPr>
              <a:t> Cho đường thẳng xuất phát từ điểm có tọa độ x0, y0</a:t>
            </a:r>
          </a:p>
          <a:p>
            <a:pPr>
              <a:lnSpc>
                <a:spcPct val="150000"/>
              </a:lnSpc>
              <a:buClr>
                <a:schemeClr val="folHlink"/>
              </a:buClr>
              <a:buFont typeface="Wingdings" panose="05000000000000000000" pitchFamily="2" charset="2"/>
              <a:buChar char="§"/>
            </a:pPr>
            <a:r>
              <a:rPr lang="en-US" sz="2400">
                <a:latin typeface="Arial" panose="020B0604020202020204" pitchFamily="34" charset="0"/>
                <a:cs typeface="Arial" panose="020B0604020202020204" pitchFamily="34" charset="0"/>
              </a:rPr>
              <a:t> x và y tăng dần theo hệ số trong khoảng 0 – 1</a:t>
            </a:r>
          </a:p>
          <a:p>
            <a:pPr>
              <a:lnSpc>
                <a:spcPct val="150000"/>
              </a:lnSpc>
              <a:buClr>
                <a:schemeClr val="folHlink"/>
              </a:buClr>
              <a:buFont typeface="Wingdings" panose="05000000000000000000" pitchFamily="2" charset="2"/>
              <a:buChar char="§"/>
            </a:pPr>
            <a:r>
              <a:rPr lang="en-US" sz="2400">
                <a:latin typeface="Arial" panose="020B0604020202020204" pitchFamily="34" charset="0"/>
                <a:cs typeface="Arial" panose="020B0604020202020204" pitchFamily="34" charset="0"/>
              </a:rPr>
              <a:t> Từ kết quả của công thức xác định m, ta nhận thấy.</a:t>
            </a:r>
          </a:p>
          <a:p>
            <a:pPr lvl="1">
              <a:lnSpc>
                <a:spcPct val="150000"/>
              </a:lnSpc>
              <a:buClr>
                <a:schemeClr val="folHlink"/>
              </a:buClr>
              <a:buFont typeface="Wingdings" panose="05000000000000000000" pitchFamily="2" charset="2"/>
              <a:buChar char="§"/>
            </a:pPr>
            <a:r>
              <a:rPr lang="en-US" sz="2400">
                <a:latin typeface="Arial" panose="020B0604020202020204" pitchFamily="34" charset="0"/>
                <a:cs typeface="Arial" panose="020B0604020202020204" pitchFamily="34" charset="0"/>
              </a:rPr>
              <a:t> Nếu x tăng nhanh hơn y: m&lt;1</a:t>
            </a:r>
          </a:p>
          <a:p>
            <a:pPr lvl="2">
              <a:lnSpc>
                <a:spcPct val="150000"/>
              </a:lnSpc>
              <a:buClr>
                <a:schemeClr val="folHlink"/>
              </a:buClr>
              <a:buFont typeface="Wingdings" panose="05000000000000000000" pitchFamily="2" charset="2"/>
              <a:buChar char="§"/>
            </a:pPr>
            <a:r>
              <a:rPr lang="en-US" sz="2400">
                <a:latin typeface="Arial" panose="020B0604020202020204" pitchFamily="34" charset="0"/>
                <a:cs typeface="Arial" panose="020B0604020202020204" pitchFamily="34" charset="0"/>
              </a:rPr>
              <a:t> x=x+1, tính toán và làm tròn y theo x</a:t>
            </a:r>
          </a:p>
          <a:p>
            <a:pPr lvl="1">
              <a:lnSpc>
                <a:spcPct val="150000"/>
              </a:lnSpc>
              <a:buClr>
                <a:schemeClr val="folHlink"/>
              </a:buClr>
              <a:buFont typeface="Wingdings" panose="05000000000000000000" pitchFamily="2" charset="2"/>
              <a:buChar char="§"/>
            </a:pPr>
            <a:r>
              <a:rPr lang="en-US" sz="2400">
                <a:latin typeface="Arial" panose="020B0604020202020204" pitchFamily="34" charset="0"/>
                <a:cs typeface="Arial" panose="020B0604020202020204" pitchFamily="34" charset="0"/>
              </a:rPr>
              <a:t> Ngược lại: m&gt;1</a:t>
            </a:r>
          </a:p>
          <a:p>
            <a:pPr lvl="2">
              <a:lnSpc>
                <a:spcPct val="150000"/>
              </a:lnSpc>
              <a:buClr>
                <a:schemeClr val="folHlink"/>
              </a:buClr>
              <a:buFont typeface="Wingdings" panose="05000000000000000000" pitchFamily="2" charset="2"/>
              <a:buChar char="§"/>
            </a:pPr>
            <a:r>
              <a:rPr lang="en-US" sz="2400">
                <a:latin typeface="Arial" panose="020B0604020202020204" pitchFamily="34" charset="0"/>
                <a:cs typeface="Arial" panose="020B0604020202020204" pitchFamily="34" charset="0"/>
              </a:rPr>
              <a:t> y=y+1, tính toán và làm tròn x theo y</a:t>
            </a:r>
          </a:p>
        </p:txBody>
      </p:sp>
      <p:sp>
        <p:nvSpPr>
          <p:cNvPr id="2" name="Title 1"/>
          <p:cNvSpPr>
            <a:spLocks noGrp="1"/>
          </p:cNvSpPr>
          <p:nvPr>
            <p:ph type="title"/>
          </p:nvPr>
        </p:nvSpPr>
        <p:spPr/>
        <p:txBody>
          <a:bodyPr/>
          <a:lstStyle/>
          <a:p>
            <a:r>
              <a:rPr lang="en-US" b="1"/>
              <a:t>2.2. </a:t>
            </a:r>
            <a:r>
              <a:rPr lang="vi-VN" b="1"/>
              <a:t>Các đối tượng đồ họa cơ sở</a:t>
            </a:r>
            <a:r>
              <a:rPr lang="en-US" b="1"/>
              <a:t> </a:t>
            </a:r>
            <a:r>
              <a:rPr lang="en-US" b="1" cap="none"/>
              <a:t>(tt)</a:t>
            </a:r>
            <a:endParaRPr lang="en-US"/>
          </a:p>
        </p:txBody>
      </p:sp>
    </p:spTree>
    <p:extLst>
      <p:ext uri="{BB962C8B-B14F-4D97-AF65-F5344CB8AC3E}">
        <p14:creationId xmlns:p14="http://schemas.microsoft.com/office/powerpoint/2010/main" val="13642249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109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294363" y="1668877"/>
                <a:ext cx="7949077" cy="4016768"/>
              </a:xfrm>
            </p:spPr>
            <p:txBody>
              <a:bodyPr>
                <a:normAutofit fontScale="85000" lnSpcReduction="10000"/>
              </a:bodyPr>
              <a:lstStyle/>
              <a:p>
                <a:pPr lvl="0" algn="just">
                  <a:lnSpc>
                    <a:spcPct val="160000"/>
                  </a:lnSpc>
                  <a:spcBef>
                    <a:spcPts val="0"/>
                  </a:spcBef>
                </a:pPr>
                <a:r>
                  <a:rPr lang="en-US" b="1"/>
                  <a:t>2.2.3. </a:t>
                </a:r>
                <a:r>
                  <a:rPr lang="vi-VN" b="1"/>
                  <a:t>Các giải thuật xây dựng thực thể cơ sở</a:t>
                </a:r>
                <a:r>
                  <a:rPr lang="en-US" b="1"/>
                  <a:t> (tt)</a:t>
                </a:r>
              </a:p>
              <a:p>
                <a:pPr lvl="0" algn="just">
                  <a:lnSpc>
                    <a:spcPct val="160000"/>
                  </a:lnSpc>
                  <a:spcBef>
                    <a:spcPts val="0"/>
                  </a:spcBef>
                </a:pPr>
                <a:r>
                  <a:rPr lang="vi-VN" b="1"/>
                  <a:t>Giải thuật vẽ đoạn thẳng thông thường</a:t>
                </a:r>
                <a:endParaRPr lang="en-US" b="1"/>
              </a:p>
              <a:p>
                <a:pPr lvl="0" algn="just">
                  <a:lnSpc>
                    <a:spcPct val="160000"/>
                  </a:lnSpc>
                  <a:spcBef>
                    <a:spcPts val="0"/>
                  </a:spcBef>
                </a:pPr>
                <a:r>
                  <a:rPr lang="en-US"/>
                  <a:t>Xét đoạn thẳng có hệ số góc 0 &lt; </a:t>
                </a:r>
                <a:r>
                  <a:rPr lang="en-US" i="1"/>
                  <a:t>m </a:t>
                </a:r>
                <a:r>
                  <a:rPr lang="en-US"/>
                  <a:t>&lt; 1 và </a:t>
                </a:r>
                <a:r>
                  <a:rPr lang="en-US" i="1"/>
                  <a:t>Dx </a:t>
                </a:r>
                <a:r>
                  <a:rPr lang="en-US"/>
                  <a:t>&gt; 0</a:t>
                </a:r>
              </a:p>
              <a:p>
                <a:pPr lvl="0" algn="just">
                  <a:lnSpc>
                    <a:spcPct val="160000"/>
                  </a:lnSpc>
                  <a:spcBef>
                    <a:spcPts val="0"/>
                  </a:spcBef>
                </a:pPr>
                <a:r>
                  <a:rPr lang="vi-VN"/>
                  <a:t>Với các đoạn thẳng dạng này, nếu (</a:t>
                </a:r>
                <a:r>
                  <a:rPr lang="vi-VN" i="1"/>
                  <a:t>x</a:t>
                </a:r>
                <a:r>
                  <a:rPr lang="vi-VN" i="1" baseline="-25000"/>
                  <a:t>i</a:t>
                </a:r>
                <a:r>
                  <a:rPr lang="vi-VN"/>
                  <a:t>, </a:t>
                </a:r>
                <a:r>
                  <a:rPr lang="vi-VN" i="1"/>
                  <a:t>y</a:t>
                </a:r>
                <a:r>
                  <a:rPr lang="vi-VN" i="1" baseline="-25000"/>
                  <a:t>i</a:t>
                </a:r>
                <a:r>
                  <a:rPr lang="vi-VN"/>
                  <a:t>) là điểm đã xác định được ở bước</a:t>
                </a:r>
                <a:r>
                  <a:rPr lang="en-US"/>
                  <a:t> </a:t>
                </a:r>
                <a:r>
                  <a:rPr lang="vi-VN"/>
                  <a:t>thứ i (điểm màu đen) thì điểm cần chọn (</a:t>
                </a:r>
                <a:r>
                  <a:rPr lang="vi-VN" i="1"/>
                  <a:t>x</a:t>
                </a:r>
                <a:r>
                  <a:rPr lang="vi-VN" i="1" baseline="-25000"/>
                  <a:t>i</a:t>
                </a:r>
                <a:r>
                  <a:rPr lang="vi-VN" baseline="-25000"/>
                  <a:t>+1</a:t>
                </a:r>
                <a:r>
                  <a:rPr lang="vi-VN"/>
                  <a:t>,</a:t>
                </a:r>
                <a:r>
                  <a:rPr lang="vi-VN" i="1"/>
                  <a:t>y</a:t>
                </a:r>
                <a:r>
                  <a:rPr lang="vi-VN" i="1" baseline="-25000"/>
                  <a:t>i</a:t>
                </a:r>
                <a:r>
                  <a:rPr lang="vi-VN" baseline="-25000"/>
                  <a:t>+1</a:t>
                </a:r>
                <a:r>
                  <a:rPr lang="vi-VN"/>
                  <a:t>) ở bước thứ (i+1) sẽ là một trong</a:t>
                </a:r>
                <a:r>
                  <a:rPr lang="en-US"/>
                  <a:t> </a:t>
                </a:r>
                <a:r>
                  <a:rPr lang="vi-VN"/>
                  <a:t>hai trường hợp như hình </a:t>
                </a:r>
                <a:r>
                  <a:rPr lang="en-US"/>
                  <a:t>bên</a:t>
                </a:r>
                <a:r>
                  <a:rPr lang="vi-VN"/>
                  <a:t>:</a:t>
                </a:r>
                <a:endParaRPr lang="en-US"/>
              </a:p>
              <a:p>
                <a:pPr lvl="0" algn="just">
                  <a:lnSpc>
                    <a:spcPct val="160000"/>
                  </a:lnSpc>
                  <a:spcBef>
                    <a:spcPts val="0"/>
                  </a:spcBef>
                </a:pPr>
                <a:r>
                  <a:rPr lang="vi-VN"/>
                  <a:t>Như</a:t>
                </a:r>
                <a:r>
                  <a:rPr lang="en-US"/>
                  <a:t> </a:t>
                </a:r>
                <a:r>
                  <a:rPr lang="vi-VN"/>
                  <a:t>vậy:</a:t>
                </a:r>
                <a14:m>
                  <m:oMath xmlns:m="http://schemas.openxmlformats.org/officeDocument/2006/math">
                    <m:r>
                      <a:rPr lang="en-US">
                        <a:latin typeface="Cambria Math" panose="02040503050406030204" pitchFamily="18" charset="0"/>
                      </a:rPr>
                      <m:t> </m:t>
                    </m:r>
                    <m:d>
                      <m:dPr>
                        <m:begChr m:val="{"/>
                        <m:endChr m:val=""/>
                        <m:ctrlPr>
                          <a:rPr lang="fr-FR" i="1">
                            <a:latin typeface="Cambria Math" panose="02040503050406030204" pitchFamily="18" charset="0"/>
                          </a:rPr>
                        </m:ctrlPr>
                      </m:dPr>
                      <m:e>
                        <m:eqArr>
                          <m:eqArrPr>
                            <m:ctrlPr>
                              <a:rPr lang="fr-FR" i="1">
                                <a:latin typeface="Cambria Math" panose="02040503050406030204" pitchFamily="18" charset="0"/>
                              </a:rPr>
                            </m:ctrlPr>
                          </m:eqArrPr>
                          <m:e>
                            <m:sSub>
                              <m:sSubPr>
                                <m:ctrlPr>
                                  <a:rPr lang="fr-F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+1</m:t>
                            </m:r>
                          </m:e>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𝜖</m:t>
                            </m:r>
                            <m:d>
                              <m:dPr>
                                <m:begChr m:val="{"/>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e>
                            </m:d>
                          </m:e>
                        </m:eqArr>
                      </m:e>
                    </m:d>
                  </m:oMath>
                </a14:m>
                <a:endParaRPr lang="en-US"/>
              </a:p>
            </p:txBody>
          </p:sp>
        </mc:Choice>
        <mc:Fallback xmlns="">
          <p:sp>
            <p:nvSpPr>
              <p:cNvPr id="3" name="Content Placeholder 2">
                <a:extLst>
                  <a:ext uri="{FF2B5EF4-FFF2-40B4-BE49-F238E27FC236}">
                    <a16:creationId xmlns:a16="http://schemas.microsoft.com/office/drawing/2014/main" xmlns="" xmlns:a14="http://schemas.microsoft.com/office/drawing/2010/main" id="{C3C0199F-A274-44C6-BF37-784A855E6EEA}"/>
                  </a:ext>
                </a:extLst>
              </p:cNvPr>
              <p:cNvSpPr>
                <a:spLocks noGrp="1" noRot="1" noChangeAspect="1" noMove="1" noResize="1" noEditPoints="1" noAdjustHandles="1" noChangeArrowheads="1" noChangeShapeType="1" noTextEdit="1"/>
              </p:cNvSpPr>
              <p:nvPr>
                <p:ph idx="1"/>
              </p:nvPr>
            </p:nvSpPr>
            <p:spPr>
              <a:xfrm>
                <a:off x="1294363" y="1668877"/>
                <a:ext cx="7949077" cy="4016768"/>
              </a:xfrm>
              <a:blipFill rotWithShape="0">
                <a:blip r:embed="rId4"/>
                <a:stretch>
                  <a:fillRect l="-690" r="-844"/>
                </a:stretch>
              </a:blipFill>
            </p:spPr>
            <p:txBody>
              <a:bodyPr/>
              <a:lstStyle/>
              <a:p>
                <a:r>
                  <a:rPr lang="en-US">
                    <a:noFill/>
                  </a:rPr>
                  <a:t> </a:t>
                </a:r>
              </a:p>
            </p:txBody>
          </p:sp>
        </mc:Fallback>
      </mc:AlternateContent>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10028262" y="206686"/>
            <a:ext cx="1122450" cy="1122450"/>
          </a:xfrm>
          <a:prstGeom prst="rect">
            <a:avLst/>
          </a:prstGeom>
        </p:spPr>
      </p:pic>
      <p:sp>
        <p:nvSpPr>
          <p:cNvPr id="7" name="Rectangle 6"/>
          <p:cNvSpPr/>
          <p:nvPr/>
        </p:nvSpPr>
        <p:spPr>
          <a:xfrm>
            <a:off x="9780648" y="1668877"/>
            <a:ext cx="2178570" cy="20324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 name="Straight Connector 7"/>
          <p:cNvCxnSpPr/>
          <p:nvPr/>
        </p:nvCxnSpPr>
        <p:spPr>
          <a:xfrm>
            <a:off x="10326373" y="1664709"/>
            <a:ext cx="0" cy="203244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0848111" y="1664709"/>
            <a:ext cx="0" cy="203244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1406911" y="1664709"/>
            <a:ext cx="0" cy="2032446"/>
          </a:xfrm>
          <a:prstGeom prst="line">
            <a:avLst/>
          </a:prstGeom>
          <a:ln/>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9782330" y="2129367"/>
            <a:ext cx="217857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9782330" y="2700867"/>
            <a:ext cx="217857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9782330" y="3259667"/>
            <a:ext cx="217857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10732773" y="2561167"/>
            <a:ext cx="274320" cy="2743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Oval 14"/>
          <p:cNvSpPr/>
          <p:nvPr/>
        </p:nvSpPr>
        <p:spPr>
          <a:xfrm>
            <a:off x="11290534" y="2561167"/>
            <a:ext cx="274320" cy="274320"/>
          </a:xfrm>
          <a:prstGeom prst="ellipse">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en-US"/>
              <a:t>1</a:t>
            </a:r>
          </a:p>
        </p:txBody>
      </p:sp>
      <p:sp>
        <p:nvSpPr>
          <p:cNvPr id="16" name="Oval 15"/>
          <p:cNvSpPr/>
          <p:nvPr/>
        </p:nvSpPr>
        <p:spPr>
          <a:xfrm>
            <a:off x="11262882" y="1992207"/>
            <a:ext cx="274320" cy="274320"/>
          </a:xfrm>
          <a:prstGeom prst="ellipse">
            <a:avLst/>
          </a:prstGeom>
          <a:solidFill>
            <a:srgbClr val="92D050"/>
          </a:solidFill>
        </p:spPr>
        <p:style>
          <a:lnRef idx="2">
            <a:schemeClr val="dk1"/>
          </a:lnRef>
          <a:fillRef idx="1">
            <a:schemeClr val="lt1"/>
          </a:fillRef>
          <a:effectRef idx="0">
            <a:schemeClr val="dk1"/>
          </a:effectRef>
          <a:fontRef idx="minor">
            <a:schemeClr val="dk1"/>
          </a:fontRef>
        </p:style>
        <p:txBody>
          <a:bodyPr rtlCol="0" anchor="ctr"/>
          <a:lstStyle/>
          <a:p>
            <a:pPr algn="ctr"/>
            <a:r>
              <a:rPr lang="en-US"/>
              <a:t>2</a:t>
            </a:r>
          </a:p>
        </p:txBody>
      </p:sp>
      <p:cxnSp>
        <p:nvCxnSpPr>
          <p:cNvPr id="17" name="Straight Connector 16"/>
          <p:cNvCxnSpPr/>
          <p:nvPr/>
        </p:nvCxnSpPr>
        <p:spPr>
          <a:xfrm flipV="1">
            <a:off x="10208444" y="2381553"/>
            <a:ext cx="1750774" cy="319314"/>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0543411" y="2953052"/>
            <a:ext cx="394364" cy="369332"/>
          </a:xfrm>
          <a:prstGeom prst="rect">
            <a:avLst/>
          </a:prstGeom>
          <a:noFill/>
          <a:ln>
            <a:noFill/>
          </a:ln>
        </p:spPr>
        <p:txBody>
          <a:bodyPr wrap="square" rtlCol="0">
            <a:spAutoFit/>
          </a:bodyPr>
          <a:lstStyle/>
          <a:p>
            <a:r>
              <a:rPr lang="en-US"/>
              <a:t>x</a:t>
            </a:r>
            <a:r>
              <a:rPr lang="en-US" baseline="-25000"/>
              <a:t>i</a:t>
            </a:r>
          </a:p>
        </p:txBody>
      </p:sp>
      <p:sp>
        <p:nvSpPr>
          <p:cNvPr id="19" name="TextBox 18"/>
          <p:cNvSpPr txBox="1"/>
          <p:nvPr/>
        </p:nvSpPr>
        <p:spPr>
          <a:xfrm>
            <a:off x="9988877" y="2214180"/>
            <a:ext cx="394364" cy="369332"/>
          </a:xfrm>
          <a:prstGeom prst="rect">
            <a:avLst/>
          </a:prstGeom>
          <a:noFill/>
          <a:ln>
            <a:noFill/>
          </a:ln>
        </p:spPr>
        <p:txBody>
          <a:bodyPr wrap="square" rtlCol="0">
            <a:spAutoFit/>
          </a:bodyPr>
          <a:lstStyle/>
          <a:p>
            <a:r>
              <a:rPr lang="en-US"/>
              <a:t>y</a:t>
            </a:r>
            <a:r>
              <a:rPr lang="en-US" baseline="-25000"/>
              <a:t>i</a:t>
            </a:r>
          </a:p>
        </p:txBody>
      </p:sp>
      <p:sp>
        <p:nvSpPr>
          <p:cNvPr id="20" name="TextBox 19"/>
          <p:cNvSpPr txBox="1"/>
          <p:nvPr/>
        </p:nvSpPr>
        <p:spPr>
          <a:xfrm>
            <a:off x="11131931" y="2830435"/>
            <a:ext cx="1004764" cy="369332"/>
          </a:xfrm>
          <a:prstGeom prst="rect">
            <a:avLst/>
          </a:prstGeom>
          <a:noFill/>
          <a:ln>
            <a:noFill/>
          </a:ln>
        </p:spPr>
        <p:txBody>
          <a:bodyPr wrap="square" rtlCol="0">
            <a:spAutoFit/>
          </a:bodyPr>
          <a:lstStyle/>
          <a:p>
            <a:r>
              <a:rPr lang="en-US">
                <a:solidFill>
                  <a:srgbClr val="FFC000"/>
                </a:solidFill>
              </a:rPr>
              <a:t>(x</a:t>
            </a:r>
            <a:r>
              <a:rPr lang="en-US" baseline="-25000">
                <a:solidFill>
                  <a:srgbClr val="FFC000"/>
                </a:solidFill>
              </a:rPr>
              <a:t>i</a:t>
            </a:r>
            <a:r>
              <a:rPr lang="en-US">
                <a:solidFill>
                  <a:srgbClr val="FFC000"/>
                </a:solidFill>
              </a:rPr>
              <a:t>+1,y</a:t>
            </a:r>
            <a:r>
              <a:rPr lang="en-US" baseline="-25000">
                <a:solidFill>
                  <a:srgbClr val="FFC000"/>
                </a:solidFill>
              </a:rPr>
              <a:t>i</a:t>
            </a:r>
            <a:r>
              <a:rPr lang="en-US">
                <a:solidFill>
                  <a:srgbClr val="FFC000"/>
                </a:solidFill>
              </a:rPr>
              <a:t>)</a:t>
            </a:r>
          </a:p>
        </p:txBody>
      </p:sp>
      <p:sp>
        <p:nvSpPr>
          <p:cNvPr id="21" name="TextBox 20"/>
          <p:cNvSpPr txBox="1"/>
          <p:nvPr/>
        </p:nvSpPr>
        <p:spPr>
          <a:xfrm>
            <a:off x="10732773" y="1641836"/>
            <a:ext cx="1320497" cy="369332"/>
          </a:xfrm>
          <a:prstGeom prst="rect">
            <a:avLst/>
          </a:prstGeom>
          <a:noFill/>
          <a:ln>
            <a:noFill/>
          </a:ln>
        </p:spPr>
        <p:txBody>
          <a:bodyPr wrap="square" rtlCol="0">
            <a:spAutoFit/>
          </a:bodyPr>
          <a:lstStyle/>
          <a:p>
            <a:r>
              <a:rPr lang="en-US">
                <a:solidFill>
                  <a:srgbClr val="00B050"/>
                </a:solidFill>
              </a:rPr>
              <a:t>(x</a:t>
            </a:r>
            <a:r>
              <a:rPr lang="en-US" baseline="-25000">
                <a:solidFill>
                  <a:srgbClr val="00B050"/>
                </a:solidFill>
              </a:rPr>
              <a:t>i</a:t>
            </a:r>
            <a:r>
              <a:rPr lang="en-US">
                <a:solidFill>
                  <a:srgbClr val="00B050"/>
                </a:solidFill>
              </a:rPr>
              <a:t>+1,y</a:t>
            </a:r>
            <a:r>
              <a:rPr lang="en-US" baseline="-25000">
                <a:solidFill>
                  <a:srgbClr val="00B050"/>
                </a:solidFill>
              </a:rPr>
              <a:t>i</a:t>
            </a:r>
            <a:r>
              <a:rPr lang="en-US">
                <a:solidFill>
                  <a:srgbClr val="00B050"/>
                </a:solidFill>
              </a:rPr>
              <a:t>+1)</a:t>
            </a:r>
          </a:p>
        </p:txBody>
      </p:sp>
    </p:spTree>
    <p:extLst>
      <p:ext uri="{BB962C8B-B14F-4D97-AF65-F5344CB8AC3E}">
        <p14:creationId xmlns:p14="http://schemas.microsoft.com/office/powerpoint/2010/main" val="110857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childTnLst>
                          </p:cTn>
                        </p:par>
                        <p:par>
                          <p:cTn id="42" fill="hold">
                            <p:stCondLst>
                              <p:cond delay="2500"/>
                            </p:stCondLst>
                            <p:childTnLst>
                              <p:par>
                                <p:cTn id="43" presetID="10" presetClass="entr" presetSubtype="0"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par>
                          <p:cTn id="46" fill="hold">
                            <p:stCondLst>
                              <p:cond delay="3000"/>
                            </p:stCondLst>
                            <p:childTnLst>
                              <p:par>
                                <p:cTn id="47" presetID="10" presetClass="entr" presetSubtype="0" fill="hold" grpId="0" nodeType="afterEffect">
                                  <p:stCondLst>
                                    <p:cond delay="0"/>
                                  </p:stCondLst>
                                  <p:childTnLst>
                                    <p:set>
                                      <p:cBhvr>
                                        <p:cTn id="48" dur="1" fill="hold">
                                          <p:stCondLst>
                                            <p:cond delay="0"/>
                                          </p:stCondLst>
                                        </p:cTn>
                                        <p:tgtEl>
                                          <p:spTgt spid="20">
                                            <p:txEl>
                                              <p:pRg st="0" end="0"/>
                                            </p:txEl>
                                          </p:spTgt>
                                        </p:tgtEl>
                                        <p:attrNameLst>
                                          <p:attrName>style.visibility</p:attrName>
                                        </p:attrNameLst>
                                      </p:cBhvr>
                                      <p:to>
                                        <p:strVal val="visible"/>
                                      </p:to>
                                    </p:set>
                                    <p:animEffect transition="in" filter="fade">
                                      <p:cBhvr>
                                        <p:cTn id="49" dur="500"/>
                                        <p:tgtEl>
                                          <p:spTgt spid="20">
                                            <p:txEl>
                                              <p:pRg st="0" end="0"/>
                                            </p:txEl>
                                          </p:spTgt>
                                        </p:tgtEl>
                                      </p:cBhvr>
                                    </p:animEffect>
                                  </p:childTnLst>
                                </p:cTn>
                              </p:par>
                            </p:childTnLst>
                          </p:cTn>
                        </p:par>
                        <p:par>
                          <p:cTn id="50" fill="hold">
                            <p:stCondLst>
                              <p:cond delay="3500"/>
                            </p:stCondLst>
                            <p:childTnLst>
                              <p:par>
                                <p:cTn id="51" presetID="10" presetClass="entr" presetSubtype="0"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childTnLst>
                          </p:cTn>
                        </p:par>
                        <p:par>
                          <p:cTn id="54" fill="hold">
                            <p:stCondLst>
                              <p:cond delay="4000"/>
                            </p:stCondLst>
                            <p:childTnLst>
                              <p:par>
                                <p:cTn id="55" presetID="10" presetClass="entr" presetSubtype="0" fill="hold" grpId="0" nodeType="after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15" grpId="0" animBg="1"/>
      <p:bldP spid="16" grpId="0" animBg="1"/>
      <p:bldP spid="18" grpId="0"/>
      <p:bldP spid="19" grpId="0"/>
      <p:bldP spid="20" grpId="0" build="p"/>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294364" y="1853754"/>
            <a:ext cx="7758858" cy="4016768"/>
          </a:xfrm>
        </p:spPr>
        <p:txBody>
          <a:bodyPr>
            <a:normAutofit/>
          </a:bodyPr>
          <a:lstStyle/>
          <a:p>
            <a:pPr lvl="0" algn="just"/>
            <a:r>
              <a:rPr lang="en-US" b="1"/>
              <a:t>2.2.3. </a:t>
            </a:r>
            <a:r>
              <a:rPr lang="vi-VN" b="1"/>
              <a:t>Các giải thuật xây dựng thực thể cơ sở</a:t>
            </a:r>
            <a:endParaRPr lang="en-US" b="1"/>
          </a:p>
          <a:p>
            <a:pPr lvl="0" algn="just"/>
            <a:r>
              <a:rPr lang="en-US" b="1"/>
              <a:t>Thuật toán DDA (Digital Differential Analizer)</a:t>
            </a:r>
          </a:p>
          <a:p>
            <a:pPr lvl="0" algn="just"/>
            <a:r>
              <a:rPr lang="vi-VN"/>
              <a:t>Với thuật toán DDA, việc quyết định chọn </a:t>
            </a:r>
            <a:r>
              <a:rPr lang="vi-VN" i="1"/>
              <a:t>y</a:t>
            </a:r>
            <a:r>
              <a:rPr lang="vi-VN" i="1" baseline="-25000"/>
              <a:t>i</a:t>
            </a:r>
            <a:r>
              <a:rPr lang="vi-VN" baseline="-25000"/>
              <a:t>+1</a:t>
            </a:r>
            <a:r>
              <a:rPr lang="en-US"/>
              <a:t> </a:t>
            </a:r>
            <a:r>
              <a:rPr lang="vi-VN"/>
              <a:t>là </a:t>
            </a:r>
            <a:r>
              <a:rPr lang="vi-VN" i="1"/>
              <a:t>y</a:t>
            </a:r>
            <a:r>
              <a:rPr lang="vi-VN" i="1" baseline="-25000"/>
              <a:t>i </a:t>
            </a:r>
            <a:r>
              <a:rPr lang="en-US" i="1" baseline="-25000"/>
              <a:t> </a:t>
            </a:r>
            <a:r>
              <a:rPr lang="vi-VN"/>
              <a:t>hay </a:t>
            </a:r>
            <a:r>
              <a:rPr lang="vi-VN" i="1"/>
              <a:t>y</a:t>
            </a:r>
            <a:r>
              <a:rPr lang="vi-VN" i="1" baseline="-25000"/>
              <a:t>i</a:t>
            </a:r>
            <a:r>
              <a:rPr lang="vi-VN"/>
              <a:t>+1, dựa</a:t>
            </a:r>
            <a:r>
              <a:rPr lang="en-US"/>
              <a:t> </a:t>
            </a:r>
            <a:r>
              <a:rPr lang="vi-VN"/>
              <a:t>vào</a:t>
            </a:r>
            <a:r>
              <a:rPr lang="en-US"/>
              <a:t> </a:t>
            </a:r>
            <a:r>
              <a:rPr lang="vi-VN"/>
              <a:t>phương trình của đoạn thẳng </a:t>
            </a:r>
            <a:r>
              <a:rPr lang="vi-VN" i="1"/>
              <a:t>y </a:t>
            </a:r>
            <a:r>
              <a:rPr lang="vi-VN"/>
              <a:t>= </a:t>
            </a:r>
            <a:r>
              <a:rPr lang="vi-VN" i="1"/>
              <a:t>mx</a:t>
            </a:r>
            <a:r>
              <a:rPr lang="vi-VN"/>
              <a:t>+</a:t>
            </a:r>
            <a:r>
              <a:rPr lang="vi-VN" i="1"/>
              <a:t>b</a:t>
            </a:r>
            <a:r>
              <a:rPr lang="vi-VN"/>
              <a:t>. </a:t>
            </a:r>
            <a:endParaRPr lang="en-US"/>
          </a:p>
          <a:p>
            <a:pPr lvl="0" algn="just"/>
            <a:r>
              <a:rPr lang="en-US"/>
              <a:t>T</a:t>
            </a:r>
            <a:r>
              <a:rPr lang="vi-VN"/>
              <a:t>ọa độ của điểm</a:t>
            </a:r>
            <a:r>
              <a:rPr lang="en-US"/>
              <a:t> </a:t>
            </a:r>
            <a:r>
              <a:rPr lang="vi-VN"/>
              <a:t>(</a:t>
            </a:r>
            <a:r>
              <a:rPr lang="vi-VN" i="1"/>
              <a:t>x</a:t>
            </a:r>
            <a:r>
              <a:rPr lang="vi-VN" i="1" baseline="-25000"/>
              <a:t>i</a:t>
            </a:r>
            <a:r>
              <a:rPr lang="vi-VN"/>
              <a:t>+1,</a:t>
            </a:r>
            <a:r>
              <a:rPr lang="vi-VN" i="1"/>
              <a:t>y</a:t>
            </a:r>
            <a:r>
              <a:rPr lang="vi-VN"/>
              <a:t>) thuộc về đoạn thẳng thực. </a:t>
            </a:r>
            <a:endParaRPr lang="en-US"/>
          </a:p>
          <a:p>
            <a:pPr lvl="0"/>
            <a:r>
              <a:rPr lang="vi-VN" i="1"/>
              <a:t>y</a:t>
            </a:r>
            <a:r>
              <a:rPr lang="vi-VN" i="1" baseline="-25000"/>
              <a:t>i</a:t>
            </a:r>
            <a:r>
              <a:rPr lang="vi-VN" baseline="-25000"/>
              <a:t>+1</a:t>
            </a:r>
            <a:r>
              <a:rPr lang="vi-VN"/>
              <a:t> sẽ là giá trị sau khi làm tròn giá</a:t>
            </a:r>
            <a:r>
              <a:rPr lang="en-US"/>
              <a:t> </a:t>
            </a:r>
            <a:r>
              <a:rPr lang="vi-VN"/>
              <a:t>trị tung độ </a:t>
            </a:r>
            <a:r>
              <a:rPr lang="vi-VN" i="1"/>
              <a:t>y</a:t>
            </a:r>
            <a:r>
              <a:rPr lang="vi-VN"/>
              <a:t>.</a:t>
            </a:r>
            <a:endParaRPr lang="en-US"/>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028262" y="206686"/>
            <a:ext cx="1122450" cy="1122450"/>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9492456" y="4802645"/>
                <a:ext cx="2194062"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fr-FR" i="1">
                              <a:latin typeface="Cambria Math" panose="02040503050406030204" pitchFamily="18" charset="0"/>
                            </a:rPr>
                          </m:ctrlPr>
                        </m:dPr>
                        <m:e>
                          <m:eqArr>
                            <m:eqArrPr>
                              <m:ctrlPr>
                                <a:rPr lang="fr-FR" i="1">
                                  <a:latin typeface="Cambria Math" panose="02040503050406030204" pitchFamily="18" charset="0"/>
                                </a:rPr>
                              </m:ctrlPr>
                            </m:eqArrPr>
                            <m:e>
                              <m:r>
                                <a:rPr lang="en-US" b="0" i="1" smtClean="0">
                                  <a:latin typeface="Cambria Math" panose="02040503050406030204" pitchFamily="18" charset="0"/>
                                </a:rPr>
                                <m:t>𝑦</m:t>
                              </m:r>
                              <m:r>
                                <a:rPr lang="en-US" i="1">
                                  <a:latin typeface="Cambria Math" panose="02040503050406030204" pitchFamily="18" charset="0"/>
                                </a:rPr>
                                <m:t>=</m:t>
                              </m:r>
                              <m:r>
                                <a:rPr lang="en-US" b="0" i="1" smtClean="0">
                                  <a:latin typeface="Cambria Math" panose="02040503050406030204" pitchFamily="18" charset="0"/>
                                </a:rPr>
                                <m:t>𝑚</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b="0" i="1" smtClean="0">
                                      <a:latin typeface="Cambria Math" panose="02040503050406030204" pitchFamily="18" charset="0"/>
                                    </a:rPr>
                                    <m:t>+1</m:t>
                                  </m:r>
                                </m:e>
                              </m:d>
                              <m:r>
                                <a:rPr lang="en-US" i="1">
                                  <a:latin typeface="Cambria Math" panose="02040503050406030204" pitchFamily="18" charset="0"/>
                                </a:rPr>
                                <m:t>+</m:t>
                              </m:r>
                              <m:r>
                                <a:rPr lang="en-US" b="0" i="1" smtClean="0">
                                  <a:latin typeface="Cambria Math" panose="02040503050406030204" pitchFamily="18" charset="0"/>
                                </a:rPr>
                                <m:t>𝑏</m:t>
                              </m:r>
                            </m:e>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𝑅𝑜𝑢𝑛𝑑</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e>
                          </m:eqArr>
                        </m:e>
                      </m:d>
                    </m:oMath>
                  </m:oMathPara>
                </a14:m>
                <a:endParaRPr lang="en-US"/>
              </a:p>
            </p:txBody>
          </p:sp>
        </mc:Choice>
        <mc:Fallback xmlns="">
          <p:sp>
            <p:nvSpPr>
              <p:cNvPr id="7" name="Rectangle 6"/>
              <p:cNvSpPr>
                <a:spLocks noRot="1" noChangeAspect="1" noMove="1" noResize="1" noEditPoints="1" noAdjustHandles="1" noChangeArrowheads="1" noChangeShapeType="1" noTextEdit="1"/>
              </p:cNvSpPr>
              <p:nvPr/>
            </p:nvSpPr>
            <p:spPr>
              <a:xfrm>
                <a:off x="9492456" y="4802645"/>
                <a:ext cx="2194062" cy="710194"/>
              </a:xfrm>
              <a:prstGeom prst="rect">
                <a:avLst/>
              </a:prstGeom>
              <a:blipFill rotWithShape="0">
                <a:blip r:embed="rId6"/>
                <a:stretch>
                  <a:fillRect/>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F3059199-30FB-4025-8292-946E6F28F608}"/>
              </a:ext>
            </a:extLst>
          </p:cNvPr>
          <p:cNvSpPr/>
          <p:nvPr/>
        </p:nvSpPr>
        <p:spPr>
          <a:xfrm>
            <a:off x="9162360" y="1853754"/>
            <a:ext cx="2618406" cy="2714783"/>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cxnSp>
        <p:nvCxnSpPr>
          <p:cNvPr id="9" name="Straight Connector 8"/>
          <p:cNvCxnSpPr/>
          <p:nvPr/>
        </p:nvCxnSpPr>
        <p:spPr>
          <a:xfrm>
            <a:off x="9740665" y="1863537"/>
            <a:ext cx="0" cy="2612572"/>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10509922" y="1863537"/>
            <a:ext cx="0" cy="2612572"/>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11279179" y="1863537"/>
            <a:ext cx="0" cy="2612572"/>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9232666" y="2276734"/>
            <a:ext cx="2548100" cy="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9232666" y="3045991"/>
            <a:ext cx="2548100"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9232666" y="3800734"/>
            <a:ext cx="2548100" cy="0"/>
          </a:xfrm>
          <a:prstGeom prst="line">
            <a:avLst/>
          </a:prstGeom>
        </p:spPr>
        <p:style>
          <a:lnRef idx="1">
            <a:schemeClr val="dk1"/>
          </a:lnRef>
          <a:fillRef idx="0">
            <a:schemeClr val="dk1"/>
          </a:fillRef>
          <a:effectRef idx="0">
            <a:schemeClr val="dk1"/>
          </a:effectRef>
          <a:fontRef idx="minor">
            <a:schemeClr val="tx1"/>
          </a:fontRef>
        </p:style>
      </p:cxnSp>
      <p:sp>
        <p:nvSpPr>
          <p:cNvPr id="15" name="Oval 14"/>
          <p:cNvSpPr/>
          <p:nvPr/>
        </p:nvSpPr>
        <p:spPr>
          <a:xfrm>
            <a:off x="10392052" y="2887786"/>
            <a:ext cx="274320" cy="2743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6" name="Straight Connector 15"/>
          <p:cNvCxnSpPr/>
          <p:nvPr/>
        </p:nvCxnSpPr>
        <p:spPr>
          <a:xfrm flipV="1">
            <a:off x="9232666" y="3024946"/>
            <a:ext cx="2548100" cy="775788"/>
          </a:xfrm>
          <a:prstGeom prst="line">
            <a:avLst/>
          </a:prstGeom>
          <a:ln w="38100">
            <a:solidFill>
              <a:srgbClr val="7030A0"/>
            </a:solidFill>
          </a:ln>
        </p:spPr>
        <p:style>
          <a:lnRef idx="1">
            <a:schemeClr val="dk1"/>
          </a:lnRef>
          <a:fillRef idx="0">
            <a:schemeClr val="dk1"/>
          </a:fillRef>
          <a:effectRef idx="0">
            <a:schemeClr val="dk1"/>
          </a:effectRef>
          <a:fontRef idx="minor">
            <a:schemeClr val="tx1"/>
          </a:fontRef>
        </p:style>
      </p:cxnSp>
      <p:sp>
        <p:nvSpPr>
          <p:cNvPr id="17" name="Oval 16"/>
          <p:cNvSpPr/>
          <p:nvPr/>
        </p:nvSpPr>
        <p:spPr>
          <a:xfrm>
            <a:off x="10369556" y="3635997"/>
            <a:ext cx="274320" cy="274320"/>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Oval 17"/>
          <p:cNvSpPr/>
          <p:nvPr/>
        </p:nvSpPr>
        <p:spPr>
          <a:xfrm>
            <a:off x="10430399" y="3335553"/>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Oval 18"/>
          <p:cNvSpPr/>
          <p:nvPr/>
        </p:nvSpPr>
        <p:spPr>
          <a:xfrm>
            <a:off x="9603505" y="3635997"/>
            <a:ext cx="274320" cy="2743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 name="TextBox 18"/>
          <p:cNvSpPr txBox="1"/>
          <p:nvPr/>
        </p:nvSpPr>
        <p:spPr>
          <a:xfrm>
            <a:off x="9084199" y="3808773"/>
            <a:ext cx="783771"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(x</a:t>
            </a:r>
            <a:r>
              <a:rPr lang="en-US" baseline="-25000"/>
              <a:t>i</a:t>
            </a:r>
            <a:r>
              <a:rPr lang="en-US"/>
              <a:t>,y</a:t>
            </a:r>
            <a:r>
              <a:rPr lang="en-US" baseline="-25000"/>
              <a:t>i</a:t>
            </a:r>
            <a:r>
              <a:rPr lang="en-US"/>
              <a:t>)</a:t>
            </a:r>
          </a:p>
        </p:txBody>
      </p:sp>
      <p:sp>
        <p:nvSpPr>
          <p:cNvPr id="21" name="TextBox 19"/>
          <p:cNvSpPr txBox="1"/>
          <p:nvPr/>
        </p:nvSpPr>
        <p:spPr>
          <a:xfrm>
            <a:off x="10550257" y="3349034"/>
            <a:ext cx="978871"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(x</a:t>
            </a:r>
            <a:r>
              <a:rPr lang="en-US" baseline="-25000"/>
              <a:t>i</a:t>
            </a:r>
            <a:r>
              <a:rPr lang="en-US"/>
              <a:t>+1,y)</a:t>
            </a:r>
          </a:p>
        </p:txBody>
      </p:sp>
      <p:sp>
        <p:nvSpPr>
          <p:cNvPr id="22" name="TextBox 20"/>
          <p:cNvSpPr txBox="1"/>
          <p:nvPr/>
        </p:nvSpPr>
        <p:spPr>
          <a:xfrm>
            <a:off x="9613665" y="2472609"/>
            <a:ext cx="166860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(x</a:t>
            </a:r>
            <a:r>
              <a:rPr lang="en-US" baseline="-25000"/>
              <a:t>i</a:t>
            </a:r>
            <a:r>
              <a:rPr lang="en-US"/>
              <a:t>+1,Round(y))</a:t>
            </a:r>
          </a:p>
        </p:txBody>
      </p:sp>
    </p:spTree>
    <p:extLst>
      <p:ext uri="{BB962C8B-B14F-4D97-AF65-F5344CB8AC3E}">
        <p14:creationId xmlns:p14="http://schemas.microsoft.com/office/powerpoint/2010/main" val="450388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lstStyle/>
          <a:p>
            <a:r>
              <a:rPr lang="en-US" b="1"/>
              <a:t>2.1. Giới thiệu</a:t>
            </a:r>
            <a:endParaRPr lang="en-US" b="1"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294362" y="1736332"/>
            <a:ext cx="9603275" cy="3450613"/>
          </a:xfrm>
        </p:spPr>
        <p:txBody>
          <a:bodyPr>
            <a:noAutofit/>
          </a:bodyPr>
          <a:lstStyle/>
          <a:p>
            <a:pPr lvl="0" algn="just">
              <a:lnSpc>
                <a:spcPct val="160000"/>
              </a:lnSpc>
              <a:spcBef>
                <a:spcPts val="0"/>
              </a:spcBef>
            </a:pPr>
            <a:r>
              <a:rPr lang="vi-VN" sz="2000"/>
              <a:t>Bất kì một ảnh mô tả thế giới thực nào bao giờ cũng được cấu trúc từ tập các</a:t>
            </a:r>
            <a:r>
              <a:rPr lang="en-US" sz="2000"/>
              <a:t> </a:t>
            </a:r>
            <a:r>
              <a:rPr lang="vi-VN" sz="2000"/>
              <a:t>đối tượng đơn giản hơn.</a:t>
            </a:r>
            <a:r>
              <a:rPr lang="en-US" sz="2000"/>
              <a:t> </a:t>
            </a:r>
            <a:r>
              <a:rPr lang="vi-VN" sz="2000"/>
              <a:t>Ví dụ một ảnh thể hiện bài trí của một căn phòng sẽ được</a:t>
            </a:r>
            <a:r>
              <a:rPr lang="en-US" sz="2000"/>
              <a:t> </a:t>
            </a:r>
            <a:r>
              <a:rPr lang="vi-VN" sz="2000"/>
              <a:t>cấu trúc từ các đối tượng như cây cảnh, tủ kính, bàn ghế, tường, ánh sáng đèn</a:t>
            </a:r>
            <a:endParaRPr lang="en-US" sz="2000"/>
          </a:p>
          <a:p>
            <a:pPr lvl="0" algn="just">
              <a:lnSpc>
                <a:spcPct val="160000"/>
              </a:lnSpc>
              <a:spcBef>
                <a:spcPts val="0"/>
              </a:spcBef>
            </a:pPr>
            <a:r>
              <a:rPr lang="vi-VN" sz="2000"/>
              <a:t>Với các ảnh đồ họa phát sinh bằng máy tính, hình dạng và màu sắc của mỗi đối</a:t>
            </a:r>
            <a:r>
              <a:rPr lang="en-US" sz="2000"/>
              <a:t> </a:t>
            </a:r>
            <a:r>
              <a:rPr lang="vi-VN" sz="2000"/>
              <a:t>tượng có thể được mô tả riêng biệt bằng hai cách: </a:t>
            </a:r>
            <a:endParaRPr lang="en-US" sz="2000"/>
          </a:p>
          <a:p>
            <a:pPr lvl="1" algn="just">
              <a:lnSpc>
                <a:spcPct val="160000"/>
              </a:lnSpc>
              <a:spcBef>
                <a:spcPts val="0"/>
              </a:spcBef>
            </a:pPr>
            <a:r>
              <a:rPr lang="en-US" sz="2000"/>
              <a:t>H</a:t>
            </a:r>
            <a:r>
              <a:rPr lang="vi-VN" sz="2000"/>
              <a:t>oặc là bằng dãy các pixel</a:t>
            </a:r>
            <a:r>
              <a:rPr lang="en-US" sz="2000"/>
              <a:t> </a:t>
            </a:r>
            <a:r>
              <a:rPr lang="vi-VN" sz="2000"/>
              <a:t>tương ứng </a:t>
            </a:r>
            <a:endParaRPr lang="en-US" sz="2000"/>
          </a:p>
          <a:p>
            <a:pPr lvl="1" algn="just">
              <a:lnSpc>
                <a:spcPct val="160000"/>
              </a:lnSpc>
              <a:spcBef>
                <a:spcPts val="0"/>
              </a:spcBef>
            </a:pPr>
            <a:r>
              <a:rPr lang="en-US" sz="2000"/>
              <a:t>H</a:t>
            </a:r>
            <a:r>
              <a:rPr lang="vi-VN" sz="2000"/>
              <a:t>oặc là bằng tập các đối tượng hình học cơ sở như đoạn thẳng hay đa giác</a:t>
            </a:r>
            <a:r>
              <a:rPr lang="en-US" sz="2000"/>
              <a:t>.</a:t>
            </a:r>
          </a:p>
          <a:p>
            <a:pPr algn="just">
              <a:lnSpc>
                <a:spcPct val="160000"/>
              </a:lnSpc>
              <a:spcBef>
                <a:spcPts val="0"/>
              </a:spcBef>
            </a:pPr>
            <a:r>
              <a:rPr lang="vi-VN" sz="2000"/>
              <a:t>Sau đó, các ảnh hiển thị bằng cách nạp các pixel vào vùng</a:t>
            </a:r>
            <a:r>
              <a:rPr lang="en-US" sz="2000"/>
              <a:t> </a:t>
            </a:r>
            <a:r>
              <a:rPr lang="vi-VN" sz="2000"/>
              <a:t>bộ nhớ màn hình.</a:t>
            </a:r>
            <a:endParaRPr lang="en-US" sz="2000" dirty="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028262" y="206686"/>
            <a:ext cx="1122450" cy="1122450"/>
          </a:xfrm>
          <a:prstGeom prst="rect">
            <a:avLst/>
          </a:prstGeom>
        </p:spPr>
      </p:pic>
    </p:spTree>
    <p:extLst>
      <p:ext uri="{BB962C8B-B14F-4D97-AF65-F5344CB8AC3E}">
        <p14:creationId xmlns:p14="http://schemas.microsoft.com/office/powerpoint/2010/main" val="209429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212332" y="1656807"/>
                <a:ext cx="9767336" cy="4016768"/>
              </a:xfrm>
            </p:spPr>
            <p:txBody>
              <a:bodyPr>
                <a:normAutofit fontScale="85000" lnSpcReduction="20000"/>
              </a:bodyPr>
              <a:lstStyle/>
              <a:p>
                <a:pPr lvl="0" algn="just">
                  <a:lnSpc>
                    <a:spcPct val="160000"/>
                  </a:lnSpc>
                  <a:spcBef>
                    <a:spcPts val="0"/>
                  </a:spcBef>
                </a:pPr>
                <a:r>
                  <a:rPr lang="en-US" b="1"/>
                  <a:t>2.2.3. </a:t>
                </a:r>
                <a:r>
                  <a:rPr lang="vi-VN" b="1"/>
                  <a:t>Các giải thuật xây dựng thực thể cơ sở</a:t>
                </a:r>
                <a:r>
                  <a:rPr lang="en-US" b="1"/>
                  <a:t> (tt)</a:t>
                </a:r>
              </a:p>
              <a:p>
                <a:pPr lvl="0" algn="just">
                  <a:lnSpc>
                    <a:spcPct val="160000"/>
                  </a:lnSpc>
                  <a:spcBef>
                    <a:spcPts val="0"/>
                  </a:spcBef>
                </a:pPr>
                <a:r>
                  <a:rPr lang="en-US" b="1"/>
                  <a:t>Thuật toán DDA (Digital Differential Analizer) (tt)</a:t>
                </a:r>
              </a:p>
              <a:p>
                <a:pPr lvl="0">
                  <a:lnSpc>
                    <a:spcPct val="160000"/>
                  </a:lnSpc>
                  <a:spcBef>
                    <a:spcPts val="0"/>
                  </a:spcBef>
                </a:pPr>
                <a:r>
                  <a:rPr lang="vi-VN"/>
                  <a:t>Nếu tính trực tiếp giá trị thực y ở mỗi bước từ phương trình </a:t>
                </a:r>
                <a:r>
                  <a:rPr lang="vi-VN" i="1"/>
                  <a:t>y </a:t>
                </a:r>
                <a:r>
                  <a:rPr lang="vi-VN"/>
                  <a:t>= </a:t>
                </a:r>
                <a:r>
                  <a:rPr lang="vi-VN" i="1"/>
                  <a:t>mx </a:t>
                </a:r>
                <a:r>
                  <a:rPr lang="vi-VN"/>
                  <a:t>+ </a:t>
                </a:r>
                <a:r>
                  <a:rPr lang="vi-VN" i="1"/>
                  <a:t>b </a:t>
                </a:r>
                <a:r>
                  <a:rPr lang="vi-VN"/>
                  <a:t>thì</a:t>
                </a:r>
                <a:r>
                  <a:rPr lang="en-US"/>
                  <a:t> </a:t>
                </a:r>
                <a:r>
                  <a:rPr lang="vi-VN"/>
                  <a:t>phải cần một phép toán nhân và một phép toán cộng số thực. </a:t>
                </a:r>
                <a:endParaRPr lang="en-US"/>
              </a:p>
              <a:p>
                <a:pPr lvl="0">
                  <a:lnSpc>
                    <a:spcPct val="160000"/>
                  </a:lnSpc>
                  <a:spcBef>
                    <a:spcPts val="0"/>
                  </a:spcBef>
                </a:pPr>
                <a:r>
                  <a:rPr lang="vi-VN"/>
                  <a:t>Để cải thiện tốc độ,</a:t>
                </a:r>
                <a:r>
                  <a:rPr lang="en-US"/>
                  <a:t> </a:t>
                </a:r>
                <a:r>
                  <a:rPr lang="vi-VN"/>
                  <a:t>người ta tính giá trị thực của y ở mỗi bước theo cách sau để khử phép tính nhân</a:t>
                </a:r>
                <a:r>
                  <a:rPr lang="en-US"/>
                  <a:t> </a:t>
                </a:r>
                <a:r>
                  <a:rPr lang="vi-VN"/>
                  <a:t>trên số thực:</a:t>
                </a:r>
                <a:endParaRPr lang="en-US"/>
              </a:p>
              <a:p>
                <a:pPr lvl="0">
                  <a:lnSpc>
                    <a:spcPct val="160000"/>
                  </a:lnSpc>
                  <a:spcBef>
                    <a:spcPts val="0"/>
                  </a:spcBef>
                </a:pPr>
                <a:r>
                  <a:rPr lang="vi-VN"/>
                  <a:t>Nhận xét rằng: </a:t>
                </a:r>
                <a14:m>
                  <m:oMath xmlns:m="http://schemas.openxmlformats.org/officeDocument/2006/math">
                    <m:sSub>
                      <m:sSubPr>
                        <m:ctrlPr>
                          <a:rPr lang="vi-VN"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𝑠𝑎𝑢</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𝑚𝑥</m:t>
                        </m:r>
                      </m:e>
                      <m:sub>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𝑚</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𝑏</m:t>
                    </m:r>
                  </m:oMath>
                </a14:m>
                <a:endParaRPr lang="en-US" i="1"/>
              </a:p>
              <a:p>
                <a:pPr marL="0" lvl="0" indent="0">
                  <a:lnSpc>
                    <a:spcPct val="160000"/>
                  </a:lnSpc>
                  <a:spcBef>
                    <a:spcPts val="0"/>
                  </a:spcBef>
                  <a:buNone/>
                </a:pPr>
                <a:r>
                  <a:rPr lang="en-US" i="1"/>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𝑡𝑟</m:t>
                        </m:r>
                        <m:r>
                          <a:rPr lang="en-US" b="0" i="1" smtClean="0">
                            <a:latin typeface="Cambria Math" panose="02040503050406030204" pitchFamily="18" charset="0"/>
                          </a:rPr>
                          <m:t>ướ</m:t>
                        </m:r>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𝑚</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𝑏</m:t>
                    </m:r>
                  </m:oMath>
                </a14:m>
                <a:endParaRPr lang="en-US"/>
              </a:p>
              <a:p>
                <a:pPr marL="0" lvl="0" indent="0">
                  <a:lnSpc>
                    <a:spcPct val="160000"/>
                  </a:lnSpc>
                  <a:spcBef>
                    <a:spcPts val="0"/>
                  </a:spcBef>
                  <a:buNone/>
                </a:pPr>
                <a:r>
                  <a:rPr lang="es-ES"/>
                  <a:t>	</a:t>
                </a:r>
                <a14:m>
                  <m:oMath xmlns:m="http://schemas.openxmlformats.org/officeDocument/2006/math">
                    <m:r>
                      <a:rPr lang="es-ES" i="1" smtClean="0">
                        <a:latin typeface="Cambria Math" panose="02040503050406030204" pitchFamily="18" charset="0"/>
                        <a:ea typeface="Cambria Math" panose="02040503050406030204" pitchFamily="18" charset="0"/>
                      </a:rPr>
                      <m:t>⟹</m:t>
                    </m:r>
                    <m:sSub>
                      <m:sSubPr>
                        <m:ctrlPr>
                          <a:rPr lang="es-E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𝑠𝑎𝑢</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𝑡𝑟</m:t>
                        </m:r>
                        <m:r>
                          <a:rPr lang="en-US" b="0" i="1" smtClean="0">
                            <a:latin typeface="Cambria Math" panose="02040503050406030204" pitchFamily="18" charset="0"/>
                            <a:ea typeface="Cambria Math" panose="02040503050406030204" pitchFamily="18" charset="0"/>
                          </a:rPr>
                          <m:t>ướ</m:t>
                        </m:r>
                        <m:r>
                          <a:rPr lang="en-US" b="0" i="1" smtClean="0">
                            <a:latin typeface="Cambria Math" panose="02040503050406030204" pitchFamily="18" charset="0"/>
                            <a:ea typeface="Cambria Math" panose="02040503050406030204" pitchFamily="18" charset="0"/>
                          </a:rPr>
                          <m:t>𝑐</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oMath>
                </a14:m>
                <a:endParaRPr lang="en-US"/>
              </a:p>
            </p:txBody>
          </p:sp>
        </mc:Choice>
        <mc:Fallback xmlns="">
          <p:sp>
            <p:nvSpPr>
              <p:cNvPr id="3" name="Content Placeholder 2">
                <a:extLst>
                  <a:ext uri="{FF2B5EF4-FFF2-40B4-BE49-F238E27FC236}">
                    <a16:creationId xmlns:a16="http://schemas.microsoft.com/office/drawing/2014/main" xmlns="" id="{C3C0199F-A274-44C6-BF37-784A855E6EEA}"/>
                  </a:ext>
                </a:extLst>
              </p:cNvPr>
              <p:cNvSpPr>
                <a:spLocks noGrp="1" noRot="1" noChangeAspect="1" noMove="1" noResize="1" noEditPoints="1" noAdjustHandles="1" noChangeArrowheads="1" noChangeShapeType="1" noTextEdit="1"/>
              </p:cNvSpPr>
              <p:nvPr>
                <p:ph idx="1"/>
              </p:nvPr>
            </p:nvSpPr>
            <p:spPr>
              <a:xfrm>
                <a:off x="1212332" y="1656807"/>
                <a:ext cx="9767336" cy="4016768"/>
              </a:xfrm>
              <a:blipFill rotWithShape="0">
                <a:blip r:embed="rId4"/>
                <a:stretch>
                  <a:fillRect l="-562" r="-874"/>
                </a:stretch>
              </a:blipFill>
            </p:spPr>
            <p:txBody>
              <a:bodyPr/>
              <a:lstStyle/>
              <a:p>
                <a:r>
                  <a:rPr lang="en-US">
                    <a:noFill/>
                  </a:rPr>
                  <a:t> </a:t>
                </a:r>
              </a:p>
            </p:txBody>
          </p:sp>
        </mc:Fallback>
      </mc:AlternateContent>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10028262" y="206686"/>
            <a:ext cx="1122450" cy="1122450"/>
          </a:xfrm>
          <a:prstGeom prst="rect">
            <a:avLst/>
          </a:prstGeom>
        </p:spPr>
      </p:pic>
    </p:spTree>
    <p:extLst>
      <p:ext uri="{BB962C8B-B14F-4D97-AF65-F5344CB8AC3E}">
        <p14:creationId xmlns:p14="http://schemas.microsoft.com/office/powerpoint/2010/main" val="358789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1971" name="Group 3"/>
          <p:cNvGrpSpPr>
            <a:grpSpLocks/>
          </p:cNvGrpSpPr>
          <p:nvPr/>
        </p:nvGrpSpPr>
        <p:grpSpPr bwMode="auto">
          <a:xfrm>
            <a:off x="1314383" y="2438400"/>
            <a:ext cx="3670300" cy="3441699"/>
            <a:chOff x="336" y="1968"/>
            <a:chExt cx="2312" cy="2168"/>
          </a:xfrm>
        </p:grpSpPr>
        <p:grpSp>
          <p:nvGrpSpPr>
            <p:cNvPr id="211972" name="Group 4"/>
            <p:cNvGrpSpPr>
              <a:grpSpLocks/>
            </p:cNvGrpSpPr>
            <p:nvPr/>
          </p:nvGrpSpPr>
          <p:grpSpPr bwMode="auto">
            <a:xfrm>
              <a:off x="336" y="1968"/>
              <a:ext cx="2312" cy="1650"/>
              <a:chOff x="510" y="1645"/>
              <a:chExt cx="2312" cy="1650"/>
            </a:xfrm>
          </p:grpSpPr>
          <p:grpSp>
            <p:nvGrpSpPr>
              <p:cNvPr id="211973" name="Group 5"/>
              <p:cNvGrpSpPr>
                <a:grpSpLocks/>
              </p:cNvGrpSpPr>
              <p:nvPr/>
            </p:nvGrpSpPr>
            <p:grpSpPr bwMode="auto">
              <a:xfrm>
                <a:off x="510" y="1645"/>
                <a:ext cx="2312" cy="1650"/>
                <a:chOff x="1200" y="1584"/>
                <a:chExt cx="2880" cy="2016"/>
              </a:xfrm>
            </p:grpSpPr>
            <p:sp>
              <p:nvSpPr>
                <p:cNvPr id="211974" name="Rectangle 6"/>
                <p:cNvSpPr>
                  <a:spLocks noChangeArrowheads="1"/>
                </p:cNvSpPr>
                <p:nvPr/>
              </p:nvSpPr>
              <p:spPr bwMode="auto">
                <a:xfrm>
                  <a:off x="1200" y="1584"/>
                  <a:ext cx="2880" cy="201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1975" name="Line 7"/>
                <p:cNvSpPr>
                  <a:spLocks noChangeShapeType="1"/>
                </p:cNvSpPr>
                <p:nvPr/>
              </p:nvSpPr>
              <p:spPr bwMode="auto">
                <a:xfrm>
                  <a:off x="144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1976" name="Line 8"/>
                <p:cNvSpPr>
                  <a:spLocks noChangeShapeType="1"/>
                </p:cNvSpPr>
                <p:nvPr/>
              </p:nvSpPr>
              <p:spPr bwMode="auto">
                <a:xfrm>
                  <a:off x="168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1977" name="Line 9"/>
                <p:cNvSpPr>
                  <a:spLocks noChangeShapeType="1"/>
                </p:cNvSpPr>
                <p:nvPr/>
              </p:nvSpPr>
              <p:spPr bwMode="auto">
                <a:xfrm>
                  <a:off x="192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1978" name="Line 10"/>
                <p:cNvSpPr>
                  <a:spLocks noChangeShapeType="1"/>
                </p:cNvSpPr>
                <p:nvPr/>
              </p:nvSpPr>
              <p:spPr bwMode="auto">
                <a:xfrm>
                  <a:off x="216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1979" name="Line 11"/>
                <p:cNvSpPr>
                  <a:spLocks noChangeShapeType="1"/>
                </p:cNvSpPr>
                <p:nvPr/>
              </p:nvSpPr>
              <p:spPr bwMode="auto">
                <a:xfrm>
                  <a:off x="240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1980" name="Line 12"/>
                <p:cNvSpPr>
                  <a:spLocks noChangeShapeType="1"/>
                </p:cNvSpPr>
                <p:nvPr/>
              </p:nvSpPr>
              <p:spPr bwMode="auto">
                <a:xfrm>
                  <a:off x="264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1981" name="Line 13"/>
                <p:cNvSpPr>
                  <a:spLocks noChangeShapeType="1"/>
                </p:cNvSpPr>
                <p:nvPr/>
              </p:nvSpPr>
              <p:spPr bwMode="auto">
                <a:xfrm>
                  <a:off x="288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1982" name="Line 14"/>
                <p:cNvSpPr>
                  <a:spLocks noChangeShapeType="1"/>
                </p:cNvSpPr>
                <p:nvPr/>
              </p:nvSpPr>
              <p:spPr bwMode="auto">
                <a:xfrm>
                  <a:off x="312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1983" name="Line 15"/>
                <p:cNvSpPr>
                  <a:spLocks noChangeShapeType="1"/>
                </p:cNvSpPr>
                <p:nvPr/>
              </p:nvSpPr>
              <p:spPr bwMode="auto">
                <a:xfrm>
                  <a:off x="336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1984" name="Line 16"/>
                <p:cNvSpPr>
                  <a:spLocks noChangeShapeType="1"/>
                </p:cNvSpPr>
                <p:nvPr/>
              </p:nvSpPr>
              <p:spPr bwMode="auto">
                <a:xfrm>
                  <a:off x="360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1985" name="Line 17"/>
                <p:cNvSpPr>
                  <a:spLocks noChangeShapeType="1"/>
                </p:cNvSpPr>
                <p:nvPr/>
              </p:nvSpPr>
              <p:spPr bwMode="auto">
                <a:xfrm>
                  <a:off x="384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1986" name="Line 18"/>
                <p:cNvSpPr>
                  <a:spLocks noChangeShapeType="1"/>
                </p:cNvSpPr>
                <p:nvPr/>
              </p:nvSpPr>
              <p:spPr bwMode="auto">
                <a:xfrm>
                  <a:off x="1200" y="331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1987" name="Line 19"/>
                <p:cNvSpPr>
                  <a:spLocks noChangeShapeType="1"/>
                </p:cNvSpPr>
                <p:nvPr/>
              </p:nvSpPr>
              <p:spPr bwMode="auto">
                <a:xfrm>
                  <a:off x="1200" y="307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1988" name="Line 20"/>
                <p:cNvSpPr>
                  <a:spLocks noChangeShapeType="1"/>
                </p:cNvSpPr>
                <p:nvPr/>
              </p:nvSpPr>
              <p:spPr bwMode="auto">
                <a:xfrm>
                  <a:off x="1200" y="283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1989" name="Line 21"/>
                <p:cNvSpPr>
                  <a:spLocks noChangeShapeType="1"/>
                </p:cNvSpPr>
                <p:nvPr/>
              </p:nvSpPr>
              <p:spPr bwMode="auto">
                <a:xfrm>
                  <a:off x="1200" y="259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1990" name="Line 22"/>
                <p:cNvSpPr>
                  <a:spLocks noChangeShapeType="1"/>
                </p:cNvSpPr>
                <p:nvPr/>
              </p:nvSpPr>
              <p:spPr bwMode="auto">
                <a:xfrm>
                  <a:off x="1200" y="235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1991" name="Line 23"/>
                <p:cNvSpPr>
                  <a:spLocks noChangeShapeType="1"/>
                </p:cNvSpPr>
                <p:nvPr/>
              </p:nvSpPr>
              <p:spPr bwMode="auto">
                <a:xfrm>
                  <a:off x="1200" y="211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1992" name="Line 24"/>
                <p:cNvSpPr>
                  <a:spLocks noChangeShapeType="1"/>
                </p:cNvSpPr>
                <p:nvPr/>
              </p:nvSpPr>
              <p:spPr bwMode="auto">
                <a:xfrm>
                  <a:off x="1200" y="187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11993" name="Group 25"/>
              <p:cNvGrpSpPr>
                <a:grpSpLocks/>
              </p:cNvGrpSpPr>
              <p:nvPr/>
            </p:nvGrpSpPr>
            <p:grpSpPr bwMode="auto">
              <a:xfrm>
                <a:off x="1011" y="2016"/>
                <a:ext cx="1310" cy="904"/>
                <a:chOff x="1440" y="2016"/>
                <a:chExt cx="1632" cy="1104"/>
              </a:xfrm>
            </p:grpSpPr>
            <p:sp>
              <p:nvSpPr>
                <p:cNvPr id="211994" name="Rectangle 26"/>
                <p:cNvSpPr>
                  <a:spLocks noChangeArrowheads="1"/>
                </p:cNvSpPr>
                <p:nvPr/>
              </p:nvSpPr>
              <p:spPr bwMode="auto">
                <a:xfrm>
                  <a:off x="1440" y="2976"/>
                  <a:ext cx="192"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1995" name="Rectangle 27"/>
                <p:cNvSpPr>
                  <a:spLocks noChangeArrowheads="1"/>
                </p:cNvSpPr>
                <p:nvPr/>
              </p:nvSpPr>
              <p:spPr bwMode="auto">
                <a:xfrm>
                  <a:off x="2880" y="2016"/>
                  <a:ext cx="192"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211996" name="Line 28"/>
            <p:cNvSpPr>
              <a:spLocks noChangeShapeType="1"/>
            </p:cNvSpPr>
            <p:nvPr/>
          </p:nvSpPr>
          <p:spPr bwMode="auto">
            <a:xfrm flipH="1" flipV="1">
              <a:off x="960" y="3264"/>
              <a:ext cx="336" cy="72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1997" name="Text Box 29"/>
            <p:cNvSpPr txBox="1">
              <a:spLocks noChangeArrowheads="1"/>
            </p:cNvSpPr>
            <p:nvPr/>
          </p:nvSpPr>
          <p:spPr bwMode="auto">
            <a:xfrm>
              <a:off x="1382" y="3923"/>
              <a:ext cx="565"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(x1, y1)</a:t>
              </a:r>
            </a:p>
          </p:txBody>
        </p:sp>
        <p:sp>
          <p:nvSpPr>
            <p:cNvPr id="211998" name="Line 30"/>
            <p:cNvSpPr>
              <a:spLocks noChangeShapeType="1"/>
            </p:cNvSpPr>
            <p:nvPr/>
          </p:nvSpPr>
          <p:spPr bwMode="auto">
            <a:xfrm flipV="1">
              <a:off x="912" y="2400"/>
              <a:ext cx="1152" cy="76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211999" name="Rectangle 31"/>
          <p:cNvSpPr>
            <a:spLocks noChangeArrowheads="1"/>
          </p:cNvSpPr>
          <p:nvPr/>
        </p:nvSpPr>
        <p:spPr bwMode="auto">
          <a:xfrm>
            <a:off x="2457383" y="3962400"/>
            <a:ext cx="228600" cy="228600"/>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2000" name="Text Box 32"/>
          <p:cNvSpPr txBox="1">
            <a:spLocks noChangeArrowheads="1"/>
          </p:cNvSpPr>
          <p:nvPr/>
        </p:nvSpPr>
        <p:spPr bwMode="auto">
          <a:xfrm>
            <a:off x="6384925" y="3092450"/>
            <a:ext cx="122982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x = x1 + 1 </a:t>
            </a:r>
          </a:p>
        </p:txBody>
      </p:sp>
      <p:sp>
        <p:nvSpPr>
          <p:cNvPr id="212001" name="Text Box 33"/>
          <p:cNvSpPr txBox="1">
            <a:spLocks noChangeArrowheads="1"/>
          </p:cNvSpPr>
          <p:nvPr/>
        </p:nvSpPr>
        <p:spPr bwMode="auto">
          <a:xfrm>
            <a:off x="8001000" y="3081338"/>
            <a:ext cx="171072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y = y1 + 1 * m  </a:t>
            </a:r>
          </a:p>
        </p:txBody>
      </p:sp>
      <p:sp>
        <p:nvSpPr>
          <p:cNvPr id="212002" name="Text Box 34"/>
          <p:cNvSpPr txBox="1">
            <a:spLocks noChangeArrowheads="1"/>
          </p:cNvSpPr>
          <p:nvPr/>
        </p:nvSpPr>
        <p:spPr bwMode="auto">
          <a:xfrm>
            <a:off x="6345238" y="3690938"/>
            <a:ext cx="219290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Bật pixel (x, round(y))</a:t>
            </a:r>
          </a:p>
        </p:txBody>
      </p:sp>
      <p:sp>
        <p:nvSpPr>
          <p:cNvPr id="212003" name="Rectangle 35"/>
          <p:cNvSpPr>
            <a:spLocks noChangeArrowheads="1"/>
          </p:cNvSpPr>
          <p:nvPr/>
        </p:nvSpPr>
        <p:spPr bwMode="auto">
          <a:xfrm>
            <a:off x="2762183" y="3657600"/>
            <a:ext cx="228600" cy="228600"/>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2004" name="Text Box 36"/>
          <p:cNvSpPr txBox="1">
            <a:spLocks noChangeArrowheads="1"/>
          </p:cNvSpPr>
          <p:nvPr/>
        </p:nvSpPr>
        <p:spPr bwMode="auto">
          <a:xfrm>
            <a:off x="6400801" y="4332288"/>
            <a:ext cx="10445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x = x + 1</a:t>
            </a:r>
          </a:p>
        </p:txBody>
      </p:sp>
      <p:sp>
        <p:nvSpPr>
          <p:cNvPr id="212005" name="Text Box 37"/>
          <p:cNvSpPr txBox="1">
            <a:spLocks noChangeArrowheads="1"/>
          </p:cNvSpPr>
          <p:nvPr/>
        </p:nvSpPr>
        <p:spPr bwMode="auto">
          <a:xfrm>
            <a:off x="8061326" y="4300538"/>
            <a:ext cx="15843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y = y + 1 * m  </a:t>
            </a:r>
          </a:p>
        </p:txBody>
      </p:sp>
      <p:sp>
        <p:nvSpPr>
          <p:cNvPr id="212006" name="Text Box 38"/>
          <p:cNvSpPr txBox="1">
            <a:spLocks noChangeArrowheads="1"/>
          </p:cNvSpPr>
          <p:nvPr/>
        </p:nvSpPr>
        <p:spPr bwMode="auto">
          <a:xfrm>
            <a:off x="6400800" y="4910138"/>
            <a:ext cx="219290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Bật pixel (x, round(y))</a:t>
            </a:r>
          </a:p>
        </p:txBody>
      </p:sp>
      <p:sp>
        <p:nvSpPr>
          <p:cNvPr id="212007" name="Text Box 39"/>
          <p:cNvSpPr txBox="1">
            <a:spLocks noChangeArrowheads="1"/>
          </p:cNvSpPr>
          <p:nvPr/>
        </p:nvSpPr>
        <p:spPr bwMode="auto">
          <a:xfrm>
            <a:off x="6994525" y="5321717"/>
            <a:ext cx="3508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a:t>
            </a:r>
          </a:p>
        </p:txBody>
      </p:sp>
      <p:sp>
        <p:nvSpPr>
          <p:cNvPr id="212008" name="Rectangle 40"/>
          <p:cNvSpPr>
            <a:spLocks noChangeArrowheads="1"/>
          </p:cNvSpPr>
          <p:nvPr/>
        </p:nvSpPr>
        <p:spPr bwMode="auto">
          <a:xfrm>
            <a:off x="3066983" y="3657600"/>
            <a:ext cx="228600" cy="228600"/>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2009" name="Rectangle 41"/>
          <p:cNvSpPr>
            <a:spLocks noChangeArrowheads="1"/>
          </p:cNvSpPr>
          <p:nvPr/>
        </p:nvSpPr>
        <p:spPr bwMode="auto">
          <a:xfrm>
            <a:off x="3371783" y="3352800"/>
            <a:ext cx="228600" cy="228600"/>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2010" name="Rectangle 42"/>
          <p:cNvSpPr>
            <a:spLocks noChangeArrowheads="1"/>
          </p:cNvSpPr>
          <p:nvPr/>
        </p:nvSpPr>
        <p:spPr bwMode="auto">
          <a:xfrm>
            <a:off x="3676583" y="3352800"/>
            <a:ext cx="228600" cy="228600"/>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2011" name="Text Box 43"/>
          <p:cNvSpPr txBox="1">
            <a:spLocks noChangeArrowheads="1"/>
          </p:cNvSpPr>
          <p:nvPr/>
        </p:nvSpPr>
        <p:spPr bwMode="auto">
          <a:xfrm>
            <a:off x="6366569" y="5710237"/>
            <a:ext cx="206819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Cho đến khi x == x2</a:t>
            </a:r>
          </a:p>
        </p:txBody>
      </p:sp>
      <p:sp>
        <p:nvSpPr>
          <p:cNvPr id="212012" name="Line 44"/>
          <p:cNvSpPr>
            <a:spLocks noChangeShapeType="1"/>
          </p:cNvSpPr>
          <p:nvPr/>
        </p:nvSpPr>
        <p:spPr bwMode="auto">
          <a:xfrm flipV="1">
            <a:off x="4133783" y="2209800"/>
            <a:ext cx="228600" cy="685800"/>
          </a:xfrm>
          <a:prstGeom prst="line">
            <a:avLst/>
          </a:prstGeom>
          <a:noFill/>
          <a:ln w="9525">
            <a:solidFill>
              <a:schemeClr val="tx1"/>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2013" name="Text Box 45"/>
          <p:cNvSpPr txBox="1">
            <a:spLocks noChangeArrowheads="1"/>
          </p:cNvSpPr>
          <p:nvPr/>
        </p:nvSpPr>
        <p:spPr bwMode="auto">
          <a:xfrm>
            <a:off x="4041708" y="1884362"/>
            <a:ext cx="83227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(x2,y2)</a:t>
            </a:r>
          </a:p>
        </p:txBody>
      </p:sp>
      <p:sp>
        <p:nvSpPr>
          <p:cNvPr id="212014" name="Text Box 46"/>
          <p:cNvSpPr txBox="1">
            <a:spLocks noChangeArrowheads="1"/>
          </p:cNvSpPr>
          <p:nvPr/>
        </p:nvSpPr>
        <p:spPr bwMode="auto">
          <a:xfrm>
            <a:off x="6400800" y="2101850"/>
            <a:ext cx="2438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x = x1                 y = y1</a:t>
            </a:r>
          </a:p>
        </p:txBody>
      </p:sp>
      <p:sp>
        <p:nvSpPr>
          <p:cNvPr id="212015" name="Text Box 47"/>
          <p:cNvSpPr txBox="1">
            <a:spLocks noChangeArrowheads="1"/>
          </p:cNvSpPr>
          <p:nvPr/>
        </p:nvSpPr>
        <p:spPr bwMode="auto">
          <a:xfrm>
            <a:off x="6343650" y="2590800"/>
            <a:ext cx="225702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Bật pixel (x, round(y))</a:t>
            </a:r>
          </a:p>
        </p:txBody>
      </p:sp>
      <p:graphicFrame>
        <p:nvGraphicFramePr>
          <p:cNvPr id="212016" name="Object 48"/>
          <p:cNvGraphicFramePr>
            <a:graphicFrameLocks noChangeAspect="1"/>
          </p:cNvGraphicFramePr>
          <p:nvPr/>
        </p:nvGraphicFramePr>
        <p:xfrm>
          <a:off x="1322388" y="1637627"/>
          <a:ext cx="1878012" cy="488950"/>
        </p:xfrm>
        <a:graphic>
          <a:graphicData uri="http://schemas.openxmlformats.org/presentationml/2006/ole">
            <mc:AlternateContent xmlns:mc="http://schemas.openxmlformats.org/markup-compatibility/2006">
              <mc:Choice xmlns:v="urn:schemas-microsoft-com:vml" Requires="v">
                <p:oleObj spid="_x0000_s6232" name="Equation" r:id="rId3" imgW="876240" imgH="228600" progId="Equation.3">
                  <p:embed/>
                </p:oleObj>
              </mc:Choice>
              <mc:Fallback>
                <p:oleObj name="Equation" r:id="rId3" imgW="87624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2388" y="1637627"/>
                        <a:ext cx="1878012"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 name="Title 1"/>
          <p:cNvSpPr>
            <a:spLocks noGrp="1"/>
          </p:cNvSpPr>
          <p:nvPr>
            <p:ph type="title"/>
          </p:nvPr>
        </p:nvSpPr>
        <p:spPr>
          <a:xfrm>
            <a:off x="1294363" y="804519"/>
            <a:ext cx="9603275" cy="1049235"/>
          </a:xfrm>
        </p:spPr>
        <p:txBody>
          <a:bodyPr/>
          <a:lstStyle/>
          <a:p>
            <a:r>
              <a:rPr lang="en-US" b="1"/>
              <a:t>2.2. </a:t>
            </a:r>
            <a:r>
              <a:rPr lang="vi-VN" b="1"/>
              <a:t>Các đối tượng đồ họa cơ sở</a:t>
            </a:r>
            <a:r>
              <a:rPr lang="en-US" b="1"/>
              <a:t> </a:t>
            </a:r>
            <a:r>
              <a:rPr lang="en-US" b="1" cap="none"/>
              <a:t>(tt)</a:t>
            </a:r>
            <a:endParaRPr lang="en-US"/>
          </a:p>
        </p:txBody>
      </p:sp>
      <p:sp>
        <p:nvSpPr>
          <p:cNvPr id="50" name="Text Box 46"/>
          <p:cNvSpPr txBox="1">
            <a:spLocks noChangeArrowheads="1"/>
          </p:cNvSpPr>
          <p:nvPr/>
        </p:nvSpPr>
        <p:spPr bwMode="auto">
          <a:xfrm>
            <a:off x="281085" y="3520659"/>
            <a:ext cx="97975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b="1">
                <a:solidFill>
                  <a:srgbClr val="FF0000"/>
                </a:solidFill>
                <a:latin typeface="Tahoma" panose="020B0604030504040204" pitchFamily="34" charset="0"/>
              </a:rPr>
              <a:t>0&lt;m&lt;1</a:t>
            </a:r>
          </a:p>
        </p:txBody>
      </p:sp>
    </p:spTree>
    <p:extLst>
      <p:ext uri="{BB962C8B-B14F-4D97-AF65-F5344CB8AC3E}">
        <p14:creationId xmlns:p14="http://schemas.microsoft.com/office/powerpoint/2010/main" val="15102494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20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199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1200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5" presetClass="entr" presetSubtype="10" fill="hold" grpId="0" nodeType="clickEffect">
                                  <p:stCondLst>
                                    <p:cond delay="0"/>
                                  </p:stCondLst>
                                  <p:childTnLst>
                                    <p:set>
                                      <p:cBhvr>
                                        <p:cTn id="18" dur="1" fill="hold">
                                          <p:stCondLst>
                                            <p:cond delay="0"/>
                                          </p:stCondLst>
                                        </p:cTn>
                                        <p:tgtEl>
                                          <p:spTgt spid="212001"/>
                                        </p:tgtEl>
                                        <p:attrNameLst>
                                          <p:attrName>style.visibility</p:attrName>
                                        </p:attrNameLst>
                                      </p:cBhvr>
                                      <p:to>
                                        <p:strVal val="visible"/>
                                      </p:to>
                                    </p:set>
                                    <p:animEffect transition="in" filter="checkerboard(across)">
                                      <p:cBhvr>
                                        <p:cTn id="19" dur="500"/>
                                        <p:tgtEl>
                                          <p:spTgt spid="212001"/>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212002"/>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212003"/>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212004"/>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5" presetClass="entr" presetSubtype="10" fill="hold" grpId="0" nodeType="clickEffect">
                                  <p:stCondLst>
                                    <p:cond delay="0"/>
                                  </p:stCondLst>
                                  <p:childTnLst>
                                    <p:set>
                                      <p:cBhvr>
                                        <p:cTn id="35" dur="1" fill="hold">
                                          <p:stCondLst>
                                            <p:cond delay="0"/>
                                          </p:stCondLst>
                                        </p:cTn>
                                        <p:tgtEl>
                                          <p:spTgt spid="212005"/>
                                        </p:tgtEl>
                                        <p:attrNameLst>
                                          <p:attrName>style.visibility</p:attrName>
                                        </p:attrNameLst>
                                      </p:cBhvr>
                                      <p:to>
                                        <p:strVal val="visible"/>
                                      </p:to>
                                    </p:set>
                                    <p:animEffect transition="in" filter="checkerboard(across)">
                                      <p:cBhvr>
                                        <p:cTn id="36" dur="500"/>
                                        <p:tgtEl>
                                          <p:spTgt spid="212005"/>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212006"/>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499"/>
                                          </p:stCondLst>
                                        </p:cTn>
                                        <p:tgtEl>
                                          <p:spTgt spid="212007"/>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499"/>
                                          </p:stCondLst>
                                        </p:cTn>
                                        <p:tgtEl>
                                          <p:spTgt spid="212008"/>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499"/>
                                          </p:stCondLst>
                                        </p:cTn>
                                        <p:tgtEl>
                                          <p:spTgt spid="212009"/>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499"/>
                                          </p:stCondLst>
                                        </p:cTn>
                                        <p:tgtEl>
                                          <p:spTgt spid="212010"/>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499"/>
                                          </p:stCondLst>
                                        </p:cTn>
                                        <p:tgtEl>
                                          <p:spTgt spid="2120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99" grpId="0" animBg="1"/>
      <p:bldP spid="212000" grpId="0" autoUpdateAnimBg="0"/>
      <p:bldP spid="212001" grpId="0" autoUpdateAnimBg="0"/>
      <p:bldP spid="212002" grpId="0" autoUpdateAnimBg="0"/>
      <p:bldP spid="212003" grpId="0" animBg="1"/>
      <p:bldP spid="212004" grpId="0" autoUpdateAnimBg="0"/>
      <p:bldP spid="212005" grpId="0" autoUpdateAnimBg="0"/>
      <p:bldP spid="212006" grpId="0" autoUpdateAnimBg="0"/>
      <p:bldP spid="212007" grpId="0" autoUpdateAnimBg="0"/>
      <p:bldP spid="212008" grpId="0" animBg="1"/>
      <p:bldP spid="212009" grpId="0" animBg="1"/>
      <p:bldP spid="212010" grpId="0" animBg="1"/>
      <p:bldP spid="212011" grpId="0" autoUpdateAnimBg="0"/>
      <p:bldP spid="212015"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p:txBody>
          <a:bodyPr/>
          <a:lstStyle/>
          <a:p>
            <a:r>
              <a:rPr lang="en-US" b="1"/>
              <a:t>2.2. </a:t>
            </a:r>
            <a:r>
              <a:rPr lang="vi-VN" b="1"/>
              <a:t>Các đối tượng đồ họa cơ sở</a:t>
            </a:r>
            <a:r>
              <a:rPr lang="en-US" b="1"/>
              <a:t> </a:t>
            </a:r>
            <a:r>
              <a:rPr lang="en-US" b="1" cap="none"/>
              <a:t>(tt)</a:t>
            </a:r>
            <a:endParaRPr lang="en-US"/>
          </a:p>
        </p:txBody>
      </p:sp>
      <p:grpSp>
        <p:nvGrpSpPr>
          <p:cNvPr id="214019" name="Group 3"/>
          <p:cNvGrpSpPr>
            <a:grpSpLocks/>
          </p:cNvGrpSpPr>
          <p:nvPr/>
        </p:nvGrpSpPr>
        <p:grpSpPr bwMode="auto">
          <a:xfrm>
            <a:off x="1196976" y="2590800"/>
            <a:ext cx="3733800" cy="2751137"/>
            <a:chOff x="1200" y="1584"/>
            <a:chExt cx="2880" cy="2016"/>
          </a:xfrm>
        </p:grpSpPr>
        <p:sp>
          <p:nvSpPr>
            <p:cNvPr id="214020" name="Rectangle 4"/>
            <p:cNvSpPr>
              <a:spLocks noChangeArrowheads="1"/>
            </p:cNvSpPr>
            <p:nvPr/>
          </p:nvSpPr>
          <p:spPr bwMode="auto">
            <a:xfrm>
              <a:off x="1200" y="1584"/>
              <a:ext cx="2880" cy="201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4021" name="Line 5"/>
            <p:cNvSpPr>
              <a:spLocks noChangeShapeType="1"/>
            </p:cNvSpPr>
            <p:nvPr/>
          </p:nvSpPr>
          <p:spPr bwMode="auto">
            <a:xfrm>
              <a:off x="144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4022" name="Line 6"/>
            <p:cNvSpPr>
              <a:spLocks noChangeShapeType="1"/>
            </p:cNvSpPr>
            <p:nvPr/>
          </p:nvSpPr>
          <p:spPr bwMode="auto">
            <a:xfrm>
              <a:off x="168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4023" name="Line 7"/>
            <p:cNvSpPr>
              <a:spLocks noChangeShapeType="1"/>
            </p:cNvSpPr>
            <p:nvPr/>
          </p:nvSpPr>
          <p:spPr bwMode="auto">
            <a:xfrm>
              <a:off x="192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4024" name="Line 8"/>
            <p:cNvSpPr>
              <a:spLocks noChangeShapeType="1"/>
            </p:cNvSpPr>
            <p:nvPr/>
          </p:nvSpPr>
          <p:spPr bwMode="auto">
            <a:xfrm>
              <a:off x="216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4025" name="Line 9"/>
            <p:cNvSpPr>
              <a:spLocks noChangeShapeType="1"/>
            </p:cNvSpPr>
            <p:nvPr/>
          </p:nvSpPr>
          <p:spPr bwMode="auto">
            <a:xfrm>
              <a:off x="240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4026" name="Line 10"/>
            <p:cNvSpPr>
              <a:spLocks noChangeShapeType="1"/>
            </p:cNvSpPr>
            <p:nvPr/>
          </p:nvSpPr>
          <p:spPr bwMode="auto">
            <a:xfrm>
              <a:off x="264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4027" name="Line 11"/>
            <p:cNvSpPr>
              <a:spLocks noChangeShapeType="1"/>
            </p:cNvSpPr>
            <p:nvPr/>
          </p:nvSpPr>
          <p:spPr bwMode="auto">
            <a:xfrm>
              <a:off x="288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4028" name="Line 12"/>
            <p:cNvSpPr>
              <a:spLocks noChangeShapeType="1"/>
            </p:cNvSpPr>
            <p:nvPr/>
          </p:nvSpPr>
          <p:spPr bwMode="auto">
            <a:xfrm>
              <a:off x="312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4029" name="Line 13"/>
            <p:cNvSpPr>
              <a:spLocks noChangeShapeType="1"/>
            </p:cNvSpPr>
            <p:nvPr/>
          </p:nvSpPr>
          <p:spPr bwMode="auto">
            <a:xfrm>
              <a:off x="336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4030" name="Line 14"/>
            <p:cNvSpPr>
              <a:spLocks noChangeShapeType="1"/>
            </p:cNvSpPr>
            <p:nvPr/>
          </p:nvSpPr>
          <p:spPr bwMode="auto">
            <a:xfrm>
              <a:off x="360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4031" name="Line 15"/>
            <p:cNvSpPr>
              <a:spLocks noChangeShapeType="1"/>
            </p:cNvSpPr>
            <p:nvPr/>
          </p:nvSpPr>
          <p:spPr bwMode="auto">
            <a:xfrm>
              <a:off x="384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4032" name="Line 16"/>
            <p:cNvSpPr>
              <a:spLocks noChangeShapeType="1"/>
            </p:cNvSpPr>
            <p:nvPr/>
          </p:nvSpPr>
          <p:spPr bwMode="auto">
            <a:xfrm>
              <a:off x="1200" y="331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4033" name="Line 17"/>
            <p:cNvSpPr>
              <a:spLocks noChangeShapeType="1"/>
            </p:cNvSpPr>
            <p:nvPr/>
          </p:nvSpPr>
          <p:spPr bwMode="auto">
            <a:xfrm>
              <a:off x="1200" y="307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4034" name="Line 18"/>
            <p:cNvSpPr>
              <a:spLocks noChangeShapeType="1"/>
            </p:cNvSpPr>
            <p:nvPr/>
          </p:nvSpPr>
          <p:spPr bwMode="auto">
            <a:xfrm>
              <a:off x="1200" y="283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4035" name="Line 19"/>
            <p:cNvSpPr>
              <a:spLocks noChangeShapeType="1"/>
            </p:cNvSpPr>
            <p:nvPr/>
          </p:nvSpPr>
          <p:spPr bwMode="auto">
            <a:xfrm>
              <a:off x="1200" y="259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4036" name="Line 20"/>
            <p:cNvSpPr>
              <a:spLocks noChangeShapeType="1"/>
            </p:cNvSpPr>
            <p:nvPr/>
          </p:nvSpPr>
          <p:spPr bwMode="auto">
            <a:xfrm>
              <a:off x="1200" y="235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4037" name="Line 21"/>
            <p:cNvSpPr>
              <a:spLocks noChangeShapeType="1"/>
            </p:cNvSpPr>
            <p:nvPr/>
          </p:nvSpPr>
          <p:spPr bwMode="auto">
            <a:xfrm>
              <a:off x="1200" y="211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4038" name="Line 22"/>
            <p:cNvSpPr>
              <a:spLocks noChangeShapeType="1"/>
            </p:cNvSpPr>
            <p:nvPr/>
          </p:nvSpPr>
          <p:spPr bwMode="auto">
            <a:xfrm>
              <a:off x="1200" y="187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214039" name="Rectangle 23"/>
          <p:cNvSpPr>
            <a:spLocks noChangeArrowheads="1"/>
          </p:cNvSpPr>
          <p:nvPr/>
        </p:nvSpPr>
        <p:spPr bwMode="auto">
          <a:xfrm>
            <a:off x="2339976" y="4576761"/>
            <a:ext cx="249238" cy="19685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4040" name="Rectangle 24"/>
          <p:cNvSpPr>
            <a:spLocks noChangeArrowheads="1"/>
          </p:cNvSpPr>
          <p:nvPr/>
        </p:nvSpPr>
        <p:spPr bwMode="auto">
          <a:xfrm>
            <a:off x="2970215" y="2944811"/>
            <a:ext cx="249237" cy="19685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4041" name="Line 25"/>
          <p:cNvSpPr>
            <a:spLocks noChangeShapeType="1"/>
          </p:cNvSpPr>
          <p:nvPr/>
        </p:nvSpPr>
        <p:spPr bwMode="auto">
          <a:xfrm flipV="1">
            <a:off x="2513014" y="3097211"/>
            <a:ext cx="609600" cy="1524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4042" name="Rectangle 26"/>
          <p:cNvSpPr>
            <a:spLocks noChangeArrowheads="1"/>
          </p:cNvSpPr>
          <p:nvPr/>
        </p:nvSpPr>
        <p:spPr bwMode="auto">
          <a:xfrm>
            <a:off x="2644776" y="3894136"/>
            <a:ext cx="228600" cy="152400"/>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4043" name="Text Box 27"/>
          <p:cNvSpPr txBox="1">
            <a:spLocks noChangeArrowheads="1"/>
          </p:cNvSpPr>
          <p:nvPr/>
        </p:nvSpPr>
        <p:spPr bwMode="auto">
          <a:xfrm>
            <a:off x="6384926" y="2847749"/>
            <a:ext cx="123303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y = y1 + 1 </a:t>
            </a:r>
          </a:p>
        </p:txBody>
      </p:sp>
      <p:sp>
        <p:nvSpPr>
          <p:cNvPr id="214044" name="Text Box 28"/>
          <p:cNvSpPr txBox="1">
            <a:spLocks noChangeArrowheads="1"/>
          </p:cNvSpPr>
          <p:nvPr/>
        </p:nvSpPr>
        <p:spPr bwMode="auto">
          <a:xfrm>
            <a:off x="8001000" y="2836637"/>
            <a:ext cx="18982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x = x1 + 1 * 1/m  </a:t>
            </a:r>
          </a:p>
        </p:txBody>
      </p:sp>
      <p:sp>
        <p:nvSpPr>
          <p:cNvPr id="214045" name="Text Box 29"/>
          <p:cNvSpPr txBox="1">
            <a:spLocks noChangeArrowheads="1"/>
          </p:cNvSpPr>
          <p:nvPr/>
        </p:nvSpPr>
        <p:spPr bwMode="auto">
          <a:xfrm>
            <a:off x="6345238" y="3446237"/>
            <a:ext cx="219290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Bật pixel (round(x), y)</a:t>
            </a:r>
          </a:p>
        </p:txBody>
      </p:sp>
      <p:sp>
        <p:nvSpPr>
          <p:cNvPr id="214046" name="Text Box 30"/>
          <p:cNvSpPr txBox="1">
            <a:spLocks noChangeArrowheads="1"/>
          </p:cNvSpPr>
          <p:nvPr/>
        </p:nvSpPr>
        <p:spPr bwMode="auto">
          <a:xfrm>
            <a:off x="6400800" y="4087587"/>
            <a:ext cx="1047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y = y + 1</a:t>
            </a:r>
          </a:p>
        </p:txBody>
      </p:sp>
      <p:sp>
        <p:nvSpPr>
          <p:cNvPr id="214047" name="Text Box 31"/>
          <p:cNvSpPr txBox="1">
            <a:spLocks noChangeArrowheads="1"/>
          </p:cNvSpPr>
          <p:nvPr/>
        </p:nvSpPr>
        <p:spPr bwMode="auto">
          <a:xfrm>
            <a:off x="8061326" y="4055837"/>
            <a:ext cx="14843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x = x + 1 /m  </a:t>
            </a:r>
          </a:p>
        </p:txBody>
      </p:sp>
      <p:sp>
        <p:nvSpPr>
          <p:cNvPr id="214048" name="Text Box 32"/>
          <p:cNvSpPr txBox="1">
            <a:spLocks noChangeArrowheads="1"/>
          </p:cNvSpPr>
          <p:nvPr/>
        </p:nvSpPr>
        <p:spPr bwMode="auto">
          <a:xfrm>
            <a:off x="6400800" y="4665437"/>
            <a:ext cx="219290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Bật pixel (round(x), y)</a:t>
            </a:r>
          </a:p>
        </p:txBody>
      </p:sp>
      <p:sp>
        <p:nvSpPr>
          <p:cNvPr id="214049" name="Text Box 33"/>
          <p:cNvSpPr txBox="1">
            <a:spLocks noChangeArrowheads="1"/>
          </p:cNvSpPr>
          <p:nvPr/>
        </p:nvSpPr>
        <p:spPr bwMode="auto">
          <a:xfrm>
            <a:off x="6820694" y="5108766"/>
            <a:ext cx="3508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a:t>
            </a:r>
          </a:p>
        </p:txBody>
      </p:sp>
      <p:sp>
        <p:nvSpPr>
          <p:cNvPr id="214050" name="Text Box 34"/>
          <p:cNvSpPr txBox="1">
            <a:spLocks noChangeArrowheads="1"/>
          </p:cNvSpPr>
          <p:nvPr/>
        </p:nvSpPr>
        <p:spPr bwMode="auto">
          <a:xfrm>
            <a:off x="6343650" y="5548087"/>
            <a:ext cx="213552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Cho đến khi y == y2 </a:t>
            </a:r>
          </a:p>
        </p:txBody>
      </p:sp>
      <p:sp>
        <p:nvSpPr>
          <p:cNvPr id="214051" name="Text Box 35"/>
          <p:cNvSpPr txBox="1">
            <a:spLocks noChangeArrowheads="1"/>
          </p:cNvSpPr>
          <p:nvPr/>
        </p:nvSpPr>
        <p:spPr bwMode="auto">
          <a:xfrm>
            <a:off x="6400800" y="1857149"/>
            <a:ext cx="2438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x = x1                 y = y1</a:t>
            </a:r>
          </a:p>
        </p:txBody>
      </p:sp>
      <p:sp>
        <p:nvSpPr>
          <p:cNvPr id="214052" name="Text Box 36"/>
          <p:cNvSpPr txBox="1">
            <a:spLocks noChangeArrowheads="1"/>
          </p:cNvSpPr>
          <p:nvPr/>
        </p:nvSpPr>
        <p:spPr bwMode="auto">
          <a:xfrm>
            <a:off x="6343650" y="2346099"/>
            <a:ext cx="219290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Bật pixel (round(x), y)</a:t>
            </a:r>
          </a:p>
        </p:txBody>
      </p:sp>
      <p:sp>
        <p:nvSpPr>
          <p:cNvPr id="214053" name="Text Box 37"/>
          <p:cNvSpPr txBox="1">
            <a:spLocks noChangeArrowheads="1"/>
          </p:cNvSpPr>
          <p:nvPr/>
        </p:nvSpPr>
        <p:spPr bwMode="auto">
          <a:xfrm>
            <a:off x="3635376" y="1652586"/>
            <a:ext cx="83227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(x2,y2)</a:t>
            </a:r>
          </a:p>
        </p:txBody>
      </p:sp>
      <p:sp>
        <p:nvSpPr>
          <p:cNvPr id="214054" name="Text Box 38"/>
          <p:cNvSpPr txBox="1">
            <a:spLocks noChangeArrowheads="1"/>
          </p:cNvSpPr>
          <p:nvPr/>
        </p:nvSpPr>
        <p:spPr bwMode="auto">
          <a:xfrm>
            <a:off x="3025776" y="5494336"/>
            <a:ext cx="83227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(x1,y1)</a:t>
            </a:r>
          </a:p>
        </p:txBody>
      </p:sp>
      <p:sp>
        <p:nvSpPr>
          <p:cNvPr id="214055" name="Line 39"/>
          <p:cNvSpPr>
            <a:spLocks noChangeShapeType="1"/>
          </p:cNvSpPr>
          <p:nvPr/>
        </p:nvSpPr>
        <p:spPr bwMode="auto">
          <a:xfrm flipH="1" flipV="1">
            <a:off x="2339976" y="4808536"/>
            <a:ext cx="533400" cy="838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4056" name="Line 40"/>
          <p:cNvSpPr>
            <a:spLocks noChangeShapeType="1"/>
          </p:cNvSpPr>
          <p:nvPr/>
        </p:nvSpPr>
        <p:spPr bwMode="auto">
          <a:xfrm flipH="1">
            <a:off x="3330576" y="2065336"/>
            <a:ext cx="457200" cy="762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4057" name="Rectangle 41"/>
          <p:cNvSpPr>
            <a:spLocks noChangeArrowheads="1"/>
          </p:cNvSpPr>
          <p:nvPr/>
        </p:nvSpPr>
        <p:spPr bwMode="auto">
          <a:xfrm>
            <a:off x="2644776" y="4198936"/>
            <a:ext cx="228600" cy="152400"/>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4058" name="Rectangle 42"/>
          <p:cNvSpPr>
            <a:spLocks noChangeArrowheads="1"/>
          </p:cNvSpPr>
          <p:nvPr/>
        </p:nvSpPr>
        <p:spPr bwMode="auto">
          <a:xfrm>
            <a:off x="2644776" y="3589336"/>
            <a:ext cx="228600" cy="152400"/>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4059" name="Rectangle 43"/>
          <p:cNvSpPr>
            <a:spLocks noChangeArrowheads="1"/>
          </p:cNvSpPr>
          <p:nvPr/>
        </p:nvSpPr>
        <p:spPr bwMode="auto">
          <a:xfrm>
            <a:off x="2949576" y="3284536"/>
            <a:ext cx="228600" cy="152400"/>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214061" name="Object 45"/>
          <p:cNvGraphicFramePr>
            <a:graphicFrameLocks noChangeAspect="1"/>
          </p:cNvGraphicFramePr>
          <p:nvPr/>
        </p:nvGraphicFramePr>
        <p:xfrm>
          <a:off x="1265237" y="1556321"/>
          <a:ext cx="1878013" cy="842963"/>
        </p:xfrm>
        <a:graphic>
          <a:graphicData uri="http://schemas.openxmlformats.org/presentationml/2006/ole">
            <mc:AlternateContent xmlns:mc="http://schemas.openxmlformats.org/markup-compatibility/2006">
              <mc:Choice xmlns:v="urn:schemas-microsoft-com:vml" Requires="v">
                <p:oleObj spid="_x0000_s7255" name="Equation" r:id="rId3" imgW="876240" imgH="393480" progId="Equation.3">
                  <p:embed/>
                </p:oleObj>
              </mc:Choice>
              <mc:Fallback>
                <p:oleObj name="Equation" r:id="rId3" imgW="876240" imgH="39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5237" y="1556321"/>
                        <a:ext cx="1878013" cy="842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 name="Text Box 46"/>
          <p:cNvSpPr txBox="1">
            <a:spLocks noChangeArrowheads="1"/>
          </p:cNvSpPr>
          <p:nvPr/>
        </p:nvSpPr>
        <p:spPr bwMode="auto">
          <a:xfrm>
            <a:off x="281085" y="3520659"/>
            <a:ext cx="67999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b="1">
                <a:solidFill>
                  <a:srgbClr val="FF0000"/>
                </a:solidFill>
                <a:latin typeface="Tahoma" panose="020B0604030504040204" pitchFamily="34" charset="0"/>
              </a:rPr>
              <a:t>1&lt;m</a:t>
            </a:r>
          </a:p>
        </p:txBody>
      </p:sp>
    </p:spTree>
    <p:extLst>
      <p:ext uri="{BB962C8B-B14F-4D97-AF65-F5344CB8AC3E}">
        <p14:creationId xmlns:p14="http://schemas.microsoft.com/office/powerpoint/2010/main" val="23646340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405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404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214044"/>
                                        </p:tgtEl>
                                        <p:attrNameLst>
                                          <p:attrName>style.visibility</p:attrName>
                                        </p:attrNameLst>
                                      </p:cBhvr>
                                      <p:to>
                                        <p:strVal val="visible"/>
                                      </p:to>
                                    </p:set>
                                    <p:animEffect transition="in" filter="checkerboard(across)">
                                      <p:cBhvr>
                                        <p:cTn id="15" dur="500"/>
                                        <p:tgtEl>
                                          <p:spTgt spid="21404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214045"/>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214057"/>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214046"/>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214047"/>
                                        </p:tgtEl>
                                        <p:attrNameLst>
                                          <p:attrName>style.visibility</p:attrName>
                                        </p:attrNameLst>
                                      </p:cBhvr>
                                      <p:to>
                                        <p:strVal val="visible"/>
                                      </p:to>
                                    </p:set>
                                    <p:animEffect transition="in" filter="checkerboard(across)">
                                      <p:cBhvr>
                                        <p:cTn id="32" dur="500"/>
                                        <p:tgtEl>
                                          <p:spTgt spid="21404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214048"/>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214042"/>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499"/>
                                          </p:stCondLst>
                                        </p:cTn>
                                        <p:tgtEl>
                                          <p:spTgt spid="214049"/>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499"/>
                                          </p:stCondLst>
                                        </p:cTn>
                                        <p:tgtEl>
                                          <p:spTgt spid="214058"/>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499"/>
                                          </p:stCondLst>
                                        </p:cTn>
                                        <p:tgtEl>
                                          <p:spTgt spid="214059"/>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499"/>
                                          </p:stCondLst>
                                        </p:cTn>
                                        <p:tgtEl>
                                          <p:spTgt spid="214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42" grpId="0" animBg="1"/>
      <p:bldP spid="214043" grpId="0" autoUpdateAnimBg="0"/>
      <p:bldP spid="214044" grpId="0" autoUpdateAnimBg="0"/>
      <p:bldP spid="214045" grpId="0" autoUpdateAnimBg="0"/>
      <p:bldP spid="214046" grpId="0" autoUpdateAnimBg="0"/>
      <p:bldP spid="214047" grpId="0" autoUpdateAnimBg="0"/>
      <p:bldP spid="214048" grpId="0" autoUpdateAnimBg="0"/>
      <p:bldP spid="214049" grpId="0" autoUpdateAnimBg="0"/>
      <p:bldP spid="214050" grpId="0" autoUpdateAnimBg="0"/>
      <p:bldP spid="214052" grpId="0" autoUpdateAnimBg="0"/>
      <p:bldP spid="214057" grpId="0" animBg="1"/>
      <p:bldP spid="214058" grpId="0" animBg="1"/>
      <p:bldP spid="21405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r>
              <a:rPr lang="en-US" b="1"/>
              <a:t>2.2. </a:t>
            </a:r>
            <a:r>
              <a:rPr lang="vi-VN" b="1"/>
              <a:t>Các đối tượng đồ họa cơ sở</a:t>
            </a:r>
            <a:r>
              <a:rPr lang="en-US" b="1"/>
              <a:t> </a:t>
            </a:r>
            <a:r>
              <a:rPr lang="en-US" b="1" cap="none"/>
              <a:t>(tt)</a:t>
            </a:r>
            <a:endParaRPr lang="en-US"/>
          </a:p>
        </p:txBody>
      </p:sp>
      <p:grpSp>
        <p:nvGrpSpPr>
          <p:cNvPr id="207875" name="Group 3"/>
          <p:cNvGrpSpPr>
            <a:grpSpLocks/>
          </p:cNvGrpSpPr>
          <p:nvPr/>
        </p:nvGrpSpPr>
        <p:grpSpPr bwMode="auto">
          <a:xfrm>
            <a:off x="2503488" y="2232025"/>
            <a:ext cx="4887913" cy="3843339"/>
            <a:chOff x="1001" y="1428"/>
            <a:chExt cx="3079" cy="2421"/>
          </a:xfrm>
        </p:grpSpPr>
        <p:grpSp>
          <p:nvGrpSpPr>
            <p:cNvPr id="207876" name="Group 4"/>
            <p:cNvGrpSpPr>
              <a:grpSpLocks/>
            </p:cNvGrpSpPr>
            <p:nvPr/>
          </p:nvGrpSpPr>
          <p:grpSpPr bwMode="auto">
            <a:xfrm>
              <a:off x="1200" y="1584"/>
              <a:ext cx="2880" cy="2016"/>
              <a:chOff x="1200" y="1584"/>
              <a:chExt cx="2880" cy="2016"/>
            </a:xfrm>
          </p:grpSpPr>
          <p:sp>
            <p:nvSpPr>
              <p:cNvPr id="207877" name="Rectangle 5"/>
              <p:cNvSpPr>
                <a:spLocks noChangeArrowheads="1"/>
              </p:cNvSpPr>
              <p:nvPr/>
            </p:nvSpPr>
            <p:spPr bwMode="auto">
              <a:xfrm>
                <a:off x="1200" y="1584"/>
                <a:ext cx="2880" cy="201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7878" name="Line 6"/>
              <p:cNvSpPr>
                <a:spLocks noChangeShapeType="1"/>
              </p:cNvSpPr>
              <p:nvPr/>
            </p:nvSpPr>
            <p:spPr bwMode="auto">
              <a:xfrm>
                <a:off x="144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79" name="Line 7"/>
              <p:cNvSpPr>
                <a:spLocks noChangeShapeType="1"/>
              </p:cNvSpPr>
              <p:nvPr/>
            </p:nvSpPr>
            <p:spPr bwMode="auto">
              <a:xfrm>
                <a:off x="168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0" name="Line 8"/>
              <p:cNvSpPr>
                <a:spLocks noChangeShapeType="1"/>
              </p:cNvSpPr>
              <p:nvPr/>
            </p:nvSpPr>
            <p:spPr bwMode="auto">
              <a:xfrm>
                <a:off x="192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1" name="Line 9"/>
              <p:cNvSpPr>
                <a:spLocks noChangeShapeType="1"/>
              </p:cNvSpPr>
              <p:nvPr/>
            </p:nvSpPr>
            <p:spPr bwMode="auto">
              <a:xfrm>
                <a:off x="216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2" name="Line 10"/>
              <p:cNvSpPr>
                <a:spLocks noChangeShapeType="1"/>
              </p:cNvSpPr>
              <p:nvPr/>
            </p:nvSpPr>
            <p:spPr bwMode="auto">
              <a:xfrm>
                <a:off x="240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3" name="Line 11"/>
              <p:cNvSpPr>
                <a:spLocks noChangeShapeType="1"/>
              </p:cNvSpPr>
              <p:nvPr/>
            </p:nvSpPr>
            <p:spPr bwMode="auto">
              <a:xfrm>
                <a:off x="264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4" name="Line 12"/>
              <p:cNvSpPr>
                <a:spLocks noChangeShapeType="1"/>
              </p:cNvSpPr>
              <p:nvPr/>
            </p:nvSpPr>
            <p:spPr bwMode="auto">
              <a:xfrm>
                <a:off x="288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5" name="Line 13"/>
              <p:cNvSpPr>
                <a:spLocks noChangeShapeType="1"/>
              </p:cNvSpPr>
              <p:nvPr/>
            </p:nvSpPr>
            <p:spPr bwMode="auto">
              <a:xfrm>
                <a:off x="312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6" name="Line 14"/>
              <p:cNvSpPr>
                <a:spLocks noChangeShapeType="1"/>
              </p:cNvSpPr>
              <p:nvPr/>
            </p:nvSpPr>
            <p:spPr bwMode="auto">
              <a:xfrm>
                <a:off x="336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7" name="Line 15"/>
              <p:cNvSpPr>
                <a:spLocks noChangeShapeType="1"/>
              </p:cNvSpPr>
              <p:nvPr/>
            </p:nvSpPr>
            <p:spPr bwMode="auto">
              <a:xfrm>
                <a:off x="360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8" name="Line 16"/>
              <p:cNvSpPr>
                <a:spLocks noChangeShapeType="1"/>
              </p:cNvSpPr>
              <p:nvPr/>
            </p:nvSpPr>
            <p:spPr bwMode="auto">
              <a:xfrm>
                <a:off x="384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9" name="Line 17"/>
              <p:cNvSpPr>
                <a:spLocks noChangeShapeType="1"/>
              </p:cNvSpPr>
              <p:nvPr/>
            </p:nvSpPr>
            <p:spPr bwMode="auto">
              <a:xfrm>
                <a:off x="1200" y="331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90" name="Line 18"/>
              <p:cNvSpPr>
                <a:spLocks noChangeShapeType="1"/>
              </p:cNvSpPr>
              <p:nvPr/>
            </p:nvSpPr>
            <p:spPr bwMode="auto">
              <a:xfrm>
                <a:off x="1200" y="307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91" name="Line 19"/>
              <p:cNvSpPr>
                <a:spLocks noChangeShapeType="1"/>
              </p:cNvSpPr>
              <p:nvPr/>
            </p:nvSpPr>
            <p:spPr bwMode="auto">
              <a:xfrm>
                <a:off x="1200" y="283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92" name="Line 20"/>
              <p:cNvSpPr>
                <a:spLocks noChangeShapeType="1"/>
              </p:cNvSpPr>
              <p:nvPr/>
            </p:nvSpPr>
            <p:spPr bwMode="auto">
              <a:xfrm>
                <a:off x="1200" y="259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93" name="Line 21"/>
              <p:cNvSpPr>
                <a:spLocks noChangeShapeType="1"/>
              </p:cNvSpPr>
              <p:nvPr/>
            </p:nvSpPr>
            <p:spPr bwMode="auto">
              <a:xfrm>
                <a:off x="1200" y="235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94" name="Line 22"/>
              <p:cNvSpPr>
                <a:spLocks noChangeShapeType="1"/>
              </p:cNvSpPr>
              <p:nvPr/>
            </p:nvSpPr>
            <p:spPr bwMode="auto">
              <a:xfrm>
                <a:off x="1200" y="211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95" name="Line 23"/>
              <p:cNvSpPr>
                <a:spLocks noChangeShapeType="1"/>
              </p:cNvSpPr>
              <p:nvPr/>
            </p:nvSpPr>
            <p:spPr bwMode="auto">
              <a:xfrm>
                <a:off x="1200" y="187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207896" name="Text Box 24"/>
            <p:cNvSpPr txBox="1">
              <a:spLocks noChangeArrowheads="1"/>
            </p:cNvSpPr>
            <p:nvPr/>
          </p:nvSpPr>
          <p:spPr bwMode="auto">
            <a:xfrm>
              <a:off x="1102" y="3607"/>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0</a:t>
              </a:r>
            </a:p>
          </p:txBody>
        </p:sp>
        <p:sp>
          <p:nvSpPr>
            <p:cNvPr id="207897" name="Text Box 25"/>
            <p:cNvSpPr txBox="1">
              <a:spLocks noChangeArrowheads="1"/>
            </p:cNvSpPr>
            <p:nvPr/>
          </p:nvSpPr>
          <p:spPr bwMode="auto">
            <a:xfrm>
              <a:off x="1052" y="1428"/>
              <a:ext cx="19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atin typeface="Tahoma" panose="020B0604030504040204" pitchFamily="34" charset="0"/>
                </a:rPr>
                <a:t>8</a:t>
              </a:r>
            </a:p>
          </p:txBody>
        </p:sp>
        <p:sp>
          <p:nvSpPr>
            <p:cNvPr id="35" name="Text Box 25"/>
            <p:cNvSpPr txBox="1">
              <a:spLocks noChangeArrowheads="1"/>
            </p:cNvSpPr>
            <p:nvPr/>
          </p:nvSpPr>
          <p:spPr bwMode="auto">
            <a:xfrm>
              <a:off x="1058" y="1664"/>
              <a:ext cx="19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atin typeface="Tahoma" panose="020B0604030504040204" pitchFamily="34" charset="0"/>
                </a:rPr>
                <a:t>7</a:t>
              </a:r>
            </a:p>
          </p:txBody>
        </p:sp>
        <p:sp>
          <p:nvSpPr>
            <p:cNvPr id="36" name="Text Box 25"/>
            <p:cNvSpPr txBox="1">
              <a:spLocks noChangeArrowheads="1"/>
            </p:cNvSpPr>
            <p:nvPr/>
          </p:nvSpPr>
          <p:spPr bwMode="auto">
            <a:xfrm>
              <a:off x="1016" y="1946"/>
              <a:ext cx="19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atin typeface="Tahoma" panose="020B0604030504040204" pitchFamily="34" charset="0"/>
                </a:rPr>
                <a:t>6</a:t>
              </a:r>
            </a:p>
          </p:txBody>
        </p:sp>
        <p:sp>
          <p:nvSpPr>
            <p:cNvPr id="37" name="Text Box 25"/>
            <p:cNvSpPr txBox="1">
              <a:spLocks noChangeArrowheads="1"/>
            </p:cNvSpPr>
            <p:nvPr/>
          </p:nvSpPr>
          <p:spPr bwMode="auto">
            <a:xfrm>
              <a:off x="1028" y="2179"/>
              <a:ext cx="19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atin typeface="Tahoma" panose="020B0604030504040204" pitchFamily="34" charset="0"/>
                </a:rPr>
                <a:t>5</a:t>
              </a:r>
            </a:p>
          </p:txBody>
        </p:sp>
        <p:sp>
          <p:nvSpPr>
            <p:cNvPr id="38" name="Text Box 25"/>
            <p:cNvSpPr txBox="1">
              <a:spLocks noChangeArrowheads="1"/>
            </p:cNvSpPr>
            <p:nvPr/>
          </p:nvSpPr>
          <p:spPr bwMode="auto">
            <a:xfrm>
              <a:off x="1016" y="2417"/>
              <a:ext cx="19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atin typeface="Tahoma" panose="020B0604030504040204" pitchFamily="34" charset="0"/>
                </a:rPr>
                <a:t>4</a:t>
              </a:r>
            </a:p>
          </p:txBody>
        </p:sp>
        <p:sp>
          <p:nvSpPr>
            <p:cNvPr id="39" name="Text Box 25"/>
            <p:cNvSpPr txBox="1">
              <a:spLocks noChangeArrowheads="1"/>
            </p:cNvSpPr>
            <p:nvPr/>
          </p:nvSpPr>
          <p:spPr bwMode="auto">
            <a:xfrm>
              <a:off x="1009" y="2652"/>
              <a:ext cx="19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atin typeface="Tahoma" panose="020B0604030504040204" pitchFamily="34" charset="0"/>
                </a:rPr>
                <a:t>3</a:t>
              </a:r>
            </a:p>
          </p:txBody>
        </p:sp>
        <p:sp>
          <p:nvSpPr>
            <p:cNvPr id="40" name="Text Box 25"/>
            <p:cNvSpPr txBox="1">
              <a:spLocks noChangeArrowheads="1"/>
            </p:cNvSpPr>
            <p:nvPr/>
          </p:nvSpPr>
          <p:spPr bwMode="auto">
            <a:xfrm>
              <a:off x="1017" y="2897"/>
              <a:ext cx="19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atin typeface="Tahoma" panose="020B0604030504040204" pitchFamily="34" charset="0"/>
                </a:rPr>
                <a:t>2</a:t>
              </a:r>
            </a:p>
          </p:txBody>
        </p:sp>
        <p:sp>
          <p:nvSpPr>
            <p:cNvPr id="41" name="Text Box 25"/>
            <p:cNvSpPr txBox="1">
              <a:spLocks noChangeArrowheads="1"/>
            </p:cNvSpPr>
            <p:nvPr/>
          </p:nvSpPr>
          <p:spPr bwMode="auto">
            <a:xfrm>
              <a:off x="1001" y="3168"/>
              <a:ext cx="19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atin typeface="Tahoma" panose="020B0604030504040204" pitchFamily="34" charset="0"/>
                </a:rPr>
                <a:t>1</a:t>
              </a:r>
            </a:p>
          </p:txBody>
        </p:sp>
        <p:sp>
          <p:nvSpPr>
            <p:cNvPr id="42" name="Text Box 24"/>
            <p:cNvSpPr txBox="1">
              <a:spLocks noChangeArrowheads="1"/>
            </p:cNvSpPr>
            <p:nvPr/>
          </p:nvSpPr>
          <p:spPr bwMode="auto">
            <a:xfrm>
              <a:off x="1360" y="3600"/>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1</a:t>
              </a:r>
            </a:p>
          </p:txBody>
        </p:sp>
        <p:sp>
          <p:nvSpPr>
            <p:cNvPr id="43" name="Text Box 24"/>
            <p:cNvSpPr txBox="1">
              <a:spLocks noChangeArrowheads="1"/>
            </p:cNvSpPr>
            <p:nvPr/>
          </p:nvSpPr>
          <p:spPr bwMode="auto">
            <a:xfrm>
              <a:off x="1600" y="3608"/>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2</a:t>
              </a:r>
            </a:p>
          </p:txBody>
        </p:sp>
        <p:sp>
          <p:nvSpPr>
            <p:cNvPr id="44" name="Text Box 24"/>
            <p:cNvSpPr txBox="1">
              <a:spLocks noChangeArrowheads="1"/>
            </p:cNvSpPr>
            <p:nvPr/>
          </p:nvSpPr>
          <p:spPr bwMode="auto">
            <a:xfrm>
              <a:off x="1839" y="3598"/>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3</a:t>
              </a:r>
            </a:p>
          </p:txBody>
        </p:sp>
        <p:sp>
          <p:nvSpPr>
            <p:cNvPr id="45" name="Text Box 24"/>
            <p:cNvSpPr txBox="1">
              <a:spLocks noChangeArrowheads="1"/>
            </p:cNvSpPr>
            <p:nvPr/>
          </p:nvSpPr>
          <p:spPr bwMode="auto">
            <a:xfrm>
              <a:off x="2065" y="3591"/>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4</a:t>
              </a:r>
            </a:p>
          </p:txBody>
        </p:sp>
        <p:sp>
          <p:nvSpPr>
            <p:cNvPr id="46" name="Text Box 24"/>
            <p:cNvSpPr txBox="1">
              <a:spLocks noChangeArrowheads="1"/>
            </p:cNvSpPr>
            <p:nvPr/>
          </p:nvSpPr>
          <p:spPr bwMode="auto">
            <a:xfrm>
              <a:off x="2305" y="3599"/>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5</a:t>
              </a:r>
            </a:p>
          </p:txBody>
        </p:sp>
        <p:sp>
          <p:nvSpPr>
            <p:cNvPr id="47" name="Text Box 24"/>
            <p:cNvSpPr txBox="1">
              <a:spLocks noChangeArrowheads="1"/>
            </p:cNvSpPr>
            <p:nvPr/>
          </p:nvSpPr>
          <p:spPr bwMode="auto">
            <a:xfrm>
              <a:off x="2553" y="3615"/>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6</a:t>
              </a:r>
            </a:p>
          </p:txBody>
        </p:sp>
        <p:sp>
          <p:nvSpPr>
            <p:cNvPr id="48" name="Text Box 24"/>
            <p:cNvSpPr txBox="1">
              <a:spLocks noChangeArrowheads="1"/>
            </p:cNvSpPr>
            <p:nvPr/>
          </p:nvSpPr>
          <p:spPr bwMode="auto">
            <a:xfrm>
              <a:off x="2803" y="3608"/>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7</a:t>
              </a:r>
            </a:p>
          </p:txBody>
        </p:sp>
        <p:sp>
          <p:nvSpPr>
            <p:cNvPr id="49" name="Text Box 24"/>
            <p:cNvSpPr txBox="1">
              <a:spLocks noChangeArrowheads="1"/>
            </p:cNvSpPr>
            <p:nvPr/>
          </p:nvSpPr>
          <p:spPr bwMode="auto">
            <a:xfrm>
              <a:off x="3043" y="3616"/>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8</a:t>
              </a:r>
            </a:p>
          </p:txBody>
        </p:sp>
        <p:sp>
          <p:nvSpPr>
            <p:cNvPr id="50" name="Text Box 24"/>
            <p:cNvSpPr txBox="1">
              <a:spLocks noChangeArrowheads="1"/>
            </p:cNvSpPr>
            <p:nvPr/>
          </p:nvSpPr>
          <p:spPr bwMode="auto">
            <a:xfrm>
              <a:off x="3282" y="3606"/>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9</a:t>
              </a:r>
            </a:p>
          </p:txBody>
        </p:sp>
        <p:sp>
          <p:nvSpPr>
            <p:cNvPr id="51" name="Text Box 24"/>
            <p:cNvSpPr txBox="1">
              <a:spLocks noChangeArrowheads="1"/>
            </p:cNvSpPr>
            <p:nvPr/>
          </p:nvSpPr>
          <p:spPr bwMode="auto">
            <a:xfrm>
              <a:off x="3508" y="3599"/>
              <a:ext cx="28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10</a:t>
              </a:r>
            </a:p>
          </p:txBody>
        </p:sp>
        <p:sp>
          <p:nvSpPr>
            <p:cNvPr id="52" name="Text Box 24"/>
            <p:cNvSpPr txBox="1">
              <a:spLocks noChangeArrowheads="1"/>
            </p:cNvSpPr>
            <p:nvPr/>
          </p:nvSpPr>
          <p:spPr bwMode="auto">
            <a:xfrm>
              <a:off x="3748" y="3607"/>
              <a:ext cx="27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11</a:t>
              </a:r>
            </a:p>
          </p:txBody>
        </p:sp>
      </p:grpSp>
      <p:grpSp>
        <p:nvGrpSpPr>
          <p:cNvPr id="207898" name="Group 26"/>
          <p:cNvGrpSpPr>
            <a:grpSpLocks/>
          </p:cNvGrpSpPr>
          <p:nvPr/>
        </p:nvGrpSpPr>
        <p:grpSpPr bwMode="auto">
          <a:xfrm>
            <a:off x="3467102" y="2402683"/>
            <a:ext cx="4057650" cy="2165350"/>
            <a:chOff x="1440" y="1756"/>
            <a:chExt cx="2556" cy="1364"/>
          </a:xfrm>
        </p:grpSpPr>
        <p:sp>
          <p:nvSpPr>
            <p:cNvPr id="207899" name="Rectangle 27"/>
            <p:cNvSpPr>
              <a:spLocks noChangeArrowheads="1"/>
            </p:cNvSpPr>
            <p:nvPr/>
          </p:nvSpPr>
          <p:spPr bwMode="auto">
            <a:xfrm>
              <a:off x="1440" y="2976"/>
              <a:ext cx="192"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7900" name="Rectangle 28"/>
            <p:cNvSpPr>
              <a:spLocks noChangeArrowheads="1"/>
            </p:cNvSpPr>
            <p:nvPr/>
          </p:nvSpPr>
          <p:spPr bwMode="auto">
            <a:xfrm>
              <a:off x="3804" y="1756"/>
              <a:ext cx="192"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07901" name="Text Box 29"/>
          <p:cNvSpPr txBox="1">
            <a:spLocks noChangeArrowheads="1"/>
          </p:cNvSpPr>
          <p:nvPr/>
        </p:nvSpPr>
        <p:spPr bwMode="auto">
          <a:xfrm>
            <a:off x="7680326" y="2673351"/>
            <a:ext cx="250260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latin typeface="Tahoma" panose="020B0604030504040204" pitchFamily="34" charset="0"/>
              </a:rPr>
              <a:t>Line: (2,3) -&gt; (12,8)</a:t>
            </a:r>
          </a:p>
        </p:txBody>
      </p:sp>
      <p:grpSp>
        <p:nvGrpSpPr>
          <p:cNvPr id="207902" name="Group 30"/>
          <p:cNvGrpSpPr>
            <a:grpSpLocks/>
          </p:cNvGrpSpPr>
          <p:nvPr/>
        </p:nvGrpSpPr>
        <p:grpSpPr bwMode="auto">
          <a:xfrm>
            <a:off x="3766091" y="2631418"/>
            <a:ext cx="3463925" cy="1719263"/>
            <a:chOff x="1536" y="1941"/>
            <a:chExt cx="2182" cy="1083"/>
          </a:xfrm>
        </p:grpSpPr>
        <p:sp>
          <p:nvSpPr>
            <p:cNvPr id="207903" name="Line 31"/>
            <p:cNvSpPr>
              <a:spLocks noChangeShapeType="1"/>
            </p:cNvSpPr>
            <p:nvPr/>
          </p:nvSpPr>
          <p:spPr bwMode="auto">
            <a:xfrm flipV="1">
              <a:off x="1536" y="1941"/>
              <a:ext cx="2182" cy="1083"/>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904" name="Text Box 32"/>
            <p:cNvSpPr txBox="1">
              <a:spLocks noChangeArrowheads="1"/>
            </p:cNvSpPr>
            <p:nvPr/>
          </p:nvSpPr>
          <p:spPr bwMode="auto">
            <a:xfrm>
              <a:off x="2102" y="2180"/>
              <a:ext cx="25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600">
                  <a:latin typeface="Tahoma" panose="020B0604030504040204" pitchFamily="34" charset="0"/>
                </a:rPr>
                <a:t>?</a:t>
              </a:r>
            </a:p>
          </p:txBody>
        </p:sp>
      </p:grpSp>
      <p:sp>
        <p:nvSpPr>
          <p:cNvPr id="207905" name="Text Box 33"/>
          <p:cNvSpPr txBox="1">
            <a:spLocks noChangeArrowheads="1"/>
          </p:cNvSpPr>
          <p:nvPr/>
        </p:nvSpPr>
        <p:spPr bwMode="auto">
          <a:xfrm>
            <a:off x="7772400" y="3810001"/>
            <a:ext cx="326890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latin typeface="Tahoma" panose="020B0604030504040204" pitchFamily="34" charset="0"/>
              </a:rPr>
              <a:t>pixels nào sẽ được bật lên?</a:t>
            </a:r>
          </a:p>
        </p:txBody>
      </p:sp>
      <p:sp>
        <p:nvSpPr>
          <p:cNvPr id="34" name="Rectangle 2"/>
          <p:cNvSpPr txBox="1">
            <a:spLocks noChangeArrowheads="1"/>
          </p:cNvSpPr>
          <p:nvPr/>
        </p:nvSpPr>
        <p:spPr>
          <a:xfrm>
            <a:off x="799580" y="1608537"/>
            <a:ext cx="10894437" cy="73575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2400" b="1" cap="none">
                <a:latin typeface="Arial" panose="020B0604020202020204" pitchFamily="34" charset="0"/>
                <a:ea typeface="+mn-ea"/>
                <a:cs typeface="Arial" panose="020B0604020202020204" pitchFamily="34" charset="0"/>
              </a:rPr>
              <a:t>Bài tập:</a:t>
            </a:r>
            <a:r>
              <a:rPr lang="en-US" sz="2400" cap="none">
                <a:latin typeface="Arial" panose="020B0604020202020204" pitchFamily="34" charset="0"/>
                <a:ea typeface="+mn-ea"/>
                <a:cs typeface="Arial" panose="020B0604020202020204" pitchFamily="34" charset="0"/>
              </a:rPr>
              <a:t> cho tọa điểm A(2,3) và B(12,8) trình bày các bước vẽ đường thẳng đi từ A đến B</a:t>
            </a:r>
          </a:p>
        </p:txBody>
      </p:sp>
    </p:spTree>
    <p:extLst>
      <p:ext uri="{BB962C8B-B14F-4D97-AF65-F5344CB8AC3E}">
        <p14:creationId xmlns:p14="http://schemas.microsoft.com/office/powerpoint/2010/main" val="41313458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790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790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0789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079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901" grpId="0" autoUpdateAnimBg="0"/>
      <p:bldP spid="207905"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r>
              <a:rPr lang="en-US" b="1"/>
              <a:t>2.2. </a:t>
            </a:r>
            <a:r>
              <a:rPr lang="vi-VN" b="1"/>
              <a:t>Các đối tượng đồ họa cơ sở</a:t>
            </a:r>
            <a:r>
              <a:rPr lang="en-US" b="1"/>
              <a:t> </a:t>
            </a:r>
            <a:r>
              <a:rPr lang="en-US" b="1" cap="none"/>
              <a:t>(tt)</a:t>
            </a:r>
            <a:endParaRPr lang="en-US"/>
          </a:p>
        </p:txBody>
      </p:sp>
      <p:grpSp>
        <p:nvGrpSpPr>
          <p:cNvPr id="207875" name="Group 3"/>
          <p:cNvGrpSpPr>
            <a:grpSpLocks/>
          </p:cNvGrpSpPr>
          <p:nvPr/>
        </p:nvGrpSpPr>
        <p:grpSpPr bwMode="auto">
          <a:xfrm>
            <a:off x="146654" y="2167631"/>
            <a:ext cx="4887913" cy="3843339"/>
            <a:chOff x="1001" y="1428"/>
            <a:chExt cx="3079" cy="2421"/>
          </a:xfrm>
        </p:grpSpPr>
        <p:grpSp>
          <p:nvGrpSpPr>
            <p:cNvPr id="207876" name="Group 4"/>
            <p:cNvGrpSpPr>
              <a:grpSpLocks/>
            </p:cNvGrpSpPr>
            <p:nvPr/>
          </p:nvGrpSpPr>
          <p:grpSpPr bwMode="auto">
            <a:xfrm>
              <a:off x="1200" y="1584"/>
              <a:ext cx="2880" cy="2016"/>
              <a:chOff x="1200" y="1584"/>
              <a:chExt cx="2880" cy="2016"/>
            </a:xfrm>
          </p:grpSpPr>
          <p:sp>
            <p:nvSpPr>
              <p:cNvPr id="207877" name="Rectangle 5"/>
              <p:cNvSpPr>
                <a:spLocks noChangeArrowheads="1"/>
              </p:cNvSpPr>
              <p:nvPr/>
            </p:nvSpPr>
            <p:spPr bwMode="auto">
              <a:xfrm>
                <a:off x="1200" y="1584"/>
                <a:ext cx="2880" cy="201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7878" name="Line 6"/>
              <p:cNvSpPr>
                <a:spLocks noChangeShapeType="1"/>
              </p:cNvSpPr>
              <p:nvPr/>
            </p:nvSpPr>
            <p:spPr bwMode="auto">
              <a:xfrm>
                <a:off x="144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79" name="Line 7"/>
              <p:cNvSpPr>
                <a:spLocks noChangeShapeType="1"/>
              </p:cNvSpPr>
              <p:nvPr/>
            </p:nvSpPr>
            <p:spPr bwMode="auto">
              <a:xfrm>
                <a:off x="168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0" name="Line 8"/>
              <p:cNvSpPr>
                <a:spLocks noChangeShapeType="1"/>
              </p:cNvSpPr>
              <p:nvPr/>
            </p:nvSpPr>
            <p:spPr bwMode="auto">
              <a:xfrm>
                <a:off x="192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1" name="Line 9"/>
              <p:cNvSpPr>
                <a:spLocks noChangeShapeType="1"/>
              </p:cNvSpPr>
              <p:nvPr/>
            </p:nvSpPr>
            <p:spPr bwMode="auto">
              <a:xfrm>
                <a:off x="216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2" name="Line 10"/>
              <p:cNvSpPr>
                <a:spLocks noChangeShapeType="1"/>
              </p:cNvSpPr>
              <p:nvPr/>
            </p:nvSpPr>
            <p:spPr bwMode="auto">
              <a:xfrm>
                <a:off x="240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3" name="Line 11"/>
              <p:cNvSpPr>
                <a:spLocks noChangeShapeType="1"/>
              </p:cNvSpPr>
              <p:nvPr/>
            </p:nvSpPr>
            <p:spPr bwMode="auto">
              <a:xfrm>
                <a:off x="264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4" name="Line 12"/>
              <p:cNvSpPr>
                <a:spLocks noChangeShapeType="1"/>
              </p:cNvSpPr>
              <p:nvPr/>
            </p:nvSpPr>
            <p:spPr bwMode="auto">
              <a:xfrm>
                <a:off x="288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5" name="Line 13"/>
              <p:cNvSpPr>
                <a:spLocks noChangeShapeType="1"/>
              </p:cNvSpPr>
              <p:nvPr/>
            </p:nvSpPr>
            <p:spPr bwMode="auto">
              <a:xfrm>
                <a:off x="312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6" name="Line 14"/>
              <p:cNvSpPr>
                <a:spLocks noChangeShapeType="1"/>
              </p:cNvSpPr>
              <p:nvPr/>
            </p:nvSpPr>
            <p:spPr bwMode="auto">
              <a:xfrm>
                <a:off x="336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7" name="Line 15"/>
              <p:cNvSpPr>
                <a:spLocks noChangeShapeType="1"/>
              </p:cNvSpPr>
              <p:nvPr/>
            </p:nvSpPr>
            <p:spPr bwMode="auto">
              <a:xfrm>
                <a:off x="360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8" name="Line 16"/>
              <p:cNvSpPr>
                <a:spLocks noChangeShapeType="1"/>
              </p:cNvSpPr>
              <p:nvPr/>
            </p:nvSpPr>
            <p:spPr bwMode="auto">
              <a:xfrm>
                <a:off x="384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9" name="Line 17"/>
              <p:cNvSpPr>
                <a:spLocks noChangeShapeType="1"/>
              </p:cNvSpPr>
              <p:nvPr/>
            </p:nvSpPr>
            <p:spPr bwMode="auto">
              <a:xfrm>
                <a:off x="1200" y="331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90" name="Line 18"/>
              <p:cNvSpPr>
                <a:spLocks noChangeShapeType="1"/>
              </p:cNvSpPr>
              <p:nvPr/>
            </p:nvSpPr>
            <p:spPr bwMode="auto">
              <a:xfrm>
                <a:off x="1200" y="307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91" name="Line 19"/>
              <p:cNvSpPr>
                <a:spLocks noChangeShapeType="1"/>
              </p:cNvSpPr>
              <p:nvPr/>
            </p:nvSpPr>
            <p:spPr bwMode="auto">
              <a:xfrm>
                <a:off x="1200" y="283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92" name="Line 20"/>
              <p:cNvSpPr>
                <a:spLocks noChangeShapeType="1"/>
              </p:cNvSpPr>
              <p:nvPr/>
            </p:nvSpPr>
            <p:spPr bwMode="auto">
              <a:xfrm>
                <a:off x="1200" y="259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93" name="Line 21"/>
              <p:cNvSpPr>
                <a:spLocks noChangeShapeType="1"/>
              </p:cNvSpPr>
              <p:nvPr/>
            </p:nvSpPr>
            <p:spPr bwMode="auto">
              <a:xfrm>
                <a:off x="1200" y="235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94" name="Line 22"/>
              <p:cNvSpPr>
                <a:spLocks noChangeShapeType="1"/>
              </p:cNvSpPr>
              <p:nvPr/>
            </p:nvSpPr>
            <p:spPr bwMode="auto">
              <a:xfrm>
                <a:off x="1200" y="211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95" name="Line 23"/>
              <p:cNvSpPr>
                <a:spLocks noChangeShapeType="1"/>
              </p:cNvSpPr>
              <p:nvPr/>
            </p:nvSpPr>
            <p:spPr bwMode="auto">
              <a:xfrm>
                <a:off x="1200" y="187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207896" name="Text Box 24"/>
            <p:cNvSpPr txBox="1">
              <a:spLocks noChangeArrowheads="1"/>
            </p:cNvSpPr>
            <p:nvPr/>
          </p:nvSpPr>
          <p:spPr bwMode="auto">
            <a:xfrm>
              <a:off x="1102" y="3607"/>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0</a:t>
              </a:r>
            </a:p>
          </p:txBody>
        </p:sp>
        <p:sp>
          <p:nvSpPr>
            <p:cNvPr id="207897" name="Text Box 25"/>
            <p:cNvSpPr txBox="1">
              <a:spLocks noChangeArrowheads="1"/>
            </p:cNvSpPr>
            <p:nvPr/>
          </p:nvSpPr>
          <p:spPr bwMode="auto">
            <a:xfrm>
              <a:off x="1052" y="1428"/>
              <a:ext cx="19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atin typeface="Tahoma" panose="020B0604030504040204" pitchFamily="34" charset="0"/>
                </a:rPr>
                <a:t>8</a:t>
              </a:r>
            </a:p>
          </p:txBody>
        </p:sp>
        <p:sp>
          <p:nvSpPr>
            <p:cNvPr id="35" name="Text Box 25"/>
            <p:cNvSpPr txBox="1">
              <a:spLocks noChangeArrowheads="1"/>
            </p:cNvSpPr>
            <p:nvPr/>
          </p:nvSpPr>
          <p:spPr bwMode="auto">
            <a:xfrm>
              <a:off x="1058" y="1664"/>
              <a:ext cx="19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atin typeface="Tahoma" panose="020B0604030504040204" pitchFamily="34" charset="0"/>
                </a:rPr>
                <a:t>7</a:t>
              </a:r>
            </a:p>
          </p:txBody>
        </p:sp>
        <p:sp>
          <p:nvSpPr>
            <p:cNvPr id="36" name="Text Box 25"/>
            <p:cNvSpPr txBox="1">
              <a:spLocks noChangeArrowheads="1"/>
            </p:cNvSpPr>
            <p:nvPr/>
          </p:nvSpPr>
          <p:spPr bwMode="auto">
            <a:xfrm>
              <a:off x="1016" y="1946"/>
              <a:ext cx="19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atin typeface="Tahoma" panose="020B0604030504040204" pitchFamily="34" charset="0"/>
                </a:rPr>
                <a:t>6</a:t>
              </a:r>
            </a:p>
          </p:txBody>
        </p:sp>
        <p:sp>
          <p:nvSpPr>
            <p:cNvPr id="37" name="Text Box 25"/>
            <p:cNvSpPr txBox="1">
              <a:spLocks noChangeArrowheads="1"/>
            </p:cNvSpPr>
            <p:nvPr/>
          </p:nvSpPr>
          <p:spPr bwMode="auto">
            <a:xfrm>
              <a:off x="1028" y="2179"/>
              <a:ext cx="19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atin typeface="Tahoma" panose="020B0604030504040204" pitchFamily="34" charset="0"/>
                </a:rPr>
                <a:t>5</a:t>
              </a:r>
            </a:p>
          </p:txBody>
        </p:sp>
        <p:sp>
          <p:nvSpPr>
            <p:cNvPr id="38" name="Text Box 25"/>
            <p:cNvSpPr txBox="1">
              <a:spLocks noChangeArrowheads="1"/>
            </p:cNvSpPr>
            <p:nvPr/>
          </p:nvSpPr>
          <p:spPr bwMode="auto">
            <a:xfrm>
              <a:off x="1016" y="2417"/>
              <a:ext cx="19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atin typeface="Tahoma" panose="020B0604030504040204" pitchFamily="34" charset="0"/>
                </a:rPr>
                <a:t>4</a:t>
              </a:r>
            </a:p>
          </p:txBody>
        </p:sp>
        <p:sp>
          <p:nvSpPr>
            <p:cNvPr id="39" name="Text Box 25"/>
            <p:cNvSpPr txBox="1">
              <a:spLocks noChangeArrowheads="1"/>
            </p:cNvSpPr>
            <p:nvPr/>
          </p:nvSpPr>
          <p:spPr bwMode="auto">
            <a:xfrm>
              <a:off x="1009" y="2652"/>
              <a:ext cx="19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atin typeface="Tahoma" panose="020B0604030504040204" pitchFamily="34" charset="0"/>
                </a:rPr>
                <a:t>3</a:t>
              </a:r>
            </a:p>
          </p:txBody>
        </p:sp>
        <p:sp>
          <p:nvSpPr>
            <p:cNvPr id="40" name="Text Box 25"/>
            <p:cNvSpPr txBox="1">
              <a:spLocks noChangeArrowheads="1"/>
            </p:cNvSpPr>
            <p:nvPr/>
          </p:nvSpPr>
          <p:spPr bwMode="auto">
            <a:xfrm>
              <a:off x="1017" y="2897"/>
              <a:ext cx="19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atin typeface="Tahoma" panose="020B0604030504040204" pitchFamily="34" charset="0"/>
                </a:rPr>
                <a:t>2</a:t>
              </a:r>
            </a:p>
          </p:txBody>
        </p:sp>
        <p:sp>
          <p:nvSpPr>
            <p:cNvPr id="41" name="Text Box 25"/>
            <p:cNvSpPr txBox="1">
              <a:spLocks noChangeArrowheads="1"/>
            </p:cNvSpPr>
            <p:nvPr/>
          </p:nvSpPr>
          <p:spPr bwMode="auto">
            <a:xfrm>
              <a:off x="1001" y="3168"/>
              <a:ext cx="19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atin typeface="Tahoma" panose="020B0604030504040204" pitchFamily="34" charset="0"/>
                </a:rPr>
                <a:t>1</a:t>
              </a:r>
            </a:p>
          </p:txBody>
        </p:sp>
        <p:sp>
          <p:nvSpPr>
            <p:cNvPr id="42" name="Text Box 24"/>
            <p:cNvSpPr txBox="1">
              <a:spLocks noChangeArrowheads="1"/>
            </p:cNvSpPr>
            <p:nvPr/>
          </p:nvSpPr>
          <p:spPr bwMode="auto">
            <a:xfrm>
              <a:off x="1360" y="3600"/>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1</a:t>
              </a:r>
            </a:p>
          </p:txBody>
        </p:sp>
        <p:sp>
          <p:nvSpPr>
            <p:cNvPr id="43" name="Text Box 24"/>
            <p:cNvSpPr txBox="1">
              <a:spLocks noChangeArrowheads="1"/>
            </p:cNvSpPr>
            <p:nvPr/>
          </p:nvSpPr>
          <p:spPr bwMode="auto">
            <a:xfrm>
              <a:off x="1600" y="3608"/>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2</a:t>
              </a:r>
            </a:p>
          </p:txBody>
        </p:sp>
        <p:sp>
          <p:nvSpPr>
            <p:cNvPr id="44" name="Text Box 24"/>
            <p:cNvSpPr txBox="1">
              <a:spLocks noChangeArrowheads="1"/>
            </p:cNvSpPr>
            <p:nvPr/>
          </p:nvSpPr>
          <p:spPr bwMode="auto">
            <a:xfrm>
              <a:off x="1839" y="3598"/>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3</a:t>
              </a:r>
            </a:p>
          </p:txBody>
        </p:sp>
        <p:sp>
          <p:nvSpPr>
            <p:cNvPr id="45" name="Text Box 24"/>
            <p:cNvSpPr txBox="1">
              <a:spLocks noChangeArrowheads="1"/>
            </p:cNvSpPr>
            <p:nvPr/>
          </p:nvSpPr>
          <p:spPr bwMode="auto">
            <a:xfrm>
              <a:off x="2065" y="3591"/>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4</a:t>
              </a:r>
            </a:p>
          </p:txBody>
        </p:sp>
        <p:sp>
          <p:nvSpPr>
            <p:cNvPr id="46" name="Text Box 24"/>
            <p:cNvSpPr txBox="1">
              <a:spLocks noChangeArrowheads="1"/>
            </p:cNvSpPr>
            <p:nvPr/>
          </p:nvSpPr>
          <p:spPr bwMode="auto">
            <a:xfrm>
              <a:off x="2305" y="3599"/>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5</a:t>
              </a:r>
            </a:p>
          </p:txBody>
        </p:sp>
        <p:sp>
          <p:nvSpPr>
            <p:cNvPr id="47" name="Text Box 24"/>
            <p:cNvSpPr txBox="1">
              <a:spLocks noChangeArrowheads="1"/>
            </p:cNvSpPr>
            <p:nvPr/>
          </p:nvSpPr>
          <p:spPr bwMode="auto">
            <a:xfrm>
              <a:off x="2553" y="3615"/>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6</a:t>
              </a:r>
            </a:p>
          </p:txBody>
        </p:sp>
        <p:sp>
          <p:nvSpPr>
            <p:cNvPr id="48" name="Text Box 24"/>
            <p:cNvSpPr txBox="1">
              <a:spLocks noChangeArrowheads="1"/>
            </p:cNvSpPr>
            <p:nvPr/>
          </p:nvSpPr>
          <p:spPr bwMode="auto">
            <a:xfrm>
              <a:off x="2803" y="3608"/>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7</a:t>
              </a:r>
            </a:p>
          </p:txBody>
        </p:sp>
        <p:sp>
          <p:nvSpPr>
            <p:cNvPr id="49" name="Text Box 24"/>
            <p:cNvSpPr txBox="1">
              <a:spLocks noChangeArrowheads="1"/>
            </p:cNvSpPr>
            <p:nvPr/>
          </p:nvSpPr>
          <p:spPr bwMode="auto">
            <a:xfrm>
              <a:off x="3043" y="3616"/>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8</a:t>
              </a:r>
            </a:p>
          </p:txBody>
        </p:sp>
        <p:sp>
          <p:nvSpPr>
            <p:cNvPr id="50" name="Text Box 24"/>
            <p:cNvSpPr txBox="1">
              <a:spLocks noChangeArrowheads="1"/>
            </p:cNvSpPr>
            <p:nvPr/>
          </p:nvSpPr>
          <p:spPr bwMode="auto">
            <a:xfrm>
              <a:off x="3282" y="3606"/>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9</a:t>
              </a:r>
            </a:p>
          </p:txBody>
        </p:sp>
        <p:sp>
          <p:nvSpPr>
            <p:cNvPr id="51" name="Text Box 24"/>
            <p:cNvSpPr txBox="1">
              <a:spLocks noChangeArrowheads="1"/>
            </p:cNvSpPr>
            <p:nvPr/>
          </p:nvSpPr>
          <p:spPr bwMode="auto">
            <a:xfrm>
              <a:off x="3508" y="3599"/>
              <a:ext cx="28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10</a:t>
              </a:r>
            </a:p>
          </p:txBody>
        </p:sp>
        <p:sp>
          <p:nvSpPr>
            <p:cNvPr id="52" name="Text Box 24"/>
            <p:cNvSpPr txBox="1">
              <a:spLocks noChangeArrowheads="1"/>
            </p:cNvSpPr>
            <p:nvPr/>
          </p:nvSpPr>
          <p:spPr bwMode="auto">
            <a:xfrm>
              <a:off x="3748" y="3607"/>
              <a:ext cx="27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11</a:t>
              </a:r>
            </a:p>
          </p:txBody>
        </p:sp>
      </p:grpSp>
      <p:sp>
        <p:nvSpPr>
          <p:cNvPr id="207899" name="Rectangle 27"/>
          <p:cNvSpPr>
            <a:spLocks noChangeArrowheads="1"/>
          </p:cNvSpPr>
          <p:nvPr/>
        </p:nvSpPr>
        <p:spPr bwMode="auto">
          <a:xfrm>
            <a:off x="1045959" y="4297958"/>
            <a:ext cx="304800" cy="228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Rectangle 2"/>
          <p:cNvSpPr txBox="1">
            <a:spLocks noChangeArrowheads="1"/>
          </p:cNvSpPr>
          <p:nvPr/>
        </p:nvSpPr>
        <p:spPr>
          <a:xfrm>
            <a:off x="799580" y="1608537"/>
            <a:ext cx="10894437" cy="73575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2400" b="1" cap="none">
                <a:latin typeface="Arial" panose="020B0604020202020204" pitchFamily="34" charset="0"/>
                <a:ea typeface="+mn-ea"/>
                <a:cs typeface="Arial" panose="020B0604020202020204" pitchFamily="34" charset="0"/>
              </a:rPr>
              <a:t>Bài tập:</a:t>
            </a:r>
            <a:r>
              <a:rPr lang="en-US" sz="2400" cap="none">
                <a:latin typeface="Arial" panose="020B0604020202020204" pitchFamily="34" charset="0"/>
                <a:ea typeface="+mn-ea"/>
                <a:cs typeface="Arial" panose="020B0604020202020204" pitchFamily="34" charset="0"/>
              </a:rPr>
              <a:t> cho tọa điểm A(2,3) và B(12,8) trình bày các bước vẽ đường thẳng đi từ A đến B</a:t>
            </a:r>
          </a:p>
        </p:txBody>
      </p:sp>
      <p:graphicFrame>
        <p:nvGraphicFramePr>
          <p:cNvPr id="53" name="Object 4"/>
          <p:cNvGraphicFramePr>
            <a:graphicFrameLocks noChangeAspect="1"/>
          </p:cNvGraphicFramePr>
          <p:nvPr>
            <p:extLst>
              <p:ext uri="{D42A27DB-BD31-4B8C-83A1-F6EECF244321}">
                <p14:modId xmlns:p14="http://schemas.microsoft.com/office/powerpoint/2010/main" val="2671983546"/>
              </p:ext>
            </p:extLst>
          </p:nvPr>
        </p:nvGraphicFramePr>
        <p:xfrm>
          <a:off x="4983163" y="2147888"/>
          <a:ext cx="5524500" cy="822325"/>
        </p:xfrm>
        <a:graphic>
          <a:graphicData uri="http://schemas.openxmlformats.org/presentationml/2006/ole">
            <mc:AlternateContent xmlns:mc="http://schemas.openxmlformats.org/markup-compatibility/2006">
              <mc:Choice xmlns:v="urn:schemas-microsoft-com:vml" Requires="v">
                <p:oleObj spid="_x0000_s8366" name="Equation" r:id="rId3" imgW="2641320" imgH="393480" progId="Equation.3">
                  <p:embed/>
                </p:oleObj>
              </mc:Choice>
              <mc:Fallback>
                <p:oleObj name="Equation" r:id="rId3" imgW="2641320" imgH="393480" progId="Equation.3">
                  <p:embed/>
                  <p:pic>
                    <p:nvPicPr>
                      <p:cNvPr id="0" name=""/>
                      <p:cNvPicPr>
                        <a:picLocks noChangeAspect="1" noChangeArrowheads="1"/>
                      </p:cNvPicPr>
                      <p:nvPr/>
                    </p:nvPicPr>
                    <p:blipFill>
                      <a:blip r:embed="rId4"/>
                      <a:srcRect/>
                      <a:stretch>
                        <a:fillRect/>
                      </a:stretch>
                    </p:blipFill>
                    <p:spPr bwMode="auto">
                      <a:xfrm>
                        <a:off x="4983163" y="2147888"/>
                        <a:ext cx="5524500"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 name="Object 48"/>
          <p:cNvGraphicFramePr>
            <a:graphicFrameLocks noChangeAspect="1"/>
          </p:cNvGraphicFramePr>
          <p:nvPr>
            <p:extLst>
              <p:ext uri="{D42A27DB-BD31-4B8C-83A1-F6EECF244321}">
                <p14:modId xmlns:p14="http://schemas.microsoft.com/office/powerpoint/2010/main" val="1567479890"/>
              </p:ext>
            </p:extLst>
          </p:nvPr>
        </p:nvGraphicFramePr>
        <p:xfrm>
          <a:off x="6510301" y="3002719"/>
          <a:ext cx="1878012" cy="488950"/>
        </p:xfrm>
        <a:graphic>
          <a:graphicData uri="http://schemas.openxmlformats.org/presentationml/2006/ole">
            <mc:AlternateContent xmlns:mc="http://schemas.openxmlformats.org/markup-compatibility/2006">
              <mc:Choice xmlns:v="urn:schemas-microsoft-com:vml" Requires="v">
                <p:oleObj spid="_x0000_s8367" name="Equation" r:id="rId5" imgW="876240" imgH="228600" progId="Equation.3">
                  <p:embed/>
                </p:oleObj>
              </mc:Choice>
              <mc:Fallback>
                <p:oleObj name="Equation" r:id="rId5" imgW="87624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0301" y="3002719"/>
                        <a:ext cx="1878012"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 name="Text Box 46"/>
          <p:cNvSpPr txBox="1">
            <a:spLocks noChangeArrowheads="1"/>
          </p:cNvSpPr>
          <p:nvPr/>
        </p:nvSpPr>
        <p:spPr bwMode="auto">
          <a:xfrm>
            <a:off x="5337780" y="3553886"/>
            <a:ext cx="298671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x = x</a:t>
            </a:r>
            <a:r>
              <a:rPr lang="en-US" sz="1600" baseline="-25000">
                <a:latin typeface="Tahoma" panose="020B0604030504040204" pitchFamily="34" charset="0"/>
              </a:rPr>
              <a:t>A</a:t>
            </a:r>
            <a:r>
              <a:rPr lang="en-US" sz="1600">
                <a:latin typeface="Tahoma" panose="020B0604030504040204" pitchFamily="34" charset="0"/>
              </a:rPr>
              <a:t>= 2                 y = y</a:t>
            </a:r>
            <a:r>
              <a:rPr lang="en-US" sz="1600" baseline="-25000">
                <a:latin typeface="Tahoma" panose="020B0604030504040204" pitchFamily="34" charset="0"/>
              </a:rPr>
              <a:t>A</a:t>
            </a:r>
            <a:r>
              <a:rPr lang="en-US" sz="1600">
                <a:latin typeface="Tahoma" panose="020B0604030504040204" pitchFamily="34" charset="0"/>
              </a:rPr>
              <a:t>=3</a:t>
            </a:r>
            <a:endParaRPr lang="en-US" sz="1600" baseline="-25000">
              <a:latin typeface="Tahoma" panose="020B0604030504040204" pitchFamily="34" charset="0"/>
            </a:endParaRPr>
          </a:p>
        </p:txBody>
      </p:sp>
      <p:sp>
        <p:nvSpPr>
          <p:cNvPr id="57" name="Text Box 32"/>
          <p:cNvSpPr txBox="1">
            <a:spLocks noChangeArrowheads="1"/>
          </p:cNvSpPr>
          <p:nvPr/>
        </p:nvSpPr>
        <p:spPr bwMode="auto">
          <a:xfrm>
            <a:off x="5334523" y="3892615"/>
            <a:ext cx="139653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x = x</a:t>
            </a:r>
            <a:r>
              <a:rPr lang="en-US" sz="1600" baseline="-25000">
                <a:latin typeface="Tahoma" panose="020B0604030504040204" pitchFamily="34" charset="0"/>
              </a:rPr>
              <a:t>A</a:t>
            </a:r>
            <a:r>
              <a:rPr lang="en-US" sz="1600">
                <a:latin typeface="Tahoma" panose="020B0604030504040204" pitchFamily="34" charset="0"/>
              </a:rPr>
              <a:t>+1= 3 </a:t>
            </a:r>
          </a:p>
        </p:txBody>
      </p:sp>
      <p:sp>
        <p:nvSpPr>
          <p:cNvPr id="58" name="Text Box 33"/>
          <p:cNvSpPr txBox="1">
            <a:spLocks noChangeArrowheads="1"/>
          </p:cNvSpPr>
          <p:nvPr/>
        </p:nvSpPr>
        <p:spPr bwMode="auto">
          <a:xfrm>
            <a:off x="7246812" y="3892615"/>
            <a:ext cx="377699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y = y</a:t>
            </a:r>
            <a:r>
              <a:rPr lang="en-US" sz="1600" baseline="-25000">
                <a:latin typeface="Tahoma" panose="020B0604030504040204" pitchFamily="34" charset="0"/>
              </a:rPr>
              <a:t>A</a:t>
            </a:r>
            <a:r>
              <a:rPr lang="en-US" sz="1600">
                <a:latin typeface="Tahoma" panose="020B0604030504040204" pitchFamily="34" charset="0"/>
              </a:rPr>
              <a:t> + 1 * m = 3+1*0.5 = 3.5 (~4)  </a:t>
            </a:r>
          </a:p>
        </p:txBody>
      </p:sp>
      <p:sp>
        <p:nvSpPr>
          <p:cNvPr id="59" name="Rectangle 27"/>
          <p:cNvSpPr>
            <a:spLocks noChangeArrowheads="1"/>
          </p:cNvSpPr>
          <p:nvPr/>
        </p:nvSpPr>
        <p:spPr bwMode="auto">
          <a:xfrm>
            <a:off x="1478098" y="3892440"/>
            <a:ext cx="304800" cy="228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 name="Text Box 32"/>
          <p:cNvSpPr txBox="1">
            <a:spLocks noChangeArrowheads="1"/>
          </p:cNvSpPr>
          <p:nvPr/>
        </p:nvSpPr>
        <p:spPr bwMode="auto">
          <a:xfrm>
            <a:off x="5334523" y="4293994"/>
            <a:ext cx="131478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x = x+1= 4 </a:t>
            </a:r>
          </a:p>
        </p:txBody>
      </p:sp>
      <p:sp>
        <p:nvSpPr>
          <p:cNvPr id="61" name="Text Box 33"/>
          <p:cNvSpPr txBox="1">
            <a:spLocks noChangeArrowheads="1"/>
          </p:cNvSpPr>
          <p:nvPr/>
        </p:nvSpPr>
        <p:spPr bwMode="auto">
          <a:xfrm>
            <a:off x="7246812" y="4293994"/>
            <a:ext cx="321273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y = y + 1 * m = 3.5+1*0.5 = 4  </a:t>
            </a:r>
          </a:p>
        </p:txBody>
      </p:sp>
      <p:sp>
        <p:nvSpPr>
          <p:cNvPr id="62" name="Rectangle 27"/>
          <p:cNvSpPr>
            <a:spLocks noChangeArrowheads="1"/>
          </p:cNvSpPr>
          <p:nvPr/>
        </p:nvSpPr>
        <p:spPr bwMode="auto">
          <a:xfrm>
            <a:off x="1871474" y="3863083"/>
            <a:ext cx="304800" cy="228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 name="Text Box 32"/>
          <p:cNvSpPr txBox="1">
            <a:spLocks noChangeArrowheads="1"/>
          </p:cNvSpPr>
          <p:nvPr/>
        </p:nvSpPr>
        <p:spPr bwMode="auto">
          <a:xfrm>
            <a:off x="5334523" y="4669500"/>
            <a:ext cx="131478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x = x+1= 5 </a:t>
            </a:r>
          </a:p>
        </p:txBody>
      </p:sp>
      <p:sp>
        <p:nvSpPr>
          <p:cNvPr id="64" name="Text Box 33"/>
          <p:cNvSpPr txBox="1">
            <a:spLocks noChangeArrowheads="1"/>
          </p:cNvSpPr>
          <p:nvPr/>
        </p:nvSpPr>
        <p:spPr bwMode="auto">
          <a:xfrm>
            <a:off x="7246812" y="4669500"/>
            <a:ext cx="369325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y = y + 1 * m = 4+1*0.5 = 4.5 (~5)  </a:t>
            </a:r>
          </a:p>
        </p:txBody>
      </p:sp>
      <p:sp>
        <p:nvSpPr>
          <p:cNvPr id="65" name="Rectangle 27"/>
          <p:cNvSpPr>
            <a:spLocks noChangeArrowheads="1"/>
          </p:cNvSpPr>
          <p:nvPr/>
        </p:nvSpPr>
        <p:spPr bwMode="auto">
          <a:xfrm>
            <a:off x="2221442" y="3536750"/>
            <a:ext cx="304800" cy="228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 name="Text Box 32"/>
          <p:cNvSpPr txBox="1">
            <a:spLocks noChangeArrowheads="1"/>
          </p:cNvSpPr>
          <p:nvPr/>
        </p:nvSpPr>
        <p:spPr bwMode="auto">
          <a:xfrm>
            <a:off x="5307617" y="5070879"/>
            <a:ext cx="131478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x = x+1= 6 </a:t>
            </a:r>
          </a:p>
        </p:txBody>
      </p:sp>
      <p:sp>
        <p:nvSpPr>
          <p:cNvPr id="67" name="Text Box 33"/>
          <p:cNvSpPr txBox="1">
            <a:spLocks noChangeArrowheads="1"/>
          </p:cNvSpPr>
          <p:nvPr/>
        </p:nvSpPr>
        <p:spPr bwMode="auto">
          <a:xfrm>
            <a:off x="7219906" y="5070879"/>
            <a:ext cx="321075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y = y + 1 * m = 4.5+1*0.5 = 5  </a:t>
            </a:r>
          </a:p>
        </p:txBody>
      </p:sp>
      <p:sp>
        <p:nvSpPr>
          <p:cNvPr id="68" name="Rectangle 27"/>
          <p:cNvSpPr>
            <a:spLocks noChangeArrowheads="1"/>
          </p:cNvSpPr>
          <p:nvPr/>
        </p:nvSpPr>
        <p:spPr bwMode="auto">
          <a:xfrm>
            <a:off x="2612422" y="3482082"/>
            <a:ext cx="304800" cy="228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277199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1000"/>
                                        <p:tgtEl>
                                          <p:spTgt spid="53"/>
                                        </p:tgtEl>
                                      </p:cBhvr>
                                    </p:animEffect>
                                    <p:anim calcmode="lin" valueType="num">
                                      <p:cBhvr>
                                        <p:cTn id="8" dur="1000" fill="hold"/>
                                        <p:tgtEl>
                                          <p:spTgt spid="53"/>
                                        </p:tgtEl>
                                        <p:attrNameLst>
                                          <p:attrName>ppt_x</p:attrName>
                                        </p:attrNameLst>
                                      </p:cBhvr>
                                      <p:tavLst>
                                        <p:tav tm="0">
                                          <p:val>
                                            <p:strVal val="#ppt_x"/>
                                          </p:val>
                                        </p:tav>
                                        <p:tav tm="100000">
                                          <p:val>
                                            <p:strVal val="#ppt_x"/>
                                          </p:val>
                                        </p:tav>
                                      </p:tavLst>
                                    </p:anim>
                                    <p:anim calcmode="lin" valueType="num">
                                      <p:cBhvr>
                                        <p:cTn id="9"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5"/>
                                        </p:tgtEl>
                                        <p:attrNameLst>
                                          <p:attrName>style.visibility</p:attrName>
                                        </p:attrNameLst>
                                      </p:cBhvr>
                                      <p:to>
                                        <p:strVal val="visible"/>
                                      </p:to>
                                    </p:set>
                                    <p:animEffect transition="in" filter="fade">
                                      <p:cBhvr>
                                        <p:cTn id="14" dur="1000"/>
                                        <p:tgtEl>
                                          <p:spTgt spid="55"/>
                                        </p:tgtEl>
                                      </p:cBhvr>
                                    </p:animEffect>
                                    <p:anim calcmode="lin" valueType="num">
                                      <p:cBhvr>
                                        <p:cTn id="15" dur="1000" fill="hold"/>
                                        <p:tgtEl>
                                          <p:spTgt spid="55"/>
                                        </p:tgtEl>
                                        <p:attrNameLst>
                                          <p:attrName>ppt_x</p:attrName>
                                        </p:attrNameLst>
                                      </p:cBhvr>
                                      <p:tavLst>
                                        <p:tav tm="0">
                                          <p:val>
                                            <p:strVal val="#ppt_x"/>
                                          </p:val>
                                        </p:tav>
                                        <p:tav tm="100000">
                                          <p:val>
                                            <p:strVal val="#ppt_x"/>
                                          </p:val>
                                        </p:tav>
                                      </p:tavLst>
                                    </p:anim>
                                    <p:anim calcmode="lin" valueType="num">
                                      <p:cBhvr>
                                        <p:cTn id="16"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fade">
                                      <p:cBhvr>
                                        <p:cTn id="21" dur="500"/>
                                        <p:tgtEl>
                                          <p:spTgt spid="5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07899"/>
                                        </p:tgtEl>
                                        <p:attrNameLst>
                                          <p:attrName>style.visibility</p:attrName>
                                        </p:attrNameLst>
                                      </p:cBhvr>
                                      <p:to>
                                        <p:strVal val="visible"/>
                                      </p:to>
                                    </p:set>
                                    <p:animEffect transition="in" filter="fade">
                                      <p:cBhvr>
                                        <p:cTn id="26" dur="500"/>
                                        <p:tgtEl>
                                          <p:spTgt spid="20789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500"/>
                                        <p:tgtEl>
                                          <p:spTgt spid="5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8"/>
                                        </p:tgtEl>
                                        <p:attrNameLst>
                                          <p:attrName>style.visibility</p:attrName>
                                        </p:attrNameLst>
                                      </p:cBhvr>
                                      <p:to>
                                        <p:strVal val="visible"/>
                                      </p:to>
                                    </p:set>
                                    <p:animEffect transition="in" filter="fade">
                                      <p:cBhvr>
                                        <p:cTn id="34" dur="500"/>
                                        <p:tgtEl>
                                          <p:spTgt spid="5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500"/>
                                        <p:tgtEl>
                                          <p:spTgt spid="5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0"/>
                                        </p:tgtEl>
                                        <p:attrNameLst>
                                          <p:attrName>style.visibility</p:attrName>
                                        </p:attrNameLst>
                                      </p:cBhvr>
                                      <p:to>
                                        <p:strVal val="visible"/>
                                      </p:to>
                                    </p:set>
                                    <p:animEffect transition="in" filter="fade">
                                      <p:cBhvr>
                                        <p:cTn id="44" dur="500"/>
                                        <p:tgtEl>
                                          <p:spTgt spid="6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500"/>
                                        <p:tgtEl>
                                          <p:spTgt spid="6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500"/>
                                        <p:tgtEl>
                                          <p:spTgt spid="6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fade">
                                      <p:cBhvr>
                                        <p:cTn id="57" dur="500"/>
                                        <p:tgtEl>
                                          <p:spTgt spid="6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4"/>
                                        </p:tgtEl>
                                        <p:attrNameLst>
                                          <p:attrName>style.visibility</p:attrName>
                                        </p:attrNameLst>
                                      </p:cBhvr>
                                      <p:to>
                                        <p:strVal val="visible"/>
                                      </p:to>
                                    </p:set>
                                    <p:animEffect transition="in" filter="fade">
                                      <p:cBhvr>
                                        <p:cTn id="60" dur="500"/>
                                        <p:tgtEl>
                                          <p:spTgt spid="6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65"/>
                                        </p:tgtEl>
                                        <p:attrNameLst>
                                          <p:attrName>style.visibility</p:attrName>
                                        </p:attrNameLst>
                                      </p:cBhvr>
                                      <p:to>
                                        <p:strVal val="visible"/>
                                      </p:to>
                                    </p:set>
                                    <p:animEffect transition="in" filter="fade">
                                      <p:cBhvr>
                                        <p:cTn id="65" dur="500"/>
                                        <p:tgtEl>
                                          <p:spTgt spid="65"/>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66"/>
                                        </p:tgtEl>
                                        <p:attrNameLst>
                                          <p:attrName>style.visibility</p:attrName>
                                        </p:attrNameLst>
                                      </p:cBhvr>
                                      <p:to>
                                        <p:strVal val="visible"/>
                                      </p:to>
                                    </p:set>
                                    <p:animEffect transition="in" filter="fade">
                                      <p:cBhvr>
                                        <p:cTn id="70" dur="500"/>
                                        <p:tgtEl>
                                          <p:spTgt spid="6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7"/>
                                        </p:tgtEl>
                                        <p:attrNameLst>
                                          <p:attrName>style.visibility</p:attrName>
                                        </p:attrNameLst>
                                      </p:cBhvr>
                                      <p:to>
                                        <p:strVal val="visible"/>
                                      </p:to>
                                    </p:set>
                                    <p:animEffect transition="in" filter="fade">
                                      <p:cBhvr>
                                        <p:cTn id="73" dur="500"/>
                                        <p:tgtEl>
                                          <p:spTgt spid="6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68"/>
                                        </p:tgtEl>
                                        <p:attrNameLst>
                                          <p:attrName>style.visibility</p:attrName>
                                        </p:attrNameLst>
                                      </p:cBhvr>
                                      <p:to>
                                        <p:strVal val="visible"/>
                                      </p:to>
                                    </p:set>
                                    <p:animEffect transition="in" filter="fade">
                                      <p:cBhvr>
                                        <p:cTn id="78"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99" grpId="0" animBg="1"/>
      <p:bldP spid="56" grpId="0"/>
      <p:bldP spid="57" grpId="0"/>
      <p:bldP spid="58" grpId="0"/>
      <p:bldP spid="59" grpId="0" animBg="1"/>
      <p:bldP spid="60" grpId="0"/>
      <p:bldP spid="61" grpId="0"/>
      <p:bldP spid="62" grpId="0" animBg="1"/>
      <p:bldP spid="63" grpId="0"/>
      <p:bldP spid="64" grpId="0"/>
      <p:bldP spid="65" grpId="0" animBg="1"/>
      <p:bldP spid="66" grpId="0"/>
      <p:bldP spid="67" grpId="0"/>
      <p:bldP spid="6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r>
              <a:rPr lang="en-US" b="1"/>
              <a:t>2.2. </a:t>
            </a:r>
            <a:r>
              <a:rPr lang="vi-VN" b="1"/>
              <a:t>Các đối tượng đồ họa cơ sở</a:t>
            </a:r>
            <a:r>
              <a:rPr lang="en-US" b="1"/>
              <a:t> </a:t>
            </a:r>
            <a:r>
              <a:rPr lang="en-US" b="1" cap="none"/>
              <a:t>(tt)</a:t>
            </a:r>
            <a:endParaRPr lang="en-US"/>
          </a:p>
        </p:txBody>
      </p:sp>
      <p:grpSp>
        <p:nvGrpSpPr>
          <p:cNvPr id="207875" name="Group 3"/>
          <p:cNvGrpSpPr>
            <a:grpSpLocks/>
          </p:cNvGrpSpPr>
          <p:nvPr/>
        </p:nvGrpSpPr>
        <p:grpSpPr bwMode="auto">
          <a:xfrm>
            <a:off x="146654" y="2167631"/>
            <a:ext cx="5102226" cy="3843339"/>
            <a:chOff x="1001" y="1428"/>
            <a:chExt cx="3214" cy="2421"/>
          </a:xfrm>
        </p:grpSpPr>
        <p:grpSp>
          <p:nvGrpSpPr>
            <p:cNvPr id="207876" name="Group 4"/>
            <p:cNvGrpSpPr>
              <a:grpSpLocks/>
            </p:cNvGrpSpPr>
            <p:nvPr/>
          </p:nvGrpSpPr>
          <p:grpSpPr bwMode="auto">
            <a:xfrm>
              <a:off x="1200" y="1584"/>
              <a:ext cx="2880" cy="2016"/>
              <a:chOff x="1200" y="1584"/>
              <a:chExt cx="2880" cy="2016"/>
            </a:xfrm>
          </p:grpSpPr>
          <p:sp>
            <p:nvSpPr>
              <p:cNvPr id="207877" name="Rectangle 5"/>
              <p:cNvSpPr>
                <a:spLocks noChangeArrowheads="1"/>
              </p:cNvSpPr>
              <p:nvPr/>
            </p:nvSpPr>
            <p:spPr bwMode="auto">
              <a:xfrm>
                <a:off x="1200" y="1584"/>
                <a:ext cx="2880" cy="201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7878" name="Line 6"/>
              <p:cNvSpPr>
                <a:spLocks noChangeShapeType="1"/>
              </p:cNvSpPr>
              <p:nvPr/>
            </p:nvSpPr>
            <p:spPr bwMode="auto">
              <a:xfrm>
                <a:off x="144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79" name="Line 7"/>
              <p:cNvSpPr>
                <a:spLocks noChangeShapeType="1"/>
              </p:cNvSpPr>
              <p:nvPr/>
            </p:nvSpPr>
            <p:spPr bwMode="auto">
              <a:xfrm>
                <a:off x="168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0" name="Line 8"/>
              <p:cNvSpPr>
                <a:spLocks noChangeShapeType="1"/>
              </p:cNvSpPr>
              <p:nvPr/>
            </p:nvSpPr>
            <p:spPr bwMode="auto">
              <a:xfrm>
                <a:off x="192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1" name="Line 9"/>
              <p:cNvSpPr>
                <a:spLocks noChangeShapeType="1"/>
              </p:cNvSpPr>
              <p:nvPr/>
            </p:nvSpPr>
            <p:spPr bwMode="auto">
              <a:xfrm>
                <a:off x="216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2" name="Line 10"/>
              <p:cNvSpPr>
                <a:spLocks noChangeShapeType="1"/>
              </p:cNvSpPr>
              <p:nvPr/>
            </p:nvSpPr>
            <p:spPr bwMode="auto">
              <a:xfrm>
                <a:off x="240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3" name="Line 11"/>
              <p:cNvSpPr>
                <a:spLocks noChangeShapeType="1"/>
              </p:cNvSpPr>
              <p:nvPr/>
            </p:nvSpPr>
            <p:spPr bwMode="auto">
              <a:xfrm>
                <a:off x="264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4" name="Line 12"/>
              <p:cNvSpPr>
                <a:spLocks noChangeShapeType="1"/>
              </p:cNvSpPr>
              <p:nvPr/>
            </p:nvSpPr>
            <p:spPr bwMode="auto">
              <a:xfrm>
                <a:off x="288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5" name="Line 13"/>
              <p:cNvSpPr>
                <a:spLocks noChangeShapeType="1"/>
              </p:cNvSpPr>
              <p:nvPr/>
            </p:nvSpPr>
            <p:spPr bwMode="auto">
              <a:xfrm>
                <a:off x="312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6" name="Line 14"/>
              <p:cNvSpPr>
                <a:spLocks noChangeShapeType="1"/>
              </p:cNvSpPr>
              <p:nvPr/>
            </p:nvSpPr>
            <p:spPr bwMode="auto">
              <a:xfrm>
                <a:off x="336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7" name="Line 15"/>
              <p:cNvSpPr>
                <a:spLocks noChangeShapeType="1"/>
              </p:cNvSpPr>
              <p:nvPr/>
            </p:nvSpPr>
            <p:spPr bwMode="auto">
              <a:xfrm>
                <a:off x="360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8" name="Line 16"/>
              <p:cNvSpPr>
                <a:spLocks noChangeShapeType="1"/>
              </p:cNvSpPr>
              <p:nvPr/>
            </p:nvSpPr>
            <p:spPr bwMode="auto">
              <a:xfrm>
                <a:off x="384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9" name="Line 17"/>
              <p:cNvSpPr>
                <a:spLocks noChangeShapeType="1"/>
              </p:cNvSpPr>
              <p:nvPr/>
            </p:nvSpPr>
            <p:spPr bwMode="auto">
              <a:xfrm>
                <a:off x="1200" y="331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90" name="Line 18"/>
              <p:cNvSpPr>
                <a:spLocks noChangeShapeType="1"/>
              </p:cNvSpPr>
              <p:nvPr/>
            </p:nvSpPr>
            <p:spPr bwMode="auto">
              <a:xfrm>
                <a:off x="1200" y="307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91" name="Line 19"/>
              <p:cNvSpPr>
                <a:spLocks noChangeShapeType="1"/>
              </p:cNvSpPr>
              <p:nvPr/>
            </p:nvSpPr>
            <p:spPr bwMode="auto">
              <a:xfrm>
                <a:off x="1200" y="283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92" name="Line 20"/>
              <p:cNvSpPr>
                <a:spLocks noChangeShapeType="1"/>
              </p:cNvSpPr>
              <p:nvPr/>
            </p:nvSpPr>
            <p:spPr bwMode="auto">
              <a:xfrm>
                <a:off x="1200" y="259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93" name="Line 21"/>
              <p:cNvSpPr>
                <a:spLocks noChangeShapeType="1"/>
              </p:cNvSpPr>
              <p:nvPr/>
            </p:nvSpPr>
            <p:spPr bwMode="auto">
              <a:xfrm>
                <a:off x="1200" y="235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94" name="Line 22"/>
              <p:cNvSpPr>
                <a:spLocks noChangeShapeType="1"/>
              </p:cNvSpPr>
              <p:nvPr/>
            </p:nvSpPr>
            <p:spPr bwMode="auto">
              <a:xfrm>
                <a:off x="1200" y="211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95" name="Line 23"/>
              <p:cNvSpPr>
                <a:spLocks noChangeShapeType="1"/>
              </p:cNvSpPr>
              <p:nvPr/>
            </p:nvSpPr>
            <p:spPr bwMode="auto">
              <a:xfrm>
                <a:off x="1200" y="187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207896" name="Text Box 24"/>
            <p:cNvSpPr txBox="1">
              <a:spLocks noChangeArrowheads="1"/>
            </p:cNvSpPr>
            <p:nvPr/>
          </p:nvSpPr>
          <p:spPr bwMode="auto">
            <a:xfrm>
              <a:off x="1102" y="3607"/>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0</a:t>
              </a:r>
            </a:p>
          </p:txBody>
        </p:sp>
        <p:sp>
          <p:nvSpPr>
            <p:cNvPr id="207897" name="Text Box 25"/>
            <p:cNvSpPr txBox="1">
              <a:spLocks noChangeArrowheads="1"/>
            </p:cNvSpPr>
            <p:nvPr/>
          </p:nvSpPr>
          <p:spPr bwMode="auto">
            <a:xfrm>
              <a:off x="1052" y="1428"/>
              <a:ext cx="19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atin typeface="Tahoma" panose="020B0604030504040204" pitchFamily="34" charset="0"/>
                </a:rPr>
                <a:t>8</a:t>
              </a:r>
            </a:p>
          </p:txBody>
        </p:sp>
        <p:sp>
          <p:nvSpPr>
            <p:cNvPr id="35" name="Text Box 25"/>
            <p:cNvSpPr txBox="1">
              <a:spLocks noChangeArrowheads="1"/>
            </p:cNvSpPr>
            <p:nvPr/>
          </p:nvSpPr>
          <p:spPr bwMode="auto">
            <a:xfrm>
              <a:off x="1058" y="1664"/>
              <a:ext cx="19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atin typeface="Tahoma" panose="020B0604030504040204" pitchFamily="34" charset="0"/>
                </a:rPr>
                <a:t>7</a:t>
              </a:r>
            </a:p>
          </p:txBody>
        </p:sp>
        <p:sp>
          <p:nvSpPr>
            <p:cNvPr id="36" name="Text Box 25"/>
            <p:cNvSpPr txBox="1">
              <a:spLocks noChangeArrowheads="1"/>
            </p:cNvSpPr>
            <p:nvPr/>
          </p:nvSpPr>
          <p:spPr bwMode="auto">
            <a:xfrm>
              <a:off x="1016" y="1946"/>
              <a:ext cx="19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atin typeface="Tahoma" panose="020B0604030504040204" pitchFamily="34" charset="0"/>
                </a:rPr>
                <a:t>6</a:t>
              </a:r>
            </a:p>
          </p:txBody>
        </p:sp>
        <p:sp>
          <p:nvSpPr>
            <p:cNvPr id="37" name="Text Box 25"/>
            <p:cNvSpPr txBox="1">
              <a:spLocks noChangeArrowheads="1"/>
            </p:cNvSpPr>
            <p:nvPr/>
          </p:nvSpPr>
          <p:spPr bwMode="auto">
            <a:xfrm>
              <a:off x="1028" y="2179"/>
              <a:ext cx="19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atin typeface="Tahoma" panose="020B0604030504040204" pitchFamily="34" charset="0"/>
                </a:rPr>
                <a:t>5</a:t>
              </a:r>
            </a:p>
          </p:txBody>
        </p:sp>
        <p:sp>
          <p:nvSpPr>
            <p:cNvPr id="38" name="Text Box 25"/>
            <p:cNvSpPr txBox="1">
              <a:spLocks noChangeArrowheads="1"/>
            </p:cNvSpPr>
            <p:nvPr/>
          </p:nvSpPr>
          <p:spPr bwMode="auto">
            <a:xfrm>
              <a:off x="1016" y="2417"/>
              <a:ext cx="19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atin typeface="Tahoma" panose="020B0604030504040204" pitchFamily="34" charset="0"/>
                </a:rPr>
                <a:t>4</a:t>
              </a:r>
            </a:p>
          </p:txBody>
        </p:sp>
        <p:sp>
          <p:nvSpPr>
            <p:cNvPr id="39" name="Text Box 25"/>
            <p:cNvSpPr txBox="1">
              <a:spLocks noChangeArrowheads="1"/>
            </p:cNvSpPr>
            <p:nvPr/>
          </p:nvSpPr>
          <p:spPr bwMode="auto">
            <a:xfrm>
              <a:off x="1009" y="2652"/>
              <a:ext cx="19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atin typeface="Tahoma" panose="020B0604030504040204" pitchFamily="34" charset="0"/>
                </a:rPr>
                <a:t>3</a:t>
              </a:r>
            </a:p>
          </p:txBody>
        </p:sp>
        <p:sp>
          <p:nvSpPr>
            <p:cNvPr id="40" name="Text Box 25"/>
            <p:cNvSpPr txBox="1">
              <a:spLocks noChangeArrowheads="1"/>
            </p:cNvSpPr>
            <p:nvPr/>
          </p:nvSpPr>
          <p:spPr bwMode="auto">
            <a:xfrm>
              <a:off x="1017" y="2897"/>
              <a:ext cx="19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atin typeface="Tahoma" panose="020B0604030504040204" pitchFamily="34" charset="0"/>
                </a:rPr>
                <a:t>2</a:t>
              </a:r>
            </a:p>
          </p:txBody>
        </p:sp>
        <p:sp>
          <p:nvSpPr>
            <p:cNvPr id="41" name="Text Box 25"/>
            <p:cNvSpPr txBox="1">
              <a:spLocks noChangeArrowheads="1"/>
            </p:cNvSpPr>
            <p:nvPr/>
          </p:nvSpPr>
          <p:spPr bwMode="auto">
            <a:xfrm>
              <a:off x="1001" y="3168"/>
              <a:ext cx="19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atin typeface="Tahoma" panose="020B0604030504040204" pitchFamily="34" charset="0"/>
                </a:rPr>
                <a:t>1</a:t>
              </a:r>
            </a:p>
          </p:txBody>
        </p:sp>
        <p:sp>
          <p:nvSpPr>
            <p:cNvPr id="42" name="Text Box 24"/>
            <p:cNvSpPr txBox="1">
              <a:spLocks noChangeArrowheads="1"/>
            </p:cNvSpPr>
            <p:nvPr/>
          </p:nvSpPr>
          <p:spPr bwMode="auto">
            <a:xfrm>
              <a:off x="1360" y="3600"/>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1</a:t>
              </a:r>
            </a:p>
          </p:txBody>
        </p:sp>
        <p:sp>
          <p:nvSpPr>
            <p:cNvPr id="43" name="Text Box 24"/>
            <p:cNvSpPr txBox="1">
              <a:spLocks noChangeArrowheads="1"/>
            </p:cNvSpPr>
            <p:nvPr/>
          </p:nvSpPr>
          <p:spPr bwMode="auto">
            <a:xfrm>
              <a:off x="1600" y="3608"/>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2</a:t>
              </a:r>
            </a:p>
          </p:txBody>
        </p:sp>
        <p:sp>
          <p:nvSpPr>
            <p:cNvPr id="44" name="Text Box 24"/>
            <p:cNvSpPr txBox="1">
              <a:spLocks noChangeArrowheads="1"/>
            </p:cNvSpPr>
            <p:nvPr/>
          </p:nvSpPr>
          <p:spPr bwMode="auto">
            <a:xfrm>
              <a:off x="1839" y="3598"/>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3</a:t>
              </a:r>
            </a:p>
          </p:txBody>
        </p:sp>
        <p:sp>
          <p:nvSpPr>
            <p:cNvPr id="45" name="Text Box 24"/>
            <p:cNvSpPr txBox="1">
              <a:spLocks noChangeArrowheads="1"/>
            </p:cNvSpPr>
            <p:nvPr/>
          </p:nvSpPr>
          <p:spPr bwMode="auto">
            <a:xfrm>
              <a:off x="2065" y="3591"/>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4</a:t>
              </a:r>
            </a:p>
          </p:txBody>
        </p:sp>
        <p:sp>
          <p:nvSpPr>
            <p:cNvPr id="46" name="Text Box 24"/>
            <p:cNvSpPr txBox="1">
              <a:spLocks noChangeArrowheads="1"/>
            </p:cNvSpPr>
            <p:nvPr/>
          </p:nvSpPr>
          <p:spPr bwMode="auto">
            <a:xfrm>
              <a:off x="2305" y="3599"/>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5</a:t>
              </a:r>
            </a:p>
          </p:txBody>
        </p:sp>
        <p:sp>
          <p:nvSpPr>
            <p:cNvPr id="47" name="Text Box 24"/>
            <p:cNvSpPr txBox="1">
              <a:spLocks noChangeArrowheads="1"/>
            </p:cNvSpPr>
            <p:nvPr/>
          </p:nvSpPr>
          <p:spPr bwMode="auto">
            <a:xfrm>
              <a:off x="2553" y="3615"/>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6</a:t>
              </a:r>
            </a:p>
          </p:txBody>
        </p:sp>
        <p:sp>
          <p:nvSpPr>
            <p:cNvPr id="48" name="Text Box 24"/>
            <p:cNvSpPr txBox="1">
              <a:spLocks noChangeArrowheads="1"/>
            </p:cNvSpPr>
            <p:nvPr/>
          </p:nvSpPr>
          <p:spPr bwMode="auto">
            <a:xfrm>
              <a:off x="2803" y="3608"/>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7</a:t>
              </a:r>
            </a:p>
          </p:txBody>
        </p:sp>
        <p:sp>
          <p:nvSpPr>
            <p:cNvPr id="49" name="Text Box 24"/>
            <p:cNvSpPr txBox="1">
              <a:spLocks noChangeArrowheads="1"/>
            </p:cNvSpPr>
            <p:nvPr/>
          </p:nvSpPr>
          <p:spPr bwMode="auto">
            <a:xfrm>
              <a:off x="3043" y="3616"/>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8</a:t>
              </a:r>
            </a:p>
          </p:txBody>
        </p:sp>
        <p:sp>
          <p:nvSpPr>
            <p:cNvPr id="50" name="Text Box 24"/>
            <p:cNvSpPr txBox="1">
              <a:spLocks noChangeArrowheads="1"/>
            </p:cNvSpPr>
            <p:nvPr/>
          </p:nvSpPr>
          <p:spPr bwMode="auto">
            <a:xfrm>
              <a:off x="3282" y="3606"/>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9</a:t>
              </a:r>
            </a:p>
          </p:txBody>
        </p:sp>
        <p:sp>
          <p:nvSpPr>
            <p:cNvPr id="51" name="Text Box 24"/>
            <p:cNvSpPr txBox="1">
              <a:spLocks noChangeArrowheads="1"/>
            </p:cNvSpPr>
            <p:nvPr/>
          </p:nvSpPr>
          <p:spPr bwMode="auto">
            <a:xfrm>
              <a:off x="3508" y="3599"/>
              <a:ext cx="28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10</a:t>
              </a:r>
            </a:p>
          </p:txBody>
        </p:sp>
        <p:sp>
          <p:nvSpPr>
            <p:cNvPr id="52" name="Text Box 24"/>
            <p:cNvSpPr txBox="1">
              <a:spLocks noChangeArrowheads="1"/>
            </p:cNvSpPr>
            <p:nvPr/>
          </p:nvSpPr>
          <p:spPr bwMode="auto">
            <a:xfrm>
              <a:off x="3748" y="3607"/>
              <a:ext cx="27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11</a:t>
              </a:r>
            </a:p>
          </p:txBody>
        </p:sp>
        <p:sp>
          <p:nvSpPr>
            <p:cNvPr id="73" name="Text Box 24"/>
            <p:cNvSpPr txBox="1">
              <a:spLocks noChangeArrowheads="1"/>
            </p:cNvSpPr>
            <p:nvPr/>
          </p:nvSpPr>
          <p:spPr bwMode="auto">
            <a:xfrm>
              <a:off x="3939" y="3597"/>
              <a:ext cx="27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12</a:t>
              </a:r>
            </a:p>
          </p:txBody>
        </p:sp>
      </p:grpSp>
      <p:sp>
        <p:nvSpPr>
          <p:cNvPr id="207899" name="Rectangle 27"/>
          <p:cNvSpPr>
            <a:spLocks noChangeArrowheads="1"/>
          </p:cNvSpPr>
          <p:nvPr/>
        </p:nvSpPr>
        <p:spPr bwMode="auto">
          <a:xfrm>
            <a:off x="1045959" y="4297958"/>
            <a:ext cx="304800" cy="228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Rectangle 2"/>
          <p:cNvSpPr txBox="1">
            <a:spLocks noChangeArrowheads="1"/>
          </p:cNvSpPr>
          <p:nvPr/>
        </p:nvSpPr>
        <p:spPr>
          <a:xfrm>
            <a:off x="799580" y="1608537"/>
            <a:ext cx="10894437" cy="73575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2400" b="1" cap="none">
                <a:latin typeface="Arial" panose="020B0604020202020204" pitchFamily="34" charset="0"/>
                <a:ea typeface="+mn-ea"/>
                <a:cs typeface="Arial" panose="020B0604020202020204" pitchFamily="34" charset="0"/>
              </a:rPr>
              <a:t>Bài tập:</a:t>
            </a:r>
            <a:r>
              <a:rPr lang="en-US" sz="2400" cap="none">
                <a:latin typeface="Arial" panose="020B0604020202020204" pitchFamily="34" charset="0"/>
                <a:ea typeface="+mn-ea"/>
                <a:cs typeface="Arial" panose="020B0604020202020204" pitchFamily="34" charset="0"/>
              </a:rPr>
              <a:t> cho tọa điểm A(2,3) và B(12,8) trình bày các bước vẽ đường thẳng đi từ A đến B</a:t>
            </a:r>
          </a:p>
        </p:txBody>
      </p:sp>
      <p:graphicFrame>
        <p:nvGraphicFramePr>
          <p:cNvPr id="53" name="Object 4"/>
          <p:cNvGraphicFramePr>
            <a:graphicFrameLocks noChangeAspect="1"/>
          </p:cNvGraphicFramePr>
          <p:nvPr>
            <p:extLst>
              <p:ext uri="{D42A27DB-BD31-4B8C-83A1-F6EECF244321}">
                <p14:modId xmlns:p14="http://schemas.microsoft.com/office/powerpoint/2010/main" val="2671983546"/>
              </p:ext>
            </p:extLst>
          </p:nvPr>
        </p:nvGraphicFramePr>
        <p:xfrm>
          <a:off x="4983163" y="2147888"/>
          <a:ext cx="5524500" cy="822325"/>
        </p:xfrm>
        <a:graphic>
          <a:graphicData uri="http://schemas.openxmlformats.org/presentationml/2006/ole">
            <mc:AlternateContent xmlns:mc="http://schemas.openxmlformats.org/markup-compatibility/2006">
              <mc:Choice xmlns:v="urn:schemas-microsoft-com:vml" Requires="v">
                <p:oleObj spid="_x0000_s9390" name="Equation" r:id="rId3" imgW="2641320" imgH="393480" progId="Equation.3">
                  <p:embed/>
                </p:oleObj>
              </mc:Choice>
              <mc:Fallback>
                <p:oleObj name="Equation" r:id="rId3" imgW="2641320" imgH="393480" progId="Equation.3">
                  <p:embed/>
                  <p:pic>
                    <p:nvPicPr>
                      <p:cNvPr id="0" name=""/>
                      <p:cNvPicPr>
                        <a:picLocks noChangeAspect="1" noChangeArrowheads="1"/>
                      </p:cNvPicPr>
                      <p:nvPr/>
                    </p:nvPicPr>
                    <p:blipFill>
                      <a:blip r:embed="rId4"/>
                      <a:srcRect/>
                      <a:stretch>
                        <a:fillRect/>
                      </a:stretch>
                    </p:blipFill>
                    <p:spPr bwMode="auto">
                      <a:xfrm>
                        <a:off x="4983163" y="2147888"/>
                        <a:ext cx="5524500"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 name="Object 48"/>
          <p:cNvGraphicFramePr>
            <a:graphicFrameLocks noChangeAspect="1"/>
          </p:cNvGraphicFramePr>
          <p:nvPr>
            <p:extLst>
              <p:ext uri="{D42A27DB-BD31-4B8C-83A1-F6EECF244321}">
                <p14:modId xmlns:p14="http://schemas.microsoft.com/office/powerpoint/2010/main" val="1567479890"/>
              </p:ext>
            </p:extLst>
          </p:nvPr>
        </p:nvGraphicFramePr>
        <p:xfrm>
          <a:off x="6510301" y="3002719"/>
          <a:ext cx="1878012" cy="488950"/>
        </p:xfrm>
        <a:graphic>
          <a:graphicData uri="http://schemas.openxmlformats.org/presentationml/2006/ole">
            <mc:AlternateContent xmlns:mc="http://schemas.openxmlformats.org/markup-compatibility/2006">
              <mc:Choice xmlns:v="urn:schemas-microsoft-com:vml" Requires="v">
                <p:oleObj spid="_x0000_s9391" name="Equation" r:id="rId5" imgW="876240" imgH="228600" progId="Equation.3">
                  <p:embed/>
                </p:oleObj>
              </mc:Choice>
              <mc:Fallback>
                <p:oleObj name="Equation" r:id="rId5" imgW="87624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0301" y="3002719"/>
                        <a:ext cx="1878012"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 name="Text Box 32"/>
          <p:cNvSpPr txBox="1">
            <a:spLocks noChangeArrowheads="1"/>
          </p:cNvSpPr>
          <p:nvPr/>
        </p:nvSpPr>
        <p:spPr bwMode="auto">
          <a:xfrm>
            <a:off x="5334523" y="3573044"/>
            <a:ext cx="131478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x = x+1= 7 </a:t>
            </a:r>
          </a:p>
        </p:txBody>
      </p:sp>
      <p:sp>
        <p:nvSpPr>
          <p:cNvPr id="58" name="Text Box 33"/>
          <p:cNvSpPr txBox="1">
            <a:spLocks noChangeArrowheads="1"/>
          </p:cNvSpPr>
          <p:nvPr/>
        </p:nvSpPr>
        <p:spPr bwMode="auto">
          <a:xfrm>
            <a:off x="7246812" y="3573044"/>
            <a:ext cx="369524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y = y + 1 * m = 5+1*0.5 = 5.5 (~6)  </a:t>
            </a:r>
          </a:p>
        </p:txBody>
      </p:sp>
      <p:sp>
        <p:nvSpPr>
          <p:cNvPr id="59" name="Rectangle 27"/>
          <p:cNvSpPr>
            <a:spLocks noChangeArrowheads="1"/>
          </p:cNvSpPr>
          <p:nvPr/>
        </p:nvSpPr>
        <p:spPr bwMode="auto">
          <a:xfrm>
            <a:off x="1478098" y="3892440"/>
            <a:ext cx="304800" cy="228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 name="Text Box 32"/>
          <p:cNvSpPr txBox="1">
            <a:spLocks noChangeArrowheads="1"/>
          </p:cNvSpPr>
          <p:nvPr/>
        </p:nvSpPr>
        <p:spPr bwMode="auto">
          <a:xfrm>
            <a:off x="5334523" y="3922406"/>
            <a:ext cx="131478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x = x+1= 8 </a:t>
            </a:r>
          </a:p>
        </p:txBody>
      </p:sp>
      <p:sp>
        <p:nvSpPr>
          <p:cNvPr id="61" name="Text Box 33"/>
          <p:cNvSpPr txBox="1">
            <a:spLocks noChangeArrowheads="1"/>
          </p:cNvSpPr>
          <p:nvPr/>
        </p:nvSpPr>
        <p:spPr bwMode="auto">
          <a:xfrm>
            <a:off x="7246812" y="3922406"/>
            <a:ext cx="321273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y = y + 1 * m = 5.5+1*0.5 = 6  </a:t>
            </a:r>
          </a:p>
        </p:txBody>
      </p:sp>
      <p:sp>
        <p:nvSpPr>
          <p:cNvPr id="62" name="Rectangle 27"/>
          <p:cNvSpPr>
            <a:spLocks noChangeArrowheads="1"/>
          </p:cNvSpPr>
          <p:nvPr/>
        </p:nvSpPr>
        <p:spPr bwMode="auto">
          <a:xfrm>
            <a:off x="1871474" y="3863083"/>
            <a:ext cx="304800" cy="228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 name="Text Box 32"/>
          <p:cNvSpPr txBox="1">
            <a:spLocks noChangeArrowheads="1"/>
          </p:cNvSpPr>
          <p:nvPr/>
        </p:nvSpPr>
        <p:spPr bwMode="auto">
          <a:xfrm>
            <a:off x="5325080" y="4228662"/>
            <a:ext cx="131478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x = x+1= 9 </a:t>
            </a:r>
          </a:p>
        </p:txBody>
      </p:sp>
      <p:sp>
        <p:nvSpPr>
          <p:cNvPr id="64" name="Text Box 33"/>
          <p:cNvSpPr txBox="1">
            <a:spLocks noChangeArrowheads="1"/>
          </p:cNvSpPr>
          <p:nvPr/>
        </p:nvSpPr>
        <p:spPr bwMode="auto">
          <a:xfrm>
            <a:off x="7237369" y="4228662"/>
            <a:ext cx="369325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y = y + 1 * m = 6+1*0.5 = 6.5 (~7)  </a:t>
            </a:r>
          </a:p>
        </p:txBody>
      </p:sp>
      <p:sp>
        <p:nvSpPr>
          <p:cNvPr id="65" name="Rectangle 27"/>
          <p:cNvSpPr>
            <a:spLocks noChangeArrowheads="1"/>
          </p:cNvSpPr>
          <p:nvPr/>
        </p:nvSpPr>
        <p:spPr bwMode="auto">
          <a:xfrm>
            <a:off x="2221442" y="3536750"/>
            <a:ext cx="304800" cy="228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 name="Text Box 32"/>
          <p:cNvSpPr txBox="1">
            <a:spLocks noChangeArrowheads="1"/>
          </p:cNvSpPr>
          <p:nvPr/>
        </p:nvSpPr>
        <p:spPr bwMode="auto">
          <a:xfrm>
            <a:off x="5314044" y="4519822"/>
            <a:ext cx="142699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x = x+1= 10 </a:t>
            </a:r>
          </a:p>
        </p:txBody>
      </p:sp>
      <p:sp>
        <p:nvSpPr>
          <p:cNvPr id="67" name="Text Box 33"/>
          <p:cNvSpPr txBox="1">
            <a:spLocks noChangeArrowheads="1"/>
          </p:cNvSpPr>
          <p:nvPr/>
        </p:nvSpPr>
        <p:spPr bwMode="auto">
          <a:xfrm>
            <a:off x="7226333" y="4519822"/>
            <a:ext cx="321075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y = y + 1 * m = 6.5+1*0.5 = 7  </a:t>
            </a:r>
          </a:p>
        </p:txBody>
      </p:sp>
      <p:sp>
        <p:nvSpPr>
          <p:cNvPr id="68" name="Rectangle 27"/>
          <p:cNvSpPr>
            <a:spLocks noChangeArrowheads="1"/>
          </p:cNvSpPr>
          <p:nvPr/>
        </p:nvSpPr>
        <p:spPr bwMode="auto">
          <a:xfrm>
            <a:off x="2612422" y="3482082"/>
            <a:ext cx="304800" cy="228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 name="Rectangle 27"/>
          <p:cNvSpPr>
            <a:spLocks noChangeArrowheads="1"/>
          </p:cNvSpPr>
          <p:nvPr/>
        </p:nvSpPr>
        <p:spPr bwMode="auto">
          <a:xfrm>
            <a:off x="3003037" y="3132894"/>
            <a:ext cx="304800" cy="228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 name="Rectangle 27"/>
          <p:cNvSpPr>
            <a:spLocks noChangeArrowheads="1"/>
          </p:cNvSpPr>
          <p:nvPr/>
        </p:nvSpPr>
        <p:spPr bwMode="auto">
          <a:xfrm>
            <a:off x="3380862" y="3132894"/>
            <a:ext cx="304800" cy="228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 name="Rectangle 27"/>
          <p:cNvSpPr>
            <a:spLocks noChangeArrowheads="1"/>
          </p:cNvSpPr>
          <p:nvPr/>
        </p:nvSpPr>
        <p:spPr bwMode="auto">
          <a:xfrm>
            <a:off x="3713298" y="2755812"/>
            <a:ext cx="304800" cy="228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 name="Rectangle 27"/>
          <p:cNvSpPr>
            <a:spLocks noChangeArrowheads="1"/>
          </p:cNvSpPr>
          <p:nvPr/>
        </p:nvSpPr>
        <p:spPr bwMode="auto">
          <a:xfrm>
            <a:off x="4078515" y="2769293"/>
            <a:ext cx="304800" cy="228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 name="Text Box 32"/>
          <p:cNvSpPr txBox="1">
            <a:spLocks noChangeArrowheads="1"/>
          </p:cNvSpPr>
          <p:nvPr/>
        </p:nvSpPr>
        <p:spPr bwMode="auto">
          <a:xfrm>
            <a:off x="5314044" y="4797887"/>
            <a:ext cx="142699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x = x+1= 11 </a:t>
            </a:r>
          </a:p>
        </p:txBody>
      </p:sp>
      <p:sp>
        <p:nvSpPr>
          <p:cNvPr id="75" name="Text Box 33"/>
          <p:cNvSpPr txBox="1">
            <a:spLocks noChangeArrowheads="1"/>
          </p:cNvSpPr>
          <p:nvPr/>
        </p:nvSpPr>
        <p:spPr bwMode="auto">
          <a:xfrm>
            <a:off x="7226333" y="4797887"/>
            <a:ext cx="368023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y = y + 1 * m = 7+1*0.5 = 7.5 (~8)  </a:t>
            </a:r>
          </a:p>
        </p:txBody>
      </p:sp>
      <p:sp>
        <p:nvSpPr>
          <p:cNvPr id="76" name="Rectangle 27"/>
          <p:cNvSpPr>
            <a:spLocks noChangeArrowheads="1"/>
          </p:cNvSpPr>
          <p:nvPr/>
        </p:nvSpPr>
        <p:spPr bwMode="auto">
          <a:xfrm>
            <a:off x="4513566" y="2305523"/>
            <a:ext cx="304800" cy="228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 name="Text Box 32"/>
          <p:cNvSpPr txBox="1">
            <a:spLocks noChangeArrowheads="1"/>
          </p:cNvSpPr>
          <p:nvPr/>
        </p:nvSpPr>
        <p:spPr bwMode="auto">
          <a:xfrm>
            <a:off x="5314044" y="5089047"/>
            <a:ext cx="142699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x = x+1= 12 </a:t>
            </a:r>
          </a:p>
        </p:txBody>
      </p:sp>
      <p:sp>
        <p:nvSpPr>
          <p:cNvPr id="78" name="Text Box 33"/>
          <p:cNvSpPr txBox="1">
            <a:spLocks noChangeArrowheads="1"/>
          </p:cNvSpPr>
          <p:nvPr/>
        </p:nvSpPr>
        <p:spPr bwMode="auto">
          <a:xfrm>
            <a:off x="7226333" y="5089047"/>
            <a:ext cx="319773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y = y + 1 * m = 7.5+1*0.5 = 8  </a:t>
            </a:r>
          </a:p>
        </p:txBody>
      </p:sp>
      <p:sp>
        <p:nvSpPr>
          <p:cNvPr id="79" name="Rectangle 27"/>
          <p:cNvSpPr>
            <a:spLocks noChangeArrowheads="1"/>
          </p:cNvSpPr>
          <p:nvPr/>
        </p:nvSpPr>
        <p:spPr bwMode="auto">
          <a:xfrm>
            <a:off x="4906963" y="2305523"/>
            <a:ext cx="304800" cy="228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10724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1000"/>
                                        <p:tgtEl>
                                          <p:spTgt spid="53"/>
                                        </p:tgtEl>
                                      </p:cBhvr>
                                    </p:animEffect>
                                    <p:anim calcmode="lin" valueType="num">
                                      <p:cBhvr>
                                        <p:cTn id="8" dur="1000" fill="hold"/>
                                        <p:tgtEl>
                                          <p:spTgt spid="53"/>
                                        </p:tgtEl>
                                        <p:attrNameLst>
                                          <p:attrName>ppt_x</p:attrName>
                                        </p:attrNameLst>
                                      </p:cBhvr>
                                      <p:tavLst>
                                        <p:tav tm="0">
                                          <p:val>
                                            <p:strVal val="#ppt_x"/>
                                          </p:val>
                                        </p:tav>
                                        <p:tav tm="100000">
                                          <p:val>
                                            <p:strVal val="#ppt_x"/>
                                          </p:val>
                                        </p:tav>
                                      </p:tavLst>
                                    </p:anim>
                                    <p:anim calcmode="lin" valueType="num">
                                      <p:cBhvr>
                                        <p:cTn id="9"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5"/>
                                        </p:tgtEl>
                                        <p:attrNameLst>
                                          <p:attrName>style.visibility</p:attrName>
                                        </p:attrNameLst>
                                      </p:cBhvr>
                                      <p:to>
                                        <p:strVal val="visible"/>
                                      </p:to>
                                    </p:set>
                                    <p:animEffect transition="in" filter="fade">
                                      <p:cBhvr>
                                        <p:cTn id="14" dur="1000"/>
                                        <p:tgtEl>
                                          <p:spTgt spid="55"/>
                                        </p:tgtEl>
                                      </p:cBhvr>
                                    </p:animEffect>
                                    <p:anim calcmode="lin" valueType="num">
                                      <p:cBhvr>
                                        <p:cTn id="15" dur="1000" fill="hold"/>
                                        <p:tgtEl>
                                          <p:spTgt spid="55"/>
                                        </p:tgtEl>
                                        <p:attrNameLst>
                                          <p:attrName>ppt_x</p:attrName>
                                        </p:attrNameLst>
                                      </p:cBhvr>
                                      <p:tavLst>
                                        <p:tav tm="0">
                                          <p:val>
                                            <p:strVal val="#ppt_x"/>
                                          </p:val>
                                        </p:tav>
                                        <p:tav tm="100000">
                                          <p:val>
                                            <p:strVal val="#ppt_x"/>
                                          </p:val>
                                        </p:tav>
                                      </p:tavLst>
                                    </p:anim>
                                    <p:anim calcmode="lin" valueType="num">
                                      <p:cBhvr>
                                        <p:cTn id="16"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07899"/>
                                        </p:tgtEl>
                                        <p:attrNameLst>
                                          <p:attrName>style.visibility</p:attrName>
                                        </p:attrNameLst>
                                      </p:cBhvr>
                                      <p:to>
                                        <p:strVal val="visible"/>
                                      </p:to>
                                    </p:set>
                                    <p:animEffect transition="in" filter="fade">
                                      <p:cBhvr>
                                        <p:cTn id="21" dur="500"/>
                                        <p:tgtEl>
                                          <p:spTgt spid="20789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9"/>
                                        </p:tgtEl>
                                        <p:attrNameLst>
                                          <p:attrName>style.visibility</p:attrName>
                                        </p:attrNameLst>
                                      </p:cBhvr>
                                      <p:to>
                                        <p:strVal val="visible"/>
                                      </p:to>
                                    </p:set>
                                    <p:animEffect transition="in" filter="fade">
                                      <p:cBhvr>
                                        <p:cTn id="26" dur="500"/>
                                        <p:tgtEl>
                                          <p:spTgt spid="5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fade">
                                      <p:cBhvr>
                                        <p:cTn id="31" dur="500"/>
                                        <p:tgtEl>
                                          <p:spTgt spid="6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fade">
                                      <p:cBhvr>
                                        <p:cTn id="36" dur="500"/>
                                        <p:tgtEl>
                                          <p:spTgt spid="6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6"/>
                                        </p:tgtEl>
                                        <p:attrNameLst>
                                          <p:attrName>style.visibility</p:attrName>
                                        </p:attrNameLst>
                                      </p:cBhvr>
                                      <p:to>
                                        <p:strVal val="visible"/>
                                      </p:to>
                                    </p:set>
                                    <p:animEffect transition="in" filter="fade">
                                      <p:cBhvr>
                                        <p:cTn id="41" dur="500"/>
                                        <p:tgtEl>
                                          <p:spTgt spid="6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7"/>
                                        </p:tgtEl>
                                        <p:attrNameLst>
                                          <p:attrName>style.visibility</p:attrName>
                                        </p:attrNameLst>
                                      </p:cBhvr>
                                      <p:to>
                                        <p:strVal val="visible"/>
                                      </p:to>
                                    </p:set>
                                    <p:animEffect transition="in" filter="fade">
                                      <p:cBhvr>
                                        <p:cTn id="44" dur="500"/>
                                        <p:tgtEl>
                                          <p:spTgt spid="6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8"/>
                                        </p:tgtEl>
                                        <p:attrNameLst>
                                          <p:attrName>style.visibility</p:attrName>
                                        </p:attrNameLst>
                                      </p:cBhvr>
                                      <p:to>
                                        <p:strVal val="visible"/>
                                      </p:to>
                                    </p:set>
                                    <p:animEffect transition="in" filter="fade">
                                      <p:cBhvr>
                                        <p:cTn id="49" dur="500"/>
                                        <p:tgtEl>
                                          <p:spTgt spid="6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fade">
                                      <p:cBhvr>
                                        <p:cTn id="57" dur="500"/>
                                        <p:tgtEl>
                                          <p:spTgt spid="5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9"/>
                                        </p:tgtEl>
                                        <p:attrNameLst>
                                          <p:attrName>style.visibility</p:attrName>
                                        </p:attrNameLst>
                                      </p:cBhvr>
                                      <p:to>
                                        <p:strVal val="visible"/>
                                      </p:to>
                                    </p:set>
                                    <p:animEffect transition="in" filter="fade">
                                      <p:cBhvr>
                                        <p:cTn id="62" dur="500"/>
                                        <p:tgtEl>
                                          <p:spTgt spid="6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60"/>
                                        </p:tgtEl>
                                        <p:attrNameLst>
                                          <p:attrName>style.visibility</p:attrName>
                                        </p:attrNameLst>
                                      </p:cBhvr>
                                      <p:to>
                                        <p:strVal val="visible"/>
                                      </p:to>
                                    </p:set>
                                    <p:animEffect transition="in" filter="fade">
                                      <p:cBhvr>
                                        <p:cTn id="67" dur="500"/>
                                        <p:tgtEl>
                                          <p:spTgt spid="6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1"/>
                                        </p:tgtEl>
                                        <p:attrNameLst>
                                          <p:attrName>style.visibility</p:attrName>
                                        </p:attrNameLst>
                                      </p:cBhvr>
                                      <p:to>
                                        <p:strVal val="visible"/>
                                      </p:to>
                                    </p:set>
                                    <p:animEffect transition="in" filter="fade">
                                      <p:cBhvr>
                                        <p:cTn id="70" dur="500"/>
                                        <p:tgtEl>
                                          <p:spTgt spid="61"/>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70"/>
                                        </p:tgtEl>
                                        <p:attrNameLst>
                                          <p:attrName>style.visibility</p:attrName>
                                        </p:attrNameLst>
                                      </p:cBhvr>
                                      <p:to>
                                        <p:strVal val="visible"/>
                                      </p:to>
                                    </p:set>
                                    <p:animEffect transition="in" filter="fade">
                                      <p:cBhvr>
                                        <p:cTn id="75" dur="500"/>
                                        <p:tgtEl>
                                          <p:spTgt spid="7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63"/>
                                        </p:tgtEl>
                                        <p:attrNameLst>
                                          <p:attrName>style.visibility</p:attrName>
                                        </p:attrNameLst>
                                      </p:cBhvr>
                                      <p:to>
                                        <p:strVal val="visible"/>
                                      </p:to>
                                    </p:set>
                                    <p:animEffect transition="in" filter="fade">
                                      <p:cBhvr>
                                        <p:cTn id="80" dur="500"/>
                                        <p:tgtEl>
                                          <p:spTgt spid="6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64"/>
                                        </p:tgtEl>
                                        <p:attrNameLst>
                                          <p:attrName>style.visibility</p:attrName>
                                        </p:attrNameLst>
                                      </p:cBhvr>
                                      <p:to>
                                        <p:strVal val="visible"/>
                                      </p:to>
                                    </p:set>
                                    <p:animEffect transition="in" filter="fade">
                                      <p:cBhvr>
                                        <p:cTn id="83" dur="500"/>
                                        <p:tgtEl>
                                          <p:spTgt spid="64"/>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71"/>
                                        </p:tgtEl>
                                        <p:attrNameLst>
                                          <p:attrName>style.visibility</p:attrName>
                                        </p:attrNameLst>
                                      </p:cBhvr>
                                      <p:to>
                                        <p:strVal val="visible"/>
                                      </p:to>
                                    </p:set>
                                    <p:animEffect transition="in" filter="fade">
                                      <p:cBhvr>
                                        <p:cTn id="88" dur="500"/>
                                        <p:tgtEl>
                                          <p:spTgt spid="71"/>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72"/>
                                        </p:tgtEl>
                                        <p:attrNameLst>
                                          <p:attrName>style.visibility</p:attrName>
                                        </p:attrNameLst>
                                      </p:cBhvr>
                                      <p:to>
                                        <p:strVal val="visible"/>
                                      </p:to>
                                    </p:set>
                                    <p:animEffect transition="in" filter="fade">
                                      <p:cBhvr>
                                        <p:cTn id="93" dur="500"/>
                                        <p:tgtEl>
                                          <p:spTgt spid="72"/>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74"/>
                                        </p:tgtEl>
                                        <p:attrNameLst>
                                          <p:attrName>style.visibility</p:attrName>
                                        </p:attrNameLst>
                                      </p:cBhvr>
                                      <p:to>
                                        <p:strVal val="visible"/>
                                      </p:to>
                                    </p:set>
                                    <p:animEffect transition="in" filter="fade">
                                      <p:cBhvr>
                                        <p:cTn id="98" dur="500"/>
                                        <p:tgtEl>
                                          <p:spTgt spid="74"/>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75"/>
                                        </p:tgtEl>
                                        <p:attrNameLst>
                                          <p:attrName>style.visibility</p:attrName>
                                        </p:attrNameLst>
                                      </p:cBhvr>
                                      <p:to>
                                        <p:strVal val="visible"/>
                                      </p:to>
                                    </p:set>
                                    <p:animEffect transition="in" filter="fade">
                                      <p:cBhvr>
                                        <p:cTn id="101" dur="500"/>
                                        <p:tgtEl>
                                          <p:spTgt spid="75"/>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76"/>
                                        </p:tgtEl>
                                        <p:attrNameLst>
                                          <p:attrName>style.visibility</p:attrName>
                                        </p:attrNameLst>
                                      </p:cBhvr>
                                      <p:to>
                                        <p:strVal val="visible"/>
                                      </p:to>
                                    </p:set>
                                    <p:animEffect transition="in" filter="fade">
                                      <p:cBhvr>
                                        <p:cTn id="106" dur="500"/>
                                        <p:tgtEl>
                                          <p:spTgt spid="76"/>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77"/>
                                        </p:tgtEl>
                                        <p:attrNameLst>
                                          <p:attrName>style.visibility</p:attrName>
                                        </p:attrNameLst>
                                      </p:cBhvr>
                                      <p:to>
                                        <p:strVal val="visible"/>
                                      </p:to>
                                    </p:set>
                                    <p:animEffect transition="in" filter="fade">
                                      <p:cBhvr>
                                        <p:cTn id="111" dur="500"/>
                                        <p:tgtEl>
                                          <p:spTgt spid="77"/>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78"/>
                                        </p:tgtEl>
                                        <p:attrNameLst>
                                          <p:attrName>style.visibility</p:attrName>
                                        </p:attrNameLst>
                                      </p:cBhvr>
                                      <p:to>
                                        <p:strVal val="visible"/>
                                      </p:to>
                                    </p:set>
                                    <p:animEffect transition="in" filter="fade">
                                      <p:cBhvr>
                                        <p:cTn id="114" dur="500"/>
                                        <p:tgtEl>
                                          <p:spTgt spid="78"/>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79"/>
                                        </p:tgtEl>
                                        <p:attrNameLst>
                                          <p:attrName>style.visibility</p:attrName>
                                        </p:attrNameLst>
                                      </p:cBhvr>
                                      <p:to>
                                        <p:strVal val="visible"/>
                                      </p:to>
                                    </p:set>
                                    <p:animEffect transition="in" filter="fade">
                                      <p:cBhvr>
                                        <p:cTn id="119"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99" grpId="0" animBg="1"/>
      <p:bldP spid="57" grpId="0"/>
      <p:bldP spid="58" grpId="0"/>
      <p:bldP spid="59" grpId="0" animBg="1"/>
      <p:bldP spid="60" grpId="0"/>
      <p:bldP spid="61" grpId="0"/>
      <p:bldP spid="62" grpId="0" animBg="1"/>
      <p:bldP spid="63" grpId="0"/>
      <p:bldP spid="64" grpId="0"/>
      <p:bldP spid="65" grpId="0" animBg="1"/>
      <p:bldP spid="66" grpId="0"/>
      <p:bldP spid="67" grpId="0"/>
      <p:bldP spid="68" grpId="0" animBg="1"/>
      <p:bldP spid="69" grpId="0" animBg="1"/>
      <p:bldP spid="70" grpId="0" animBg="1"/>
      <p:bldP spid="71" grpId="0" animBg="1"/>
      <p:bldP spid="72" grpId="0" animBg="1"/>
      <p:bldP spid="74" grpId="0"/>
      <p:bldP spid="75" grpId="0"/>
      <p:bldP spid="76" grpId="0" animBg="1"/>
      <p:bldP spid="77" grpId="0"/>
      <p:bldP spid="78" grpId="0"/>
      <p:bldP spid="7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r>
              <a:rPr lang="en-US" b="1"/>
              <a:t>2.2. </a:t>
            </a:r>
            <a:r>
              <a:rPr lang="vi-VN" b="1"/>
              <a:t>Các đối tượng đồ họa cơ sở</a:t>
            </a:r>
            <a:r>
              <a:rPr lang="en-US" b="1"/>
              <a:t> </a:t>
            </a:r>
            <a:r>
              <a:rPr lang="en-US" b="1" cap="none"/>
              <a:t>(tt)</a:t>
            </a:r>
            <a:endParaRPr lang="en-US"/>
          </a:p>
        </p:txBody>
      </p:sp>
      <p:sp>
        <p:nvSpPr>
          <p:cNvPr id="34" name="Rectangle 2"/>
          <p:cNvSpPr txBox="1">
            <a:spLocks noChangeArrowheads="1"/>
          </p:cNvSpPr>
          <p:nvPr/>
        </p:nvSpPr>
        <p:spPr>
          <a:xfrm>
            <a:off x="799580" y="1608537"/>
            <a:ext cx="10894437" cy="73575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2400" b="1" cap="none">
                <a:latin typeface="Arial" panose="020B0604020202020204" pitchFamily="34" charset="0"/>
                <a:ea typeface="+mn-ea"/>
                <a:cs typeface="Arial" panose="020B0604020202020204" pitchFamily="34" charset="0"/>
              </a:rPr>
              <a:t>Bài tập:</a:t>
            </a:r>
            <a:r>
              <a:rPr lang="en-US" sz="2400" cap="none">
                <a:latin typeface="Arial" panose="020B0604020202020204" pitchFamily="34" charset="0"/>
                <a:ea typeface="+mn-ea"/>
                <a:cs typeface="Arial" panose="020B0604020202020204" pitchFamily="34" charset="0"/>
              </a:rPr>
              <a:t> cho tọa điểm A(12,8) và B(2,3) trình bày các bước vẽ đường thẳng đi từ A đến B</a:t>
            </a:r>
          </a:p>
        </p:txBody>
      </p:sp>
      <p:graphicFrame>
        <p:nvGraphicFramePr>
          <p:cNvPr id="53" name="Object 4"/>
          <p:cNvGraphicFramePr>
            <a:graphicFrameLocks noChangeAspect="1"/>
          </p:cNvGraphicFramePr>
          <p:nvPr>
            <p:extLst>
              <p:ext uri="{D42A27DB-BD31-4B8C-83A1-F6EECF244321}">
                <p14:modId xmlns:p14="http://schemas.microsoft.com/office/powerpoint/2010/main" val="1704195123"/>
              </p:ext>
            </p:extLst>
          </p:nvPr>
        </p:nvGraphicFramePr>
        <p:xfrm>
          <a:off x="6240463" y="2003425"/>
          <a:ext cx="5764212" cy="822325"/>
        </p:xfrm>
        <a:graphic>
          <a:graphicData uri="http://schemas.openxmlformats.org/presentationml/2006/ole">
            <mc:AlternateContent xmlns:mc="http://schemas.openxmlformats.org/markup-compatibility/2006">
              <mc:Choice xmlns:v="urn:schemas-microsoft-com:vml" Requires="v">
                <p:oleObj spid="_x0000_s11428" name="Equation" r:id="rId3" imgW="2755800" imgH="393480" progId="Equation.3">
                  <p:embed/>
                </p:oleObj>
              </mc:Choice>
              <mc:Fallback>
                <p:oleObj name="Equation" r:id="rId3" imgW="2755800" imgH="393480" progId="Equation.3">
                  <p:embed/>
                  <p:pic>
                    <p:nvPicPr>
                      <p:cNvPr id="0" name=""/>
                      <p:cNvPicPr>
                        <a:picLocks noChangeAspect="1" noChangeArrowheads="1"/>
                      </p:cNvPicPr>
                      <p:nvPr/>
                    </p:nvPicPr>
                    <p:blipFill>
                      <a:blip r:embed="rId4"/>
                      <a:srcRect/>
                      <a:stretch>
                        <a:fillRect/>
                      </a:stretch>
                    </p:blipFill>
                    <p:spPr bwMode="auto">
                      <a:xfrm>
                        <a:off x="6240463" y="2003425"/>
                        <a:ext cx="5764212"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 name="Object 48"/>
          <p:cNvGraphicFramePr>
            <a:graphicFrameLocks noChangeAspect="1"/>
          </p:cNvGraphicFramePr>
          <p:nvPr>
            <p:extLst>
              <p:ext uri="{D42A27DB-BD31-4B8C-83A1-F6EECF244321}">
                <p14:modId xmlns:p14="http://schemas.microsoft.com/office/powerpoint/2010/main" val="2589570067"/>
              </p:ext>
            </p:extLst>
          </p:nvPr>
        </p:nvGraphicFramePr>
        <p:xfrm>
          <a:off x="857221" y="2322358"/>
          <a:ext cx="4054475" cy="488950"/>
        </p:xfrm>
        <a:graphic>
          <a:graphicData uri="http://schemas.openxmlformats.org/presentationml/2006/ole">
            <mc:AlternateContent xmlns:mc="http://schemas.openxmlformats.org/markup-compatibility/2006">
              <mc:Choice xmlns:v="urn:schemas-microsoft-com:vml" Requires="v">
                <p:oleObj spid="_x0000_s11429" name="Equation" r:id="rId5" imgW="1892160" imgH="228600" progId="Equation.3">
                  <p:embed/>
                </p:oleObj>
              </mc:Choice>
              <mc:Fallback>
                <p:oleObj name="Equation" r:id="rId5" imgW="1892160" imgH="228600" progId="Equation.3">
                  <p:embed/>
                  <p:pic>
                    <p:nvPicPr>
                      <p:cNvPr id="0" name=""/>
                      <p:cNvPicPr>
                        <a:picLocks noChangeAspect="1" noChangeArrowheads="1"/>
                      </p:cNvPicPr>
                      <p:nvPr/>
                    </p:nvPicPr>
                    <p:blipFill>
                      <a:blip r:embed="rId6"/>
                      <a:srcRect/>
                      <a:stretch>
                        <a:fillRect/>
                      </a:stretch>
                    </p:blipFill>
                    <p:spPr bwMode="auto">
                      <a:xfrm>
                        <a:off x="857221" y="2322358"/>
                        <a:ext cx="4054475"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 name="Picture 3"/>
          <p:cNvPicPr>
            <a:picLocks noChangeAspect="1"/>
          </p:cNvPicPr>
          <p:nvPr/>
        </p:nvPicPr>
        <p:blipFill>
          <a:blip r:embed="rId7"/>
          <a:stretch>
            <a:fillRect/>
          </a:stretch>
        </p:blipFill>
        <p:spPr>
          <a:xfrm>
            <a:off x="857220" y="2811307"/>
            <a:ext cx="3244703" cy="2894033"/>
          </a:xfrm>
          <a:prstGeom prst="rect">
            <a:avLst/>
          </a:prstGeom>
        </p:spPr>
      </p:pic>
      <p:pic>
        <p:nvPicPr>
          <p:cNvPr id="5" name="Picture 4"/>
          <p:cNvPicPr>
            <a:picLocks noChangeAspect="1"/>
          </p:cNvPicPr>
          <p:nvPr/>
        </p:nvPicPr>
        <p:blipFill>
          <a:blip r:embed="rId8"/>
          <a:stretch>
            <a:fillRect/>
          </a:stretch>
        </p:blipFill>
        <p:spPr>
          <a:xfrm>
            <a:off x="4101923" y="2825750"/>
            <a:ext cx="3342066" cy="2902920"/>
          </a:xfrm>
          <a:prstGeom prst="rect">
            <a:avLst/>
          </a:prstGeom>
        </p:spPr>
      </p:pic>
    </p:spTree>
    <p:extLst>
      <p:ext uri="{BB962C8B-B14F-4D97-AF65-F5344CB8AC3E}">
        <p14:creationId xmlns:p14="http://schemas.microsoft.com/office/powerpoint/2010/main" val="2454083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1000"/>
                                        <p:tgtEl>
                                          <p:spTgt spid="53"/>
                                        </p:tgtEl>
                                      </p:cBhvr>
                                    </p:animEffect>
                                    <p:anim calcmode="lin" valueType="num">
                                      <p:cBhvr>
                                        <p:cTn id="8" dur="1000" fill="hold"/>
                                        <p:tgtEl>
                                          <p:spTgt spid="53"/>
                                        </p:tgtEl>
                                        <p:attrNameLst>
                                          <p:attrName>ppt_x</p:attrName>
                                        </p:attrNameLst>
                                      </p:cBhvr>
                                      <p:tavLst>
                                        <p:tav tm="0">
                                          <p:val>
                                            <p:strVal val="#ppt_x"/>
                                          </p:val>
                                        </p:tav>
                                        <p:tav tm="100000">
                                          <p:val>
                                            <p:strVal val="#ppt_x"/>
                                          </p:val>
                                        </p:tav>
                                      </p:tavLst>
                                    </p:anim>
                                    <p:anim calcmode="lin" valueType="num">
                                      <p:cBhvr>
                                        <p:cTn id="9"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5"/>
                                        </p:tgtEl>
                                        <p:attrNameLst>
                                          <p:attrName>style.visibility</p:attrName>
                                        </p:attrNameLst>
                                      </p:cBhvr>
                                      <p:to>
                                        <p:strVal val="visible"/>
                                      </p:to>
                                    </p:set>
                                    <p:animEffect transition="in" filter="fade">
                                      <p:cBhvr>
                                        <p:cTn id="14" dur="1000"/>
                                        <p:tgtEl>
                                          <p:spTgt spid="55"/>
                                        </p:tgtEl>
                                      </p:cBhvr>
                                    </p:animEffect>
                                    <p:anim calcmode="lin" valueType="num">
                                      <p:cBhvr>
                                        <p:cTn id="15" dur="1000" fill="hold"/>
                                        <p:tgtEl>
                                          <p:spTgt spid="55"/>
                                        </p:tgtEl>
                                        <p:attrNameLst>
                                          <p:attrName>ppt_x</p:attrName>
                                        </p:attrNameLst>
                                      </p:cBhvr>
                                      <p:tavLst>
                                        <p:tav tm="0">
                                          <p:val>
                                            <p:strVal val="#ppt_x"/>
                                          </p:val>
                                        </p:tav>
                                        <p:tav tm="100000">
                                          <p:val>
                                            <p:strVal val="#ppt_x"/>
                                          </p:val>
                                        </p:tav>
                                      </p:tavLst>
                                    </p:anim>
                                    <p:anim calcmode="lin" valueType="num">
                                      <p:cBhvr>
                                        <p:cTn id="16"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r>
              <a:rPr lang="en-US" b="1"/>
              <a:t>2.2. </a:t>
            </a:r>
            <a:r>
              <a:rPr lang="vi-VN" b="1"/>
              <a:t>Các đối tượng đồ họa cơ sở</a:t>
            </a:r>
            <a:r>
              <a:rPr lang="en-US" b="1"/>
              <a:t> </a:t>
            </a:r>
            <a:r>
              <a:rPr lang="en-US" b="1" cap="none"/>
              <a:t>(tt)</a:t>
            </a:r>
            <a:endParaRPr lang="en-US"/>
          </a:p>
        </p:txBody>
      </p:sp>
      <p:sp>
        <p:nvSpPr>
          <p:cNvPr id="34" name="Rectangle 2"/>
          <p:cNvSpPr txBox="1">
            <a:spLocks noChangeArrowheads="1"/>
          </p:cNvSpPr>
          <p:nvPr/>
        </p:nvSpPr>
        <p:spPr>
          <a:xfrm>
            <a:off x="799580" y="1608537"/>
            <a:ext cx="10894437" cy="73575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2400" b="1" cap="none">
                <a:latin typeface="Arial" panose="020B0604020202020204" pitchFamily="34" charset="0"/>
                <a:ea typeface="+mn-ea"/>
                <a:cs typeface="Arial" panose="020B0604020202020204" pitchFamily="34" charset="0"/>
              </a:rPr>
              <a:t>Bài tập:</a:t>
            </a:r>
            <a:r>
              <a:rPr lang="en-US" sz="2400" cap="none">
                <a:latin typeface="Arial" panose="020B0604020202020204" pitchFamily="34" charset="0"/>
                <a:ea typeface="+mn-ea"/>
                <a:cs typeface="Arial" panose="020B0604020202020204" pitchFamily="34" charset="0"/>
              </a:rPr>
              <a:t> cho tọa điểm A(3,2) và B(8,12) trình bày các bước vẽ đường thẳng đi từ A đến B</a:t>
            </a:r>
          </a:p>
        </p:txBody>
      </p:sp>
      <p:graphicFrame>
        <p:nvGraphicFramePr>
          <p:cNvPr id="53" name="Object 4"/>
          <p:cNvGraphicFramePr>
            <a:graphicFrameLocks noChangeAspect="1"/>
          </p:cNvGraphicFramePr>
          <p:nvPr>
            <p:extLst>
              <p:ext uri="{D42A27DB-BD31-4B8C-83A1-F6EECF244321}">
                <p14:modId xmlns:p14="http://schemas.microsoft.com/office/powerpoint/2010/main" val="714188614"/>
              </p:ext>
            </p:extLst>
          </p:nvPr>
        </p:nvGraphicFramePr>
        <p:xfrm>
          <a:off x="4199057" y="1890068"/>
          <a:ext cx="4278313" cy="822325"/>
        </p:xfrm>
        <a:graphic>
          <a:graphicData uri="http://schemas.openxmlformats.org/presentationml/2006/ole">
            <mc:AlternateContent xmlns:mc="http://schemas.openxmlformats.org/markup-compatibility/2006">
              <mc:Choice xmlns:v="urn:schemas-microsoft-com:vml" Requires="v">
                <p:oleObj spid="_x0000_s10403" name="Equation" r:id="rId3" imgW="2044440" imgH="393480" progId="Equation.3">
                  <p:embed/>
                </p:oleObj>
              </mc:Choice>
              <mc:Fallback>
                <p:oleObj name="Equation" r:id="rId3" imgW="2044440" imgH="393480" progId="Equation.3">
                  <p:embed/>
                  <p:pic>
                    <p:nvPicPr>
                      <p:cNvPr id="0" name=""/>
                      <p:cNvPicPr>
                        <a:picLocks noChangeAspect="1" noChangeArrowheads="1"/>
                      </p:cNvPicPr>
                      <p:nvPr/>
                    </p:nvPicPr>
                    <p:blipFill>
                      <a:blip r:embed="rId4"/>
                      <a:srcRect/>
                      <a:stretch>
                        <a:fillRect/>
                      </a:stretch>
                    </p:blipFill>
                    <p:spPr bwMode="auto">
                      <a:xfrm>
                        <a:off x="4199057" y="1890068"/>
                        <a:ext cx="4278313"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 name="Object 48"/>
          <p:cNvGraphicFramePr>
            <a:graphicFrameLocks noChangeAspect="1"/>
          </p:cNvGraphicFramePr>
          <p:nvPr>
            <p:extLst>
              <p:ext uri="{D42A27DB-BD31-4B8C-83A1-F6EECF244321}">
                <p14:modId xmlns:p14="http://schemas.microsoft.com/office/powerpoint/2010/main" val="3670189482"/>
              </p:ext>
            </p:extLst>
          </p:nvPr>
        </p:nvGraphicFramePr>
        <p:xfrm>
          <a:off x="731742" y="2349211"/>
          <a:ext cx="3236912" cy="841375"/>
        </p:xfrm>
        <a:graphic>
          <a:graphicData uri="http://schemas.openxmlformats.org/presentationml/2006/ole">
            <mc:AlternateContent xmlns:mc="http://schemas.openxmlformats.org/markup-compatibility/2006">
              <mc:Choice xmlns:v="urn:schemas-microsoft-com:vml" Requires="v">
                <p:oleObj spid="_x0000_s10404" name="Equation" r:id="rId5" imgW="1511280" imgH="393480" progId="Equation.3">
                  <p:embed/>
                </p:oleObj>
              </mc:Choice>
              <mc:Fallback>
                <p:oleObj name="Equation" r:id="rId5" imgW="1511280" imgH="393480" progId="Equation.3">
                  <p:embed/>
                  <p:pic>
                    <p:nvPicPr>
                      <p:cNvPr id="0" name=""/>
                      <p:cNvPicPr>
                        <a:picLocks noChangeAspect="1" noChangeArrowheads="1"/>
                      </p:cNvPicPr>
                      <p:nvPr/>
                    </p:nvPicPr>
                    <p:blipFill>
                      <a:blip r:embed="rId6"/>
                      <a:srcRect/>
                      <a:stretch>
                        <a:fillRect/>
                      </a:stretch>
                    </p:blipFill>
                    <p:spPr bwMode="auto">
                      <a:xfrm>
                        <a:off x="731742" y="2349211"/>
                        <a:ext cx="3236912"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 name="Text Box 32"/>
          <p:cNvSpPr txBox="1">
            <a:spLocks noChangeArrowheads="1"/>
          </p:cNvSpPr>
          <p:nvPr/>
        </p:nvSpPr>
        <p:spPr bwMode="auto">
          <a:xfrm>
            <a:off x="823410" y="3080496"/>
            <a:ext cx="131478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y = y+1= 3 </a:t>
            </a:r>
          </a:p>
        </p:txBody>
      </p:sp>
      <p:sp>
        <p:nvSpPr>
          <p:cNvPr id="58" name="Text Box 33"/>
          <p:cNvSpPr txBox="1">
            <a:spLocks noChangeArrowheads="1"/>
          </p:cNvSpPr>
          <p:nvPr/>
        </p:nvSpPr>
        <p:spPr bwMode="auto">
          <a:xfrm>
            <a:off x="2215538" y="3080496"/>
            <a:ext cx="344998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x = x + 1 / m = 3+1/2 = 3.5 (~4)  </a:t>
            </a:r>
          </a:p>
        </p:txBody>
      </p:sp>
      <p:sp>
        <p:nvSpPr>
          <p:cNvPr id="60" name="Text Box 32"/>
          <p:cNvSpPr txBox="1">
            <a:spLocks noChangeArrowheads="1"/>
          </p:cNvSpPr>
          <p:nvPr/>
        </p:nvSpPr>
        <p:spPr bwMode="auto">
          <a:xfrm>
            <a:off x="823410" y="3429858"/>
            <a:ext cx="131478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y = y+1= 4 </a:t>
            </a:r>
          </a:p>
        </p:txBody>
      </p:sp>
      <p:sp>
        <p:nvSpPr>
          <p:cNvPr id="61" name="Text Box 33"/>
          <p:cNvSpPr txBox="1">
            <a:spLocks noChangeArrowheads="1"/>
          </p:cNvSpPr>
          <p:nvPr/>
        </p:nvSpPr>
        <p:spPr bwMode="auto">
          <a:xfrm>
            <a:off x="2215538" y="3429858"/>
            <a:ext cx="296747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x = x + 1 / m = 3.5+1/2 = 4  </a:t>
            </a:r>
          </a:p>
        </p:txBody>
      </p:sp>
      <p:sp>
        <p:nvSpPr>
          <p:cNvPr id="63" name="Text Box 32"/>
          <p:cNvSpPr txBox="1">
            <a:spLocks noChangeArrowheads="1"/>
          </p:cNvSpPr>
          <p:nvPr/>
        </p:nvSpPr>
        <p:spPr bwMode="auto">
          <a:xfrm>
            <a:off x="813967" y="3736114"/>
            <a:ext cx="133241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y = y+1= 5 </a:t>
            </a:r>
          </a:p>
        </p:txBody>
      </p:sp>
      <p:sp>
        <p:nvSpPr>
          <p:cNvPr id="64" name="Text Box 33"/>
          <p:cNvSpPr txBox="1">
            <a:spLocks noChangeArrowheads="1"/>
          </p:cNvSpPr>
          <p:nvPr/>
        </p:nvSpPr>
        <p:spPr bwMode="auto">
          <a:xfrm>
            <a:off x="2206095" y="3736114"/>
            <a:ext cx="344799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x = x + 1 / m = 4+1/2 = 4.5 (~5)  </a:t>
            </a:r>
          </a:p>
        </p:txBody>
      </p:sp>
      <p:sp>
        <p:nvSpPr>
          <p:cNvPr id="66" name="Text Box 32"/>
          <p:cNvSpPr txBox="1">
            <a:spLocks noChangeArrowheads="1"/>
          </p:cNvSpPr>
          <p:nvPr/>
        </p:nvSpPr>
        <p:spPr bwMode="auto">
          <a:xfrm>
            <a:off x="802931" y="4027274"/>
            <a:ext cx="131799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y = y+1= 6 </a:t>
            </a:r>
          </a:p>
        </p:txBody>
      </p:sp>
      <p:sp>
        <p:nvSpPr>
          <p:cNvPr id="67" name="Text Box 33"/>
          <p:cNvSpPr txBox="1">
            <a:spLocks noChangeArrowheads="1"/>
          </p:cNvSpPr>
          <p:nvPr/>
        </p:nvSpPr>
        <p:spPr bwMode="auto">
          <a:xfrm>
            <a:off x="2195059" y="4027274"/>
            <a:ext cx="290137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x = x+ 1 / m = 4.5+1/2 = 5  </a:t>
            </a:r>
          </a:p>
        </p:txBody>
      </p:sp>
      <p:sp>
        <p:nvSpPr>
          <p:cNvPr id="74" name="Text Box 32"/>
          <p:cNvSpPr txBox="1">
            <a:spLocks noChangeArrowheads="1"/>
          </p:cNvSpPr>
          <p:nvPr/>
        </p:nvSpPr>
        <p:spPr bwMode="auto">
          <a:xfrm>
            <a:off x="802931" y="4305339"/>
            <a:ext cx="131799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y = y+1= 7 </a:t>
            </a:r>
          </a:p>
        </p:txBody>
      </p:sp>
      <p:sp>
        <p:nvSpPr>
          <p:cNvPr id="75" name="Text Box 33"/>
          <p:cNvSpPr txBox="1">
            <a:spLocks noChangeArrowheads="1"/>
          </p:cNvSpPr>
          <p:nvPr/>
        </p:nvSpPr>
        <p:spPr bwMode="auto">
          <a:xfrm>
            <a:off x="2195059" y="4305339"/>
            <a:ext cx="354719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x = x + 1 / m = 5+1/2 = 5.5 (~6)  </a:t>
            </a:r>
          </a:p>
        </p:txBody>
      </p:sp>
      <p:sp>
        <p:nvSpPr>
          <p:cNvPr id="77" name="Text Box 32"/>
          <p:cNvSpPr txBox="1">
            <a:spLocks noChangeArrowheads="1"/>
          </p:cNvSpPr>
          <p:nvPr/>
        </p:nvSpPr>
        <p:spPr bwMode="auto">
          <a:xfrm>
            <a:off x="802931" y="4596499"/>
            <a:ext cx="125386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y= y+1= 8 </a:t>
            </a:r>
          </a:p>
        </p:txBody>
      </p:sp>
      <p:sp>
        <p:nvSpPr>
          <p:cNvPr id="78" name="Text Box 33"/>
          <p:cNvSpPr txBox="1">
            <a:spLocks noChangeArrowheads="1"/>
          </p:cNvSpPr>
          <p:nvPr/>
        </p:nvSpPr>
        <p:spPr bwMode="auto">
          <a:xfrm>
            <a:off x="2195059" y="4596499"/>
            <a:ext cx="301556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x = x + 1 /m = 6.5+1/2 = 6  </a:t>
            </a:r>
          </a:p>
        </p:txBody>
      </p:sp>
      <p:sp>
        <p:nvSpPr>
          <p:cNvPr id="80" name="Text Box 32"/>
          <p:cNvSpPr txBox="1">
            <a:spLocks noChangeArrowheads="1"/>
          </p:cNvSpPr>
          <p:nvPr/>
        </p:nvSpPr>
        <p:spPr bwMode="auto">
          <a:xfrm>
            <a:off x="799580" y="4874564"/>
            <a:ext cx="125386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y= y+1= 9 </a:t>
            </a:r>
          </a:p>
        </p:txBody>
      </p:sp>
      <p:sp>
        <p:nvSpPr>
          <p:cNvPr id="81" name="Text Box 33"/>
          <p:cNvSpPr txBox="1">
            <a:spLocks noChangeArrowheads="1"/>
          </p:cNvSpPr>
          <p:nvPr/>
        </p:nvSpPr>
        <p:spPr bwMode="auto">
          <a:xfrm>
            <a:off x="2146383" y="4887659"/>
            <a:ext cx="337085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x = x + 1 /m = 6+1/2 = 6.5 (~7)  </a:t>
            </a:r>
          </a:p>
        </p:txBody>
      </p:sp>
      <p:sp>
        <p:nvSpPr>
          <p:cNvPr id="82" name="Text Box 32"/>
          <p:cNvSpPr txBox="1">
            <a:spLocks noChangeArrowheads="1"/>
          </p:cNvSpPr>
          <p:nvPr/>
        </p:nvSpPr>
        <p:spPr bwMode="auto">
          <a:xfrm>
            <a:off x="789774" y="5165724"/>
            <a:ext cx="13660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y= y+1= 10 </a:t>
            </a:r>
          </a:p>
        </p:txBody>
      </p:sp>
      <p:sp>
        <p:nvSpPr>
          <p:cNvPr id="83" name="Text Box 33"/>
          <p:cNvSpPr txBox="1">
            <a:spLocks noChangeArrowheads="1"/>
          </p:cNvSpPr>
          <p:nvPr/>
        </p:nvSpPr>
        <p:spPr bwMode="auto">
          <a:xfrm>
            <a:off x="2136577" y="5178819"/>
            <a:ext cx="27751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x = x + 1 /m = 6.5+1/2 = 7</a:t>
            </a:r>
          </a:p>
        </p:txBody>
      </p:sp>
      <p:sp>
        <p:nvSpPr>
          <p:cNvPr id="84" name="Text Box 32"/>
          <p:cNvSpPr txBox="1">
            <a:spLocks noChangeArrowheads="1"/>
          </p:cNvSpPr>
          <p:nvPr/>
        </p:nvSpPr>
        <p:spPr bwMode="auto">
          <a:xfrm>
            <a:off x="789774" y="5461667"/>
            <a:ext cx="13660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y= y+1= 11 </a:t>
            </a:r>
          </a:p>
        </p:txBody>
      </p:sp>
      <p:sp>
        <p:nvSpPr>
          <p:cNvPr id="85" name="Text Box 33"/>
          <p:cNvSpPr txBox="1">
            <a:spLocks noChangeArrowheads="1"/>
          </p:cNvSpPr>
          <p:nvPr/>
        </p:nvSpPr>
        <p:spPr bwMode="auto">
          <a:xfrm>
            <a:off x="2136577" y="5474762"/>
            <a:ext cx="32426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x = x + 1 /m = 7+1/2 = 7.5 (~8)</a:t>
            </a:r>
          </a:p>
        </p:txBody>
      </p:sp>
      <p:sp>
        <p:nvSpPr>
          <p:cNvPr id="86" name="Text Box 32"/>
          <p:cNvSpPr txBox="1">
            <a:spLocks noChangeArrowheads="1"/>
          </p:cNvSpPr>
          <p:nvPr/>
        </p:nvSpPr>
        <p:spPr bwMode="auto">
          <a:xfrm>
            <a:off x="774118" y="5757812"/>
            <a:ext cx="13660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y= y+1= 12 </a:t>
            </a:r>
          </a:p>
        </p:txBody>
      </p:sp>
      <p:sp>
        <p:nvSpPr>
          <p:cNvPr id="87" name="Text Box 33"/>
          <p:cNvSpPr txBox="1">
            <a:spLocks noChangeArrowheads="1"/>
          </p:cNvSpPr>
          <p:nvPr/>
        </p:nvSpPr>
        <p:spPr bwMode="auto">
          <a:xfrm>
            <a:off x="2120921" y="5770907"/>
            <a:ext cx="276011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x = x + 1 /m = 7.5+1/2 = 8</a:t>
            </a:r>
          </a:p>
        </p:txBody>
      </p:sp>
      <p:pic>
        <p:nvPicPr>
          <p:cNvPr id="4" name="Picture 3"/>
          <p:cNvPicPr>
            <a:picLocks noChangeAspect="1"/>
          </p:cNvPicPr>
          <p:nvPr/>
        </p:nvPicPr>
        <p:blipFill>
          <a:blip r:embed="rId7"/>
          <a:stretch>
            <a:fillRect/>
          </a:stretch>
        </p:blipFill>
        <p:spPr>
          <a:xfrm>
            <a:off x="6582163" y="2769898"/>
            <a:ext cx="3790414" cy="3292356"/>
          </a:xfrm>
          <a:prstGeom prst="rect">
            <a:avLst/>
          </a:prstGeom>
        </p:spPr>
      </p:pic>
    </p:spTree>
    <p:extLst>
      <p:ext uri="{BB962C8B-B14F-4D97-AF65-F5344CB8AC3E}">
        <p14:creationId xmlns:p14="http://schemas.microsoft.com/office/powerpoint/2010/main" val="3831548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1000"/>
                                        <p:tgtEl>
                                          <p:spTgt spid="53"/>
                                        </p:tgtEl>
                                      </p:cBhvr>
                                    </p:animEffect>
                                    <p:anim calcmode="lin" valueType="num">
                                      <p:cBhvr>
                                        <p:cTn id="8" dur="1000" fill="hold"/>
                                        <p:tgtEl>
                                          <p:spTgt spid="53"/>
                                        </p:tgtEl>
                                        <p:attrNameLst>
                                          <p:attrName>ppt_x</p:attrName>
                                        </p:attrNameLst>
                                      </p:cBhvr>
                                      <p:tavLst>
                                        <p:tav tm="0">
                                          <p:val>
                                            <p:strVal val="#ppt_x"/>
                                          </p:val>
                                        </p:tav>
                                        <p:tav tm="100000">
                                          <p:val>
                                            <p:strVal val="#ppt_x"/>
                                          </p:val>
                                        </p:tav>
                                      </p:tavLst>
                                    </p:anim>
                                    <p:anim calcmode="lin" valueType="num">
                                      <p:cBhvr>
                                        <p:cTn id="9"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5"/>
                                        </p:tgtEl>
                                        <p:attrNameLst>
                                          <p:attrName>style.visibility</p:attrName>
                                        </p:attrNameLst>
                                      </p:cBhvr>
                                      <p:to>
                                        <p:strVal val="visible"/>
                                      </p:to>
                                    </p:set>
                                    <p:animEffect transition="in" filter="fade">
                                      <p:cBhvr>
                                        <p:cTn id="14" dur="1000"/>
                                        <p:tgtEl>
                                          <p:spTgt spid="55"/>
                                        </p:tgtEl>
                                      </p:cBhvr>
                                    </p:animEffect>
                                    <p:anim calcmode="lin" valueType="num">
                                      <p:cBhvr>
                                        <p:cTn id="15" dur="1000" fill="hold"/>
                                        <p:tgtEl>
                                          <p:spTgt spid="55"/>
                                        </p:tgtEl>
                                        <p:attrNameLst>
                                          <p:attrName>ppt_x</p:attrName>
                                        </p:attrNameLst>
                                      </p:cBhvr>
                                      <p:tavLst>
                                        <p:tav tm="0">
                                          <p:val>
                                            <p:strVal val="#ppt_x"/>
                                          </p:val>
                                        </p:tav>
                                        <p:tav tm="100000">
                                          <p:val>
                                            <p:strVal val="#ppt_x"/>
                                          </p:val>
                                        </p:tav>
                                      </p:tavLst>
                                    </p:anim>
                                    <p:anim calcmode="lin" valueType="num">
                                      <p:cBhvr>
                                        <p:cTn id="16"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fade">
                                      <p:cBhvr>
                                        <p:cTn id="21" dur="500"/>
                                        <p:tgtEl>
                                          <p:spTgt spid="6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7"/>
                                        </p:tgtEl>
                                        <p:attrNameLst>
                                          <p:attrName>style.visibility</p:attrName>
                                        </p:attrNameLst>
                                      </p:cBhvr>
                                      <p:to>
                                        <p:strVal val="visible"/>
                                      </p:to>
                                    </p:set>
                                    <p:animEffect transition="in" filter="fade">
                                      <p:cBhvr>
                                        <p:cTn id="24" dur="500"/>
                                        <p:tgtEl>
                                          <p:spTgt spid="6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fade">
                                      <p:cBhvr>
                                        <p:cTn id="29" dur="500"/>
                                        <p:tgtEl>
                                          <p:spTgt spid="5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3"/>
                                        </p:tgtEl>
                                        <p:attrNameLst>
                                          <p:attrName>style.visibility</p:attrName>
                                        </p:attrNameLst>
                                      </p:cBhvr>
                                      <p:to>
                                        <p:strVal val="visible"/>
                                      </p:to>
                                    </p:set>
                                    <p:animEffect transition="in" filter="fade">
                                      <p:cBhvr>
                                        <p:cTn id="45" dur="500"/>
                                        <p:tgtEl>
                                          <p:spTgt spid="6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4"/>
                                        </p:tgtEl>
                                        <p:attrNameLst>
                                          <p:attrName>style.visibility</p:attrName>
                                        </p:attrNameLst>
                                      </p:cBhvr>
                                      <p:to>
                                        <p:strVal val="visible"/>
                                      </p:to>
                                    </p:set>
                                    <p:animEffect transition="in" filter="fade">
                                      <p:cBhvr>
                                        <p:cTn id="48" dur="500"/>
                                        <p:tgtEl>
                                          <p:spTgt spid="6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4"/>
                                        </p:tgtEl>
                                        <p:attrNameLst>
                                          <p:attrName>style.visibility</p:attrName>
                                        </p:attrNameLst>
                                      </p:cBhvr>
                                      <p:to>
                                        <p:strVal val="visible"/>
                                      </p:to>
                                    </p:set>
                                    <p:animEffect transition="in" filter="fade">
                                      <p:cBhvr>
                                        <p:cTn id="53" dur="500"/>
                                        <p:tgtEl>
                                          <p:spTgt spid="7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5"/>
                                        </p:tgtEl>
                                        <p:attrNameLst>
                                          <p:attrName>style.visibility</p:attrName>
                                        </p:attrNameLst>
                                      </p:cBhvr>
                                      <p:to>
                                        <p:strVal val="visible"/>
                                      </p:to>
                                    </p:set>
                                    <p:animEffect transition="in" filter="fade">
                                      <p:cBhvr>
                                        <p:cTn id="56" dur="500"/>
                                        <p:tgtEl>
                                          <p:spTgt spid="7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77"/>
                                        </p:tgtEl>
                                        <p:attrNameLst>
                                          <p:attrName>style.visibility</p:attrName>
                                        </p:attrNameLst>
                                      </p:cBhvr>
                                      <p:to>
                                        <p:strVal val="visible"/>
                                      </p:to>
                                    </p:set>
                                    <p:animEffect transition="in" filter="fade">
                                      <p:cBhvr>
                                        <p:cTn id="61" dur="500"/>
                                        <p:tgtEl>
                                          <p:spTgt spid="7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8"/>
                                        </p:tgtEl>
                                        <p:attrNameLst>
                                          <p:attrName>style.visibility</p:attrName>
                                        </p:attrNameLst>
                                      </p:cBhvr>
                                      <p:to>
                                        <p:strVal val="visible"/>
                                      </p:to>
                                    </p:set>
                                    <p:animEffect transition="in" filter="fade">
                                      <p:cBhvr>
                                        <p:cTn id="64" dur="500"/>
                                        <p:tgtEl>
                                          <p:spTgt spid="78"/>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80"/>
                                        </p:tgtEl>
                                        <p:attrNameLst>
                                          <p:attrName>style.visibility</p:attrName>
                                        </p:attrNameLst>
                                      </p:cBhvr>
                                      <p:to>
                                        <p:strVal val="visible"/>
                                      </p:to>
                                    </p:set>
                                    <p:animEffect transition="in" filter="fade">
                                      <p:cBhvr>
                                        <p:cTn id="69" dur="500"/>
                                        <p:tgtEl>
                                          <p:spTgt spid="8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81"/>
                                        </p:tgtEl>
                                        <p:attrNameLst>
                                          <p:attrName>style.visibility</p:attrName>
                                        </p:attrNameLst>
                                      </p:cBhvr>
                                      <p:to>
                                        <p:strVal val="visible"/>
                                      </p:to>
                                    </p:set>
                                    <p:animEffect transition="in" filter="fade">
                                      <p:cBhvr>
                                        <p:cTn id="72" dur="500"/>
                                        <p:tgtEl>
                                          <p:spTgt spid="8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fade">
                                      <p:cBhvr>
                                        <p:cTn id="77" dur="500"/>
                                        <p:tgtEl>
                                          <p:spTgt spid="82"/>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83"/>
                                        </p:tgtEl>
                                        <p:attrNameLst>
                                          <p:attrName>style.visibility</p:attrName>
                                        </p:attrNameLst>
                                      </p:cBhvr>
                                      <p:to>
                                        <p:strVal val="visible"/>
                                      </p:to>
                                    </p:set>
                                    <p:animEffect transition="in" filter="fade">
                                      <p:cBhvr>
                                        <p:cTn id="80" dur="500"/>
                                        <p:tgtEl>
                                          <p:spTgt spid="83"/>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84"/>
                                        </p:tgtEl>
                                        <p:attrNameLst>
                                          <p:attrName>style.visibility</p:attrName>
                                        </p:attrNameLst>
                                      </p:cBhvr>
                                      <p:to>
                                        <p:strVal val="visible"/>
                                      </p:to>
                                    </p:set>
                                    <p:animEffect transition="in" filter="fade">
                                      <p:cBhvr>
                                        <p:cTn id="85" dur="500"/>
                                        <p:tgtEl>
                                          <p:spTgt spid="8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85"/>
                                        </p:tgtEl>
                                        <p:attrNameLst>
                                          <p:attrName>style.visibility</p:attrName>
                                        </p:attrNameLst>
                                      </p:cBhvr>
                                      <p:to>
                                        <p:strVal val="visible"/>
                                      </p:to>
                                    </p:set>
                                    <p:animEffect transition="in" filter="fade">
                                      <p:cBhvr>
                                        <p:cTn id="88" dur="500"/>
                                        <p:tgtEl>
                                          <p:spTgt spid="8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86"/>
                                        </p:tgtEl>
                                        <p:attrNameLst>
                                          <p:attrName>style.visibility</p:attrName>
                                        </p:attrNameLst>
                                      </p:cBhvr>
                                      <p:to>
                                        <p:strVal val="visible"/>
                                      </p:to>
                                    </p:set>
                                    <p:animEffect transition="in" filter="fade">
                                      <p:cBhvr>
                                        <p:cTn id="93" dur="500"/>
                                        <p:tgtEl>
                                          <p:spTgt spid="86"/>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87"/>
                                        </p:tgtEl>
                                        <p:attrNameLst>
                                          <p:attrName>style.visibility</p:attrName>
                                        </p:attrNameLst>
                                      </p:cBhvr>
                                      <p:to>
                                        <p:strVal val="visible"/>
                                      </p:to>
                                    </p:set>
                                    <p:animEffect transition="in" filter="fade">
                                      <p:cBhvr>
                                        <p:cTn id="96"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p:bldP spid="60" grpId="0"/>
      <p:bldP spid="61" grpId="0"/>
      <p:bldP spid="63" grpId="0"/>
      <p:bldP spid="64" grpId="0"/>
      <p:bldP spid="66" grpId="0"/>
      <p:bldP spid="67" grpId="0"/>
      <p:bldP spid="74" grpId="0"/>
      <p:bldP spid="75" grpId="0"/>
      <p:bldP spid="77" grpId="0"/>
      <p:bldP spid="78" grpId="0"/>
      <p:bldP spid="80" grpId="0"/>
      <p:bldP spid="81" grpId="0"/>
      <p:bldP spid="82" grpId="0"/>
      <p:bldP spid="83" grpId="0"/>
      <p:bldP spid="84" grpId="0"/>
      <p:bldP spid="85" grpId="0"/>
      <p:bldP spid="86" grpId="0"/>
      <p:bldP spid="8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r>
              <a:rPr lang="en-US" b="1"/>
              <a:t>2.2. </a:t>
            </a:r>
            <a:r>
              <a:rPr lang="vi-VN" b="1"/>
              <a:t>Các đối tượng đồ họa cơ sở</a:t>
            </a:r>
            <a:r>
              <a:rPr lang="en-US" b="1"/>
              <a:t> </a:t>
            </a:r>
            <a:r>
              <a:rPr lang="en-US" b="1" cap="none"/>
              <a:t>(tt)</a:t>
            </a:r>
            <a:endParaRPr lang="en-US"/>
          </a:p>
        </p:txBody>
      </p:sp>
      <p:sp>
        <p:nvSpPr>
          <p:cNvPr id="34" name="Rectangle 2"/>
          <p:cNvSpPr txBox="1">
            <a:spLocks noChangeArrowheads="1"/>
          </p:cNvSpPr>
          <p:nvPr/>
        </p:nvSpPr>
        <p:spPr>
          <a:xfrm>
            <a:off x="799580" y="1608537"/>
            <a:ext cx="10894437" cy="73575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2400" b="1" cap="none">
                <a:latin typeface="Arial" panose="020B0604020202020204" pitchFamily="34" charset="0"/>
                <a:ea typeface="+mn-ea"/>
                <a:cs typeface="Arial" panose="020B0604020202020204" pitchFamily="34" charset="0"/>
              </a:rPr>
              <a:t>Bài tập:</a:t>
            </a:r>
            <a:r>
              <a:rPr lang="en-US" sz="2400" cap="none">
                <a:latin typeface="Arial" panose="020B0604020202020204" pitchFamily="34" charset="0"/>
                <a:ea typeface="+mn-ea"/>
                <a:cs typeface="Arial" panose="020B0604020202020204" pitchFamily="34" charset="0"/>
              </a:rPr>
              <a:t> cho tọa điểm A(8,12) và B(3,2) trình bày các bước vẽ đường thẳng đi từ A đến B</a:t>
            </a:r>
          </a:p>
        </p:txBody>
      </p:sp>
      <p:graphicFrame>
        <p:nvGraphicFramePr>
          <p:cNvPr id="53" name="Object 4"/>
          <p:cNvGraphicFramePr>
            <a:graphicFrameLocks noChangeAspect="1"/>
          </p:cNvGraphicFramePr>
          <p:nvPr>
            <p:extLst>
              <p:ext uri="{D42A27DB-BD31-4B8C-83A1-F6EECF244321}">
                <p14:modId xmlns:p14="http://schemas.microsoft.com/office/powerpoint/2010/main" val="2451381771"/>
              </p:ext>
            </p:extLst>
          </p:nvPr>
        </p:nvGraphicFramePr>
        <p:xfrm>
          <a:off x="6584950" y="2003425"/>
          <a:ext cx="5073650" cy="822325"/>
        </p:xfrm>
        <a:graphic>
          <a:graphicData uri="http://schemas.openxmlformats.org/presentationml/2006/ole">
            <mc:AlternateContent xmlns:mc="http://schemas.openxmlformats.org/markup-compatibility/2006">
              <mc:Choice xmlns:v="urn:schemas-microsoft-com:vml" Requires="v">
                <p:oleObj spid="_x0000_s12464" name="Equation" r:id="rId3" imgW="2425680" imgH="393480" progId="Equation.3">
                  <p:embed/>
                </p:oleObj>
              </mc:Choice>
              <mc:Fallback>
                <p:oleObj name="Equation" r:id="rId3" imgW="2425680" imgH="393480" progId="Equation.3">
                  <p:embed/>
                  <p:pic>
                    <p:nvPicPr>
                      <p:cNvPr id="0" name=""/>
                      <p:cNvPicPr>
                        <a:picLocks noChangeAspect="1" noChangeArrowheads="1"/>
                      </p:cNvPicPr>
                      <p:nvPr/>
                    </p:nvPicPr>
                    <p:blipFill>
                      <a:blip r:embed="rId4"/>
                      <a:srcRect/>
                      <a:stretch>
                        <a:fillRect/>
                      </a:stretch>
                    </p:blipFill>
                    <p:spPr bwMode="auto">
                      <a:xfrm>
                        <a:off x="6584950" y="2003425"/>
                        <a:ext cx="5073650"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 name="Object 48"/>
          <p:cNvGraphicFramePr>
            <a:graphicFrameLocks noChangeAspect="1"/>
          </p:cNvGraphicFramePr>
          <p:nvPr>
            <p:extLst>
              <p:ext uri="{D42A27DB-BD31-4B8C-83A1-F6EECF244321}">
                <p14:modId xmlns:p14="http://schemas.microsoft.com/office/powerpoint/2010/main" val="1979313331"/>
              </p:ext>
            </p:extLst>
          </p:nvPr>
        </p:nvGraphicFramePr>
        <p:xfrm>
          <a:off x="2299684" y="1976414"/>
          <a:ext cx="4054475" cy="841375"/>
        </p:xfrm>
        <a:graphic>
          <a:graphicData uri="http://schemas.openxmlformats.org/presentationml/2006/ole">
            <mc:AlternateContent xmlns:mc="http://schemas.openxmlformats.org/markup-compatibility/2006">
              <mc:Choice xmlns:v="urn:schemas-microsoft-com:vml" Requires="v">
                <p:oleObj spid="_x0000_s12465" name="Equation" r:id="rId5" imgW="1892160" imgH="393480" progId="Equation.3">
                  <p:embed/>
                </p:oleObj>
              </mc:Choice>
              <mc:Fallback>
                <p:oleObj name="Equation" r:id="rId5" imgW="1892160" imgH="393480" progId="Equation.3">
                  <p:embed/>
                  <p:pic>
                    <p:nvPicPr>
                      <p:cNvPr id="0" name=""/>
                      <p:cNvPicPr>
                        <a:picLocks noChangeAspect="1" noChangeArrowheads="1"/>
                      </p:cNvPicPr>
                      <p:nvPr/>
                    </p:nvPicPr>
                    <p:blipFill>
                      <a:blip r:embed="rId6"/>
                      <a:srcRect/>
                      <a:stretch>
                        <a:fillRect/>
                      </a:stretch>
                    </p:blipFill>
                    <p:spPr bwMode="auto">
                      <a:xfrm>
                        <a:off x="2299684" y="1976414"/>
                        <a:ext cx="4054475"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 name="Picture 4"/>
          <p:cNvPicPr>
            <a:picLocks noChangeAspect="1"/>
          </p:cNvPicPr>
          <p:nvPr/>
        </p:nvPicPr>
        <p:blipFill>
          <a:blip r:embed="rId7"/>
          <a:stretch>
            <a:fillRect/>
          </a:stretch>
        </p:blipFill>
        <p:spPr>
          <a:xfrm>
            <a:off x="555164" y="2796754"/>
            <a:ext cx="3489040" cy="3111963"/>
          </a:xfrm>
          <a:prstGeom prst="rect">
            <a:avLst/>
          </a:prstGeom>
        </p:spPr>
      </p:pic>
      <p:pic>
        <p:nvPicPr>
          <p:cNvPr id="6" name="Picture 5"/>
          <p:cNvPicPr>
            <a:picLocks noChangeAspect="1"/>
          </p:cNvPicPr>
          <p:nvPr/>
        </p:nvPicPr>
        <p:blipFill>
          <a:blip r:embed="rId8"/>
          <a:stretch>
            <a:fillRect/>
          </a:stretch>
        </p:blipFill>
        <p:spPr>
          <a:xfrm>
            <a:off x="4565690" y="2796754"/>
            <a:ext cx="3663910" cy="3182474"/>
          </a:xfrm>
          <a:prstGeom prst="rect">
            <a:avLst/>
          </a:prstGeom>
        </p:spPr>
      </p:pic>
    </p:spTree>
    <p:extLst>
      <p:ext uri="{BB962C8B-B14F-4D97-AF65-F5344CB8AC3E}">
        <p14:creationId xmlns:p14="http://schemas.microsoft.com/office/powerpoint/2010/main" val="2555227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1000"/>
                                        <p:tgtEl>
                                          <p:spTgt spid="53"/>
                                        </p:tgtEl>
                                      </p:cBhvr>
                                    </p:animEffect>
                                    <p:anim calcmode="lin" valueType="num">
                                      <p:cBhvr>
                                        <p:cTn id="8" dur="1000" fill="hold"/>
                                        <p:tgtEl>
                                          <p:spTgt spid="53"/>
                                        </p:tgtEl>
                                        <p:attrNameLst>
                                          <p:attrName>ppt_x</p:attrName>
                                        </p:attrNameLst>
                                      </p:cBhvr>
                                      <p:tavLst>
                                        <p:tav tm="0">
                                          <p:val>
                                            <p:strVal val="#ppt_x"/>
                                          </p:val>
                                        </p:tav>
                                        <p:tav tm="100000">
                                          <p:val>
                                            <p:strVal val="#ppt_x"/>
                                          </p:val>
                                        </p:tav>
                                      </p:tavLst>
                                    </p:anim>
                                    <p:anim calcmode="lin" valueType="num">
                                      <p:cBhvr>
                                        <p:cTn id="9"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5"/>
                                        </p:tgtEl>
                                        <p:attrNameLst>
                                          <p:attrName>style.visibility</p:attrName>
                                        </p:attrNameLst>
                                      </p:cBhvr>
                                      <p:to>
                                        <p:strVal val="visible"/>
                                      </p:to>
                                    </p:set>
                                    <p:animEffect transition="in" filter="fade">
                                      <p:cBhvr>
                                        <p:cTn id="14" dur="1000"/>
                                        <p:tgtEl>
                                          <p:spTgt spid="55"/>
                                        </p:tgtEl>
                                      </p:cBhvr>
                                    </p:animEffect>
                                    <p:anim calcmode="lin" valueType="num">
                                      <p:cBhvr>
                                        <p:cTn id="15" dur="1000" fill="hold"/>
                                        <p:tgtEl>
                                          <p:spTgt spid="55"/>
                                        </p:tgtEl>
                                        <p:attrNameLst>
                                          <p:attrName>ppt_x</p:attrName>
                                        </p:attrNameLst>
                                      </p:cBhvr>
                                      <p:tavLst>
                                        <p:tav tm="0">
                                          <p:val>
                                            <p:strVal val="#ppt_x"/>
                                          </p:val>
                                        </p:tav>
                                        <p:tav tm="100000">
                                          <p:val>
                                            <p:strVal val="#ppt_x"/>
                                          </p:val>
                                        </p:tav>
                                      </p:tavLst>
                                    </p:anim>
                                    <p:anim calcmode="lin" valueType="num">
                                      <p:cBhvr>
                                        <p:cTn id="16"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r>
              <a:rPr lang="en-US" b="1"/>
              <a:t>2.2. </a:t>
            </a:r>
            <a:r>
              <a:rPr lang="vi-VN" b="1"/>
              <a:t>Các đối tượng đồ họa cơ sở</a:t>
            </a:r>
            <a:r>
              <a:rPr lang="en-US" b="1"/>
              <a:t> </a:t>
            </a:r>
            <a:r>
              <a:rPr lang="en-US" b="1" cap="none"/>
              <a:t>(tt)</a:t>
            </a:r>
            <a:endParaRPr lang="en-US"/>
          </a:p>
        </p:txBody>
      </p:sp>
      <p:sp>
        <p:nvSpPr>
          <p:cNvPr id="34" name="Rectangle 2"/>
          <p:cNvSpPr txBox="1">
            <a:spLocks noChangeArrowheads="1"/>
          </p:cNvSpPr>
          <p:nvPr/>
        </p:nvSpPr>
        <p:spPr>
          <a:xfrm>
            <a:off x="799580" y="1608537"/>
            <a:ext cx="10894437" cy="73575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2400" b="1" cap="none">
                <a:latin typeface="Arial" panose="020B0604020202020204" pitchFamily="34" charset="0"/>
                <a:ea typeface="+mn-ea"/>
                <a:cs typeface="Arial" panose="020B0604020202020204" pitchFamily="34" charset="0"/>
              </a:rPr>
              <a:t>Bài tập:</a:t>
            </a:r>
            <a:r>
              <a:rPr lang="en-US" sz="2400" cap="none">
                <a:latin typeface="Arial" panose="020B0604020202020204" pitchFamily="34" charset="0"/>
                <a:ea typeface="+mn-ea"/>
                <a:cs typeface="Arial" panose="020B0604020202020204" pitchFamily="34" charset="0"/>
              </a:rPr>
              <a:t> cho tọa điểm A(2,8) và B(12,3) trình bày các bước vẽ đường thẳng đi từ A đến B</a:t>
            </a:r>
          </a:p>
        </p:txBody>
      </p:sp>
      <p:graphicFrame>
        <p:nvGraphicFramePr>
          <p:cNvPr id="53" name="Object 4"/>
          <p:cNvGraphicFramePr>
            <a:graphicFrameLocks noChangeAspect="1"/>
          </p:cNvGraphicFramePr>
          <p:nvPr>
            <p:extLst>
              <p:ext uri="{D42A27DB-BD31-4B8C-83A1-F6EECF244321}">
                <p14:modId xmlns:p14="http://schemas.microsoft.com/office/powerpoint/2010/main" val="2973673762"/>
              </p:ext>
            </p:extLst>
          </p:nvPr>
        </p:nvGraphicFramePr>
        <p:xfrm>
          <a:off x="6175375" y="2003425"/>
          <a:ext cx="5895975" cy="822325"/>
        </p:xfrm>
        <a:graphic>
          <a:graphicData uri="http://schemas.openxmlformats.org/presentationml/2006/ole">
            <mc:AlternateContent xmlns:mc="http://schemas.openxmlformats.org/markup-compatibility/2006">
              <mc:Choice xmlns:v="urn:schemas-microsoft-com:vml" Requires="v">
                <p:oleObj spid="_x0000_s14492" name="Equation" r:id="rId3" imgW="2819160" imgH="393480" progId="Equation.3">
                  <p:embed/>
                </p:oleObj>
              </mc:Choice>
              <mc:Fallback>
                <p:oleObj name="Equation" r:id="rId3" imgW="2819160" imgH="393480" progId="Equation.3">
                  <p:embed/>
                  <p:pic>
                    <p:nvPicPr>
                      <p:cNvPr id="0" name=""/>
                      <p:cNvPicPr>
                        <a:picLocks noChangeAspect="1" noChangeArrowheads="1"/>
                      </p:cNvPicPr>
                      <p:nvPr/>
                    </p:nvPicPr>
                    <p:blipFill>
                      <a:blip r:embed="rId4"/>
                      <a:srcRect/>
                      <a:stretch>
                        <a:fillRect/>
                      </a:stretch>
                    </p:blipFill>
                    <p:spPr bwMode="auto">
                      <a:xfrm>
                        <a:off x="6175375" y="2003425"/>
                        <a:ext cx="5895975"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 name="Object 48"/>
          <p:cNvGraphicFramePr>
            <a:graphicFrameLocks noChangeAspect="1"/>
          </p:cNvGraphicFramePr>
          <p:nvPr>
            <p:extLst>
              <p:ext uri="{D42A27DB-BD31-4B8C-83A1-F6EECF244321}">
                <p14:modId xmlns:p14="http://schemas.microsoft.com/office/powerpoint/2010/main" val="1397858192"/>
              </p:ext>
            </p:extLst>
          </p:nvPr>
        </p:nvGraphicFramePr>
        <p:xfrm>
          <a:off x="965200" y="2322513"/>
          <a:ext cx="3836988" cy="488950"/>
        </p:xfrm>
        <a:graphic>
          <a:graphicData uri="http://schemas.openxmlformats.org/presentationml/2006/ole">
            <mc:AlternateContent xmlns:mc="http://schemas.openxmlformats.org/markup-compatibility/2006">
              <mc:Choice xmlns:v="urn:schemas-microsoft-com:vml" Requires="v">
                <p:oleObj spid="_x0000_s14493" name="Equation" r:id="rId5" imgW="1790640" imgH="228600" progId="Equation.3">
                  <p:embed/>
                </p:oleObj>
              </mc:Choice>
              <mc:Fallback>
                <p:oleObj name="Equation" r:id="rId5" imgW="1790640" imgH="228600" progId="Equation.3">
                  <p:embed/>
                  <p:pic>
                    <p:nvPicPr>
                      <p:cNvPr id="0" name=""/>
                      <p:cNvPicPr>
                        <a:picLocks noChangeAspect="1" noChangeArrowheads="1"/>
                      </p:cNvPicPr>
                      <p:nvPr/>
                    </p:nvPicPr>
                    <p:blipFill>
                      <a:blip r:embed="rId6"/>
                      <a:srcRect/>
                      <a:stretch>
                        <a:fillRect/>
                      </a:stretch>
                    </p:blipFill>
                    <p:spPr bwMode="auto">
                      <a:xfrm>
                        <a:off x="965200" y="2322513"/>
                        <a:ext cx="3836988"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 name="Picture 2"/>
          <p:cNvPicPr>
            <a:picLocks noChangeAspect="1"/>
          </p:cNvPicPr>
          <p:nvPr/>
        </p:nvPicPr>
        <p:blipFill>
          <a:blip r:embed="rId7"/>
          <a:stretch>
            <a:fillRect/>
          </a:stretch>
        </p:blipFill>
        <p:spPr>
          <a:xfrm>
            <a:off x="965200" y="2825749"/>
            <a:ext cx="2991381" cy="3124289"/>
          </a:xfrm>
          <a:prstGeom prst="rect">
            <a:avLst/>
          </a:prstGeom>
        </p:spPr>
      </p:pic>
      <p:pic>
        <p:nvPicPr>
          <p:cNvPr id="6" name="Picture 5"/>
          <p:cNvPicPr>
            <a:picLocks noChangeAspect="1"/>
          </p:cNvPicPr>
          <p:nvPr/>
        </p:nvPicPr>
        <p:blipFill>
          <a:blip r:embed="rId8"/>
          <a:stretch>
            <a:fillRect/>
          </a:stretch>
        </p:blipFill>
        <p:spPr>
          <a:xfrm>
            <a:off x="4499478" y="2825748"/>
            <a:ext cx="3639969" cy="3161679"/>
          </a:xfrm>
          <a:prstGeom prst="rect">
            <a:avLst/>
          </a:prstGeom>
        </p:spPr>
      </p:pic>
    </p:spTree>
    <p:extLst>
      <p:ext uri="{BB962C8B-B14F-4D97-AF65-F5344CB8AC3E}">
        <p14:creationId xmlns:p14="http://schemas.microsoft.com/office/powerpoint/2010/main" val="210463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1000"/>
                                        <p:tgtEl>
                                          <p:spTgt spid="53"/>
                                        </p:tgtEl>
                                      </p:cBhvr>
                                    </p:animEffect>
                                    <p:anim calcmode="lin" valueType="num">
                                      <p:cBhvr>
                                        <p:cTn id="8" dur="1000" fill="hold"/>
                                        <p:tgtEl>
                                          <p:spTgt spid="53"/>
                                        </p:tgtEl>
                                        <p:attrNameLst>
                                          <p:attrName>ppt_x</p:attrName>
                                        </p:attrNameLst>
                                      </p:cBhvr>
                                      <p:tavLst>
                                        <p:tav tm="0">
                                          <p:val>
                                            <p:strVal val="#ppt_x"/>
                                          </p:val>
                                        </p:tav>
                                        <p:tav tm="100000">
                                          <p:val>
                                            <p:strVal val="#ppt_x"/>
                                          </p:val>
                                        </p:tav>
                                      </p:tavLst>
                                    </p:anim>
                                    <p:anim calcmode="lin" valueType="num">
                                      <p:cBhvr>
                                        <p:cTn id="9"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5"/>
                                        </p:tgtEl>
                                        <p:attrNameLst>
                                          <p:attrName>style.visibility</p:attrName>
                                        </p:attrNameLst>
                                      </p:cBhvr>
                                      <p:to>
                                        <p:strVal val="visible"/>
                                      </p:to>
                                    </p:set>
                                    <p:animEffect transition="in" filter="fade">
                                      <p:cBhvr>
                                        <p:cTn id="14" dur="1000"/>
                                        <p:tgtEl>
                                          <p:spTgt spid="55"/>
                                        </p:tgtEl>
                                      </p:cBhvr>
                                    </p:animEffect>
                                    <p:anim calcmode="lin" valueType="num">
                                      <p:cBhvr>
                                        <p:cTn id="15" dur="1000" fill="hold"/>
                                        <p:tgtEl>
                                          <p:spTgt spid="55"/>
                                        </p:tgtEl>
                                        <p:attrNameLst>
                                          <p:attrName>ppt_x</p:attrName>
                                        </p:attrNameLst>
                                      </p:cBhvr>
                                      <p:tavLst>
                                        <p:tav tm="0">
                                          <p:val>
                                            <p:strVal val="#ppt_x"/>
                                          </p:val>
                                        </p:tav>
                                        <p:tav tm="100000">
                                          <p:val>
                                            <p:strVal val="#ppt_x"/>
                                          </p:val>
                                        </p:tav>
                                      </p:tavLst>
                                    </p:anim>
                                    <p:anim calcmode="lin" valueType="num">
                                      <p:cBhvr>
                                        <p:cTn id="16"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lstStyle/>
          <a:p>
            <a:r>
              <a:rPr lang="en-US" b="1"/>
              <a:t>2.1. Giới thiệu </a:t>
            </a:r>
            <a:r>
              <a:rPr lang="en-US" b="1" cap="none"/>
              <a:t>(tt)</a:t>
            </a:r>
            <a:endParaRPr lang="en-US" b="1" cap="none"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231436" y="1600980"/>
            <a:ext cx="8052837" cy="2478382"/>
          </a:xfrm>
        </p:spPr>
        <p:txBody>
          <a:bodyPr>
            <a:normAutofit/>
          </a:bodyPr>
          <a:lstStyle/>
          <a:p>
            <a:pPr lvl="0">
              <a:lnSpc>
                <a:spcPct val="160000"/>
              </a:lnSpc>
              <a:spcBef>
                <a:spcPts val="0"/>
              </a:spcBef>
            </a:pPr>
            <a:r>
              <a:rPr lang="vi-VN"/>
              <a:t>Với các ảnh được mô tả bằng các đối tượng hình học cơ sở, cần có một</a:t>
            </a:r>
            <a:r>
              <a:rPr lang="en-US"/>
              <a:t> </a:t>
            </a:r>
            <a:r>
              <a:rPr lang="vi-VN"/>
              <a:t>quá trình chuyển các đối tượng này về dạng ma trận các pixel trước. Quá trình này</a:t>
            </a:r>
            <a:r>
              <a:rPr lang="en-US"/>
              <a:t> </a:t>
            </a:r>
            <a:r>
              <a:rPr lang="vi-VN"/>
              <a:t>còn được gọi là quá trình chuyển đổi bằng dòng quét.</a:t>
            </a:r>
            <a:endParaRPr lang="en-US"/>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028262" y="206686"/>
            <a:ext cx="1122450" cy="1122450"/>
          </a:xfrm>
          <a:prstGeom prst="rect">
            <a:avLst/>
          </a:prstGeom>
        </p:spPr>
      </p:pic>
      <p:sp>
        <p:nvSpPr>
          <p:cNvPr id="90" name="Rectangle 89"/>
          <p:cNvSpPr/>
          <p:nvPr/>
        </p:nvSpPr>
        <p:spPr>
          <a:xfrm>
            <a:off x="9197546" y="1738573"/>
            <a:ext cx="2804243" cy="2074839"/>
          </a:xfrm>
          <a:prstGeom prst="rect">
            <a:avLst/>
          </a:prstGeom>
          <a:solidFill>
            <a:schemeClr val="bg1"/>
          </a:solidFill>
          <a:ln>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91" name="Straight Connector 90"/>
          <p:cNvCxnSpPr/>
          <p:nvPr/>
        </p:nvCxnSpPr>
        <p:spPr>
          <a:xfrm>
            <a:off x="9540257" y="1905001"/>
            <a:ext cx="0" cy="182880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966655" y="1905001"/>
            <a:ext cx="0" cy="182880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0386418" y="1905001"/>
            <a:ext cx="0" cy="182880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10839162" y="1905001"/>
            <a:ext cx="0" cy="182880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11289824" y="1905001"/>
            <a:ext cx="0" cy="182880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11728447" y="1905001"/>
            <a:ext cx="0" cy="182880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9343692" y="1962247"/>
            <a:ext cx="2560320" cy="0"/>
          </a:xfrm>
          <a:prstGeom prst="line">
            <a:avLst/>
          </a:prstGeom>
          <a:ln>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cxnSp>
        <p:nvCxnSpPr>
          <p:cNvPr id="98" name="Straight Connector 97"/>
          <p:cNvCxnSpPr/>
          <p:nvPr/>
        </p:nvCxnSpPr>
        <p:spPr>
          <a:xfrm>
            <a:off x="9343692" y="2546447"/>
            <a:ext cx="2560320" cy="0"/>
          </a:xfrm>
          <a:prstGeom prst="line">
            <a:avLst/>
          </a:prstGeom>
          <a:ln>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cxnSp>
        <p:nvCxnSpPr>
          <p:cNvPr id="99" name="Straight Connector 98"/>
          <p:cNvCxnSpPr/>
          <p:nvPr/>
        </p:nvCxnSpPr>
        <p:spPr>
          <a:xfrm>
            <a:off x="9343692" y="3117947"/>
            <a:ext cx="2560320" cy="0"/>
          </a:xfrm>
          <a:prstGeom prst="line">
            <a:avLst/>
          </a:prstGeom>
          <a:ln>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cxnSp>
        <p:nvCxnSpPr>
          <p:cNvPr id="100" name="Straight Connector 99"/>
          <p:cNvCxnSpPr/>
          <p:nvPr/>
        </p:nvCxnSpPr>
        <p:spPr>
          <a:xfrm>
            <a:off x="9337342" y="3664049"/>
            <a:ext cx="2560320" cy="0"/>
          </a:xfrm>
          <a:prstGeom prst="line">
            <a:avLst/>
          </a:prstGeom>
          <a:ln>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sp>
        <p:nvSpPr>
          <p:cNvPr id="101" name="Oval 100"/>
          <p:cNvSpPr/>
          <p:nvPr/>
        </p:nvSpPr>
        <p:spPr>
          <a:xfrm>
            <a:off x="9425957" y="1833162"/>
            <a:ext cx="228600" cy="228600"/>
          </a:xfrm>
          <a:prstGeom prst="ellipse">
            <a:avLst/>
          </a:prstGeom>
          <a:ln>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2" name="Oval 101"/>
          <p:cNvSpPr/>
          <p:nvPr/>
        </p:nvSpPr>
        <p:spPr>
          <a:xfrm>
            <a:off x="9842278" y="1833162"/>
            <a:ext cx="228600" cy="228600"/>
          </a:xfrm>
          <a:prstGeom prst="ellipse">
            <a:avLst/>
          </a:prstGeom>
          <a:ln>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3" name="Oval 102"/>
          <p:cNvSpPr/>
          <p:nvPr/>
        </p:nvSpPr>
        <p:spPr>
          <a:xfrm>
            <a:off x="10265828" y="1847947"/>
            <a:ext cx="228600" cy="228600"/>
          </a:xfrm>
          <a:prstGeom prst="ellipse">
            <a:avLst/>
          </a:prstGeom>
          <a:ln>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4" name="Oval 103"/>
          <p:cNvSpPr/>
          <p:nvPr/>
        </p:nvSpPr>
        <p:spPr>
          <a:xfrm>
            <a:off x="10736234" y="1812309"/>
            <a:ext cx="228600" cy="228600"/>
          </a:xfrm>
          <a:prstGeom prst="ellipse">
            <a:avLst/>
          </a:prstGeom>
          <a:ln>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5" name="Oval 104"/>
          <p:cNvSpPr/>
          <p:nvPr/>
        </p:nvSpPr>
        <p:spPr>
          <a:xfrm>
            <a:off x="11166805" y="1833162"/>
            <a:ext cx="228600" cy="228600"/>
          </a:xfrm>
          <a:prstGeom prst="ellipse">
            <a:avLst/>
          </a:prstGeom>
          <a:ln>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6" name="Oval 105"/>
          <p:cNvSpPr/>
          <p:nvPr/>
        </p:nvSpPr>
        <p:spPr>
          <a:xfrm>
            <a:off x="11611988" y="1812309"/>
            <a:ext cx="228600" cy="228600"/>
          </a:xfrm>
          <a:prstGeom prst="ellipse">
            <a:avLst/>
          </a:prstGeom>
          <a:ln>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7" name="Oval 106"/>
          <p:cNvSpPr/>
          <p:nvPr/>
        </p:nvSpPr>
        <p:spPr>
          <a:xfrm>
            <a:off x="9445290" y="2402956"/>
            <a:ext cx="228600" cy="228600"/>
          </a:xfrm>
          <a:prstGeom prst="ellipse">
            <a:avLst/>
          </a:prstGeom>
          <a:ln>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8" name="Oval 107"/>
          <p:cNvSpPr/>
          <p:nvPr/>
        </p:nvSpPr>
        <p:spPr>
          <a:xfrm>
            <a:off x="9892632" y="2402956"/>
            <a:ext cx="228600" cy="228600"/>
          </a:xfrm>
          <a:prstGeom prst="ellipse">
            <a:avLst/>
          </a:prstGeom>
          <a:ln>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9" name="Oval 108"/>
          <p:cNvSpPr/>
          <p:nvPr/>
        </p:nvSpPr>
        <p:spPr>
          <a:xfrm>
            <a:off x="10265828" y="2402956"/>
            <a:ext cx="228600" cy="228600"/>
          </a:xfrm>
          <a:prstGeom prst="ellipse">
            <a:avLst/>
          </a:prstGeom>
          <a:ln>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0" name="Oval 109"/>
          <p:cNvSpPr/>
          <p:nvPr/>
        </p:nvSpPr>
        <p:spPr>
          <a:xfrm>
            <a:off x="10736234" y="2419447"/>
            <a:ext cx="228600" cy="228600"/>
          </a:xfrm>
          <a:prstGeom prst="ellipse">
            <a:avLst/>
          </a:prstGeom>
          <a:solidFill>
            <a:srgbClr val="002060"/>
          </a:soli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1" name="Oval 110"/>
          <p:cNvSpPr/>
          <p:nvPr/>
        </p:nvSpPr>
        <p:spPr>
          <a:xfrm>
            <a:off x="11183576" y="2394049"/>
            <a:ext cx="228600" cy="228600"/>
          </a:xfrm>
          <a:prstGeom prst="ellipse">
            <a:avLst/>
          </a:prstGeom>
          <a:solidFill>
            <a:srgbClr val="002060"/>
          </a:soli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2" name="Oval 111"/>
          <p:cNvSpPr/>
          <p:nvPr/>
        </p:nvSpPr>
        <p:spPr>
          <a:xfrm>
            <a:off x="11610001" y="2419446"/>
            <a:ext cx="228600" cy="228600"/>
          </a:xfrm>
          <a:prstGeom prst="ellipse">
            <a:avLst/>
          </a:prstGeom>
          <a:ln>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3" name="Oval 112"/>
          <p:cNvSpPr/>
          <p:nvPr/>
        </p:nvSpPr>
        <p:spPr>
          <a:xfrm>
            <a:off x="9445474" y="2973702"/>
            <a:ext cx="228600" cy="228600"/>
          </a:xfrm>
          <a:prstGeom prst="ellipse">
            <a:avLst/>
          </a:prstGeom>
          <a:ln>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4" name="Oval 113"/>
          <p:cNvSpPr/>
          <p:nvPr/>
        </p:nvSpPr>
        <p:spPr>
          <a:xfrm>
            <a:off x="9852355" y="2973702"/>
            <a:ext cx="228600" cy="228600"/>
          </a:xfrm>
          <a:prstGeom prst="ellipse">
            <a:avLst/>
          </a:prstGeom>
          <a:solidFill>
            <a:srgbClr val="002060"/>
          </a:soli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5" name="Oval 114"/>
          <p:cNvSpPr/>
          <p:nvPr/>
        </p:nvSpPr>
        <p:spPr>
          <a:xfrm>
            <a:off x="10305867" y="2949057"/>
            <a:ext cx="228600" cy="228600"/>
          </a:xfrm>
          <a:prstGeom prst="ellipse">
            <a:avLst/>
          </a:prstGeom>
          <a:solidFill>
            <a:srgbClr val="002060"/>
          </a:soli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6" name="Oval 115"/>
          <p:cNvSpPr/>
          <p:nvPr/>
        </p:nvSpPr>
        <p:spPr>
          <a:xfrm>
            <a:off x="10736234" y="2949057"/>
            <a:ext cx="228600" cy="228600"/>
          </a:xfrm>
          <a:prstGeom prst="ellipse">
            <a:avLst/>
          </a:prstGeom>
          <a:ln>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7" name="Oval 116"/>
          <p:cNvSpPr/>
          <p:nvPr/>
        </p:nvSpPr>
        <p:spPr>
          <a:xfrm>
            <a:off x="11166601" y="2949057"/>
            <a:ext cx="228600" cy="228600"/>
          </a:xfrm>
          <a:prstGeom prst="ellipse">
            <a:avLst/>
          </a:prstGeom>
          <a:ln>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8" name="Oval 117"/>
          <p:cNvSpPr/>
          <p:nvPr/>
        </p:nvSpPr>
        <p:spPr>
          <a:xfrm>
            <a:off x="11614147" y="2965547"/>
            <a:ext cx="228600" cy="228600"/>
          </a:xfrm>
          <a:prstGeom prst="ellipse">
            <a:avLst/>
          </a:prstGeom>
          <a:ln>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9" name="Oval 118"/>
          <p:cNvSpPr/>
          <p:nvPr/>
        </p:nvSpPr>
        <p:spPr>
          <a:xfrm>
            <a:off x="9445290" y="3520269"/>
            <a:ext cx="228600" cy="228600"/>
          </a:xfrm>
          <a:prstGeom prst="ellipse">
            <a:avLst/>
          </a:prstGeom>
          <a:solidFill>
            <a:srgbClr val="002060"/>
          </a:soli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0" name="Oval 119"/>
          <p:cNvSpPr/>
          <p:nvPr/>
        </p:nvSpPr>
        <p:spPr>
          <a:xfrm>
            <a:off x="9878259" y="3520269"/>
            <a:ext cx="228600" cy="228600"/>
          </a:xfrm>
          <a:prstGeom prst="ellipse">
            <a:avLst/>
          </a:prstGeom>
          <a:ln>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1" name="Oval 120"/>
          <p:cNvSpPr/>
          <p:nvPr/>
        </p:nvSpPr>
        <p:spPr>
          <a:xfrm>
            <a:off x="10278754" y="3508044"/>
            <a:ext cx="228600" cy="228600"/>
          </a:xfrm>
          <a:prstGeom prst="ellipse">
            <a:avLst/>
          </a:prstGeom>
          <a:ln>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2" name="Oval 121"/>
          <p:cNvSpPr/>
          <p:nvPr/>
        </p:nvSpPr>
        <p:spPr>
          <a:xfrm>
            <a:off x="10736234" y="3507948"/>
            <a:ext cx="228600" cy="228600"/>
          </a:xfrm>
          <a:prstGeom prst="ellipse">
            <a:avLst/>
          </a:prstGeom>
          <a:ln>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3" name="Oval 122"/>
          <p:cNvSpPr/>
          <p:nvPr/>
        </p:nvSpPr>
        <p:spPr>
          <a:xfrm>
            <a:off x="11166746" y="3498946"/>
            <a:ext cx="228600" cy="228600"/>
          </a:xfrm>
          <a:prstGeom prst="ellipse">
            <a:avLst/>
          </a:prstGeom>
          <a:ln>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4" name="Oval 123"/>
          <p:cNvSpPr/>
          <p:nvPr/>
        </p:nvSpPr>
        <p:spPr>
          <a:xfrm>
            <a:off x="11611988" y="3522923"/>
            <a:ext cx="228600" cy="228600"/>
          </a:xfrm>
          <a:prstGeom prst="ellipse">
            <a:avLst/>
          </a:prstGeom>
          <a:ln>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25" name="Straight Connector 124"/>
          <p:cNvCxnSpPr>
            <a:endCxn id="106" idx="5"/>
          </p:cNvCxnSpPr>
          <p:nvPr/>
        </p:nvCxnSpPr>
        <p:spPr>
          <a:xfrm flipV="1">
            <a:off x="9343692" y="2007431"/>
            <a:ext cx="2463418" cy="16654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6" name="Content Placeholder 2">
            <a:extLst>
              <a:ext uri="{FF2B5EF4-FFF2-40B4-BE49-F238E27FC236}">
                <a16:creationId xmlns:a16="http://schemas.microsoft.com/office/drawing/2014/main" id="{C3C0199F-A274-44C6-BF37-784A855E6EEA}"/>
              </a:ext>
            </a:extLst>
          </p:cNvPr>
          <p:cNvSpPr txBox="1">
            <a:spLocks/>
          </p:cNvSpPr>
          <p:nvPr/>
        </p:nvSpPr>
        <p:spPr>
          <a:xfrm>
            <a:off x="1121249" y="4074995"/>
            <a:ext cx="10782763" cy="191125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400" kern="1200">
                <a:solidFill>
                  <a:schemeClr val="tx1"/>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2400" kern="1200" cap="none" baseline="0">
                <a:solidFill>
                  <a:schemeClr val="tx1"/>
                </a:solidFill>
                <a:effectLst/>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2400" kern="1200">
                <a:solidFill>
                  <a:schemeClr val="tx1"/>
                </a:solidFill>
                <a:effectLst/>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2400" kern="1200" cap="none" baseline="0">
                <a:solidFill>
                  <a:schemeClr val="tx1"/>
                </a:solidFill>
                <a:effectLst/>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2400" kern="1200">
                <a:solidFill>
                  <a:schemeClr val="tx1"/>
                </a:solidFill>
                <a:effectLst/>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just">
              <a:lnSpc>
                <a:spcPct val="160000"/>
              </a:lnSpc>
              <a:spcBef>
                <a:spcPts val="0"/>
              </a:spcBef>
            </a:pPr>
            <a:r>
              <a:rPr lang="vi-VN"/>
              <a:t>Đối tượng đồ họa cơ sở đơn giản nhất là điểm và đoạn thẳng, ngoài ra còn</a:t>
            </a:r>
            <a:r>
              <a:rPr lang="en-US"/>
              <a:t> </a:t>
            </a:r>
            <a:r>
              <a:rPr lang="vi-VN"/>
              <a:t>có đường tròn, và các đường conics, mặt bậc hai, các mặt và đường splines, các</a:t>
            </a:r>
            <a:r>
              <a:rPr lang="en-US"/>
              <a:t> </a:t>
            </a:r>
            <a:r>
              <a:rPr lang="vi-VN"/>
              <a:t>vùng tô đa giác, chuỗi kí tự</a:t>
            </a:r>
            <a:r>
              <a:rPr lang="en-US"/>
              <a:t>…</a:t>
            </a:r>
            <a:endParaRPr lang="en-US" dirty="0"/>
          </a:p>
        </p:txBody>
      </p:sp>
    </p:spTree>
    <p:extLst>
      <p:ext uri="{BB962C8B-B14F-4D97-AF65-F5344CB8AC3E}">
        <p14:creationId xmlns:p14="http://schemas.microsoft.com/office/powerpoint/2010/main" val="21047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6"/>
                                        </p:tgtEl>
                                        <p:attrNameLst>
                                          <p:attrName>style.visibility</p:attrName>
                                        </p:attrNameLst>
                                      </p:cBhvr>
                                      <p:to>
                                        <p:strVal val="visible"/>
                                      </p:to>
                                    </p:set>
                                    <p:animEffect transition="in" filter="fade">
                                      <p:cBhvr>
                                        <p:cTn id="11" dur="1000"/>
                                        <p:tgtEl>
                                          <p:spTgt spid="126"/>
                                        </p:tgtEl>
                                      </p:cBhvr>
                                    </p:animEffect>
                                  </p:childTnLst>
                                </p:cTn>
                              </p:par>
                            </p:childTnLst>
                          </p:cTn>
                        </p:par>
                        <p:par>
                          <p:cTn id="12" fill="hold">
                            <p:stCondLst>
                              <p:cond delay="1500"/>
                            </p:stCondLst>
                            <p:childTnLst>
                              <p:par>
                                <p:cTn id="13" presetID="1" presetClass="entr" presetSubtype="0" fill="hold" grpId="0" nodeType="afterEffect">
                                  <p:stCondLst>
                                    <p:cond delay="0"/>
                                  </p:stCondLst>
                                  <p:childTnLst>
                                    <p:set>
                                      <p:cBhvr>
                                        <p:cTn id="14" dur="1" fill="hold">
                                          <p:stCondLst>
                                            <p:cond delay="0"/>
                                          </p:stCondLst>
                                        </p:cTn>
                                        <p:tgtEl>
                                          <p:spTgt spid="90"/>
                                        </p:tgtEl>
                                        <p:attrNameLst>
                                          <p:attrName>style.visibility</p:attrName>
                                        </p:attrNameLst>
                                      </p:cBhvr>
                                      <p:to>
                                        <p:strVal val="visible"/>
                                      </p:to>
                                    </p:set>
                                  </p:childTnLst>
                                </p:cTn>
                              </p:par>
                            </p:childTnLst>
                          </p:cTn>
                        </p:par>
                        <p:par>
                          <p:cTn id="15" fill="hold">
                            <p:stCondLst>
                              <p:cond delay="1500"/>
                            </p:stCondLst>
                            <p:childTnLst>
                              <p:par>
                                <p:cTn id="16" presetID="2" presetClass="entr" presetSubtype="1" fill="hold" nodeType="afterEffect">
                                  <p:stCondLst>
                                    <p:cond delay="0"/>
                                  </p:stCondLst>
                                  <p:childTnLst>
                                    <p:set>
                                      <p:cBhvr>
                                        <p:cTn id="17" dur="1" fill="hold">
                                          <p:stCondLst>
                                            <p:cond delay="0"/>
                                          </p:stCondLst>
                                        </p:cTn>
                                        <p:tgtEl>
                                          <p:spTgt spid="91"/>
                                        </p:tgtEl>
                                        <p:attrNameLst>
                                          <p:attrName>style.visibility</p:attrName>
                                        </p:attrNameLst>
                                      </p:cBhvr>
                                      <p:to>
                                        <p:strVal val="visible"/>
                                      </p:to>
                                    </p:set>
                                    <p:anim calcmode="lin" valueType="num">
                                      <p:cBhvr additive="base">
                                        <p:cTn id="18" dur="500" fill="hold"/>
                                        <p:tgtEl>
                                          <p:spTgt spid="91"/>
                                        </p:tgtEl>
                                        <p:attrNameLst>
                                          <p:attrName>ppt_x</p:attrName>
                                        </p:attrNameLst>
                                      </p:cBhvr>
                                      <p:tavLst>
                                        <p:tav tm="0">
                                          <p:val>
                                            <p:strVal val="#ppt_x"/>
                                          </p:val>
                                        </p:tav>
                                        <p:tav tm="100000">
                                          <p:val>
                                            <p:strVal val="#ppt_x"/>
                                          </p:val>
                                        </p:tav>
                                      </p:tavLst>
                                    </p:anim>
                                    <p:anim calcmode="lin" valueType="num">
                                      <p:cBhvr additive="base">
                                        <p:cTn id="19" dur="500" fill="hold"/>
                                        <p:tgtEl>
                                          <p:spTgt spid="91"/>
                                        </p:tgtEl>
                                        <p:attrNameLst>
                                          <p:attrName>ppt_y</p:attrName>
                                        </p:attrNameLst>
                                      </p:cBhvr>
                                      <p:tavLst>
                                        <p:tav tm="0">
                                          <p:val>
                                            <p:strVal val="0-#ppt_h/2"/>
                                          </p:val>
                                        </p:tav>
                                        <p:tav tm="100000">
                                          <p:val>
                                            <p:strVal val="#ppt_y"/>
                                          </p:val>
                                        </p:tav>
                                      </p:tavLst>
                                    </p:anim>
                                  </p:childTnLst>
                                </p:cTn>
                              </p:par>
                            </p:childTnLst>
                          </p:cTn>
                        </p:par>
                        <p:par>
                          <p:cTn id="20" fill="hold">
                            <p:stCondLst>
                              <p:cond delay="2000"/>
                            </p:stCondLst>
                            <p:childTnLst>
                              <p:par>
                                <p:cTn id="21" presetID="2" presetClass="entr" presetSubtype="1" fill="hold" nodeType="afterEffect">
                                  <p:stCondLst>
                                    <p:cond delay="0"/>
                                  </p:stCondLst>
                                  <p:childTnLst>
                                    <p:set>
                                      <p:cBhvr>
                                        <p:cTn id="22" dur="1" fill="hold">
                                          <p:stCondLst>
                                            <p:cond delay="0"/>
                                          </p:stCondLst>
                                        </p:cTn>
                                        <p:tgtEl>
                                          <p:spTgt spid="92"/>
                                        </p:tgtEl>
                                        <p:attrNameLst>
                                          <p:attrName>style.visibility</p:attrName>
                                        </p:attrNameLst>
                                      </p:cBhvr>
                                      <p:to>
                                        <p:strVal val="visible"/>
                                      </p:to>
                                    </p:set>
                                    <p:anim calcmode="lin" valueType="num">
                                      <p:cBhvr additive="base">
                                        <p:cTn id="23" dur="500" fill="hold"/>
                                        <p:tgtEl>
                                          <p:spTgt spid="92"/>
                                        </p:tgtEl>
                                        <p:attrNameLst>
                                          <p:attrName>ppt_x</p:attrName>
                                        </p:attrNameLst>
                                      </p:cBhvr>
                                      <p:tavLst>
                                        <p:tav tm="0">
                                          <p:val>
                                            <p:strVal val="#ppt_x"/>
                                          </p:val>
                                        </p:tav>
                                        <p:tav tm="100000">
                                          <p:val>
                                            <p:strVal val="#ppt_x"/>
                                          </p:val>
                                        </p:tav>
                                      </p:tavLst>
                                    </p:anim>
                                    <p:anim calcmode="lin" valueType="num">
                                      <p:cBhvr additive="base">
                                        <p:cTn id="24" dur="500" fill="hold"/>
                                        <p:tgtEl>
                                          <p:spTgt spid="92"/>
                                        </p:tgtEl>
                                        <p:attrNameLst>
                                          <p:attrName>ppt_y</p:attrName>
                                        </p:attrNameLst>
                                      </p:cBhvr>
                                      <p:tavLst>
                                        <p:tav tm="0">
                                          <p:val>
                                            <p:strVal val="0-#ppt_h/2"/>
                                          </p:val>
                                        </p:tav>
                                        <p:tav tm="100000">
                                          <p:val>
                                            <p:strVal val="#ppt_y"/>
                                          </p:val>
                                        </p:tav>
                                      </p:tavLst>
                                    </p:anim>
                                  </p:childTnLst>
                                </p:cTn>
                              </p:par>
                            </p:childTnLst>
                          </p:cTn>
                        </p:par>
                        <p:par>
                          <p:cTn id="25" fill="hold">
                            <p:stCondLst>
                              <p:cond delay="2500"/>
                            </p:stCondLst>
                            <p:childTnLst>
                              <p:par>
                                <p:cTn id="26" presetID="2" presetClass="entr" presetSubtype="1" fill="hold" nodeType="afterEffect">
                                  <p:stCondLst>
                                    <p:cond delay="0"/>
                                  </p:stCondLst>
                                  <p:childTnLst>
                                    <p:set>
                                      <p:cBhvr>
                                        <p:cTn id="27" dur="1" fill="hold">
                                          <p:stCondLst>
                                            <p:cond delay="0"/>
                                          </p:stCondLst>
                                        </p:cTn>
                                        <p:tgtEl>
                                          <p:spTgt spid="93"/>
                                        </p:tgtEl>
                                        <p:attrNameLst>
                                          <p:attrName>style.visibility</p:attrName>
                                        </p:attrNameLst>
                                      </p:cBhvr>
                                      <p:to>
                                        <p:strVal val="visible"/>
                                      </p:to>
                                    </p:set>
                                    <p:anim calcmode="lin" valueType="num">
                                      <p:cBhvr additive="base">
                                        <p:cTn id="28" dur="500" fill="hold"/>
                                        <p:tgtEl>
                                          <p:spTgt spid="93"/>
                                        </p:tgtEl>
                                        <p:attrNameLst>
                                          <p:attrName>ppt_x</p:attrName>
                                        </p:attrNameLst>
                                      </p:cBhvr>
                                      <p:tavLst>
                                        <p:tav tm="0">
                                          <p:val>
                                            <p:strVal val="#ppt_x"/>
                                          </p:val>
                                        </p:tav>
                                        <p:tav tm="100000">
                                          <p:val>
                                            <p:strVal val="#ppt_x"/>
                                          </p:val>
                                        </p:tav>
                                      </p:tavLst>
                                    </p:anim>
                                    <p:anim calcmode="lin" valueType="num">
                                      <p:cBhvr additive="base">
                                        <p:cTn id="29" dur="500" fill="hold"/>
                                        <p:tgtEl>
                                          <p:spTgt spid="93"/>
                                        </p:tgtEl>
                                        <p:attrNameLst>
                                          <p:attrName>ppt_y</p:attrName>
                                        </p:attrNameLst>
                                      </p:cBhvr>
                                      <p:tavLst>
                                        <p:tav tm="0">
                                          <p:val>
                                            <p:strVal val="0-#ppt_h/2"/>
                                          </p:val>
                                        </p:tav>
                                        <p:tav tm="100000">
                                          <p:val>
                                            <p:strVal val="#ppt_y"/>
                                          </p:val>
                                        </p:tav>
                                      </p:tavLst>
                                    </p:anim>
                                  </p:childTnLst>
                                </p:cTn>
                              </p:par>
                            </p:childTnLst>
                          </p:cTn>
                        </p:par>
                        <p:par>
                          <p:cTn id="30" fill="hold">
                            <p:stCondLst>
                              <p:cond delay="3000"/>
                            </p:stCondLst>
                            <p:childTnLst>
                              <p:par>
                                <p:cTn id="31" presetID="2" presetClass="entr" presetSubtype="1" fill="hold" nodeType="afterEffect">
                                  <p:stCondLst>
                                    <p:cond delay="0"/>
                                  </p:stCondLst>
                                  <p:childTnLst>
                                    <p:set>
                                      <p:cBhvr>
                                        <p:cTn id="32" dur="1" fill="hold">
                                          <p:stCondLst>
                                            <p:cond delay="0"/>
                                          </p:stCondLst>
                                        </p:cTn>
                                        <p:tgtEl>
                                          <p:spTgt spid="94"/>
                                        </p:tgtEl>
                                        <p:attrNameLst>
                                          <p:attrName>style.visibility</p:attrName>
                                        </p:attrNameLst>
                                      </p:cBhvr>
                                      <p:to>
                                        <p:strVal val="visible"/>
                                      </p:to>
                                    </p:set>
                                    <p:anim calcmode="lin" valueType="num">
                                      <p:cBhvr additive="base">
                                        <p:cTn id="33" dur="500" fill="hold"/>
                                        <p:tgtEl>
                                          <p:spTgt spid="94"/>
                                        </p:tgtEl>
                                        <p:attrNameLst>
                                          <p:attrName>ppt_x</p:attrName>
                                        </p:attrNameLst>
                                      </p:cBhvr>
                                      <p:tavLst>
                                        <p:tav tm="0">
                                          <p:val>
                                            <p:strVal val="#ppt_x"/>
                                          </p:val>
                                        </p:tav>
                                        <p:tav tm="100000">
                                          <p:val>
                                            <p:strVal val="#ppt_x"/>
                                          </p:val>
                                        </p:tav>
                                      </p:tavLst>
                                    </p:anim>
                                    <p:anim calcmode="lin" valueType="num">
                                      <p:cBhvr additive="base">
                                        <p:cTn id="34" dur="500" fill="hold"/>
                                        <p:tgtEl>
                                          <p:spTgt spid="94"/>
                                        </p:tgtEl>
                                        <p:attrNameLst>
                                          <p:attrName>ppt_y</p:attrName>
                                        </p:attrNameLst>
                                      </p:cBhvr>
                                      <p:tavLst>
                                        <p:tav tm="0">
                                          <p:val>
                                            <p:strVal val="0-#ppt_h/2"/>
                                          </p:val>
                                        </p:tav>
                                        <p:tav tm="100000">
                                          <p:val>
                                            <p:strVal val="#ppt_y"/>
                                          </p:val>
                                        </p:tav>
                                      </p:tavLst>
                                    </p:anim>
                                  </p:childTnLst>
                                </p:cTn>
                              </p:par>
                            </p:childTnLst>
                          </p:cTn>
                        </p:par>
                        <p:par>
                          <p:cTn id="35" fill="hold">
                            <p:stCondLst>
                              <p:cond delay="3500"/>
                            </p:stCondLst>
                            <p:childTnLst>
                              <p:par>
                                <p:cTn id="36" presetID="2" presetClass="entr" presetSubtype="1" fill="hold" nodeType="afterEffect">
                                  <p:stCondLst>
                                    <p:cond delay="0"/>
                                  </p:stCondLst>
                                  <p:childTnLst>
                                    <p:set>
                                      <p:cBhvr>
                                        <p:cTn id="37" dur="1" fill="hold">
                                          <p:stCondLst>
                                            <p:cond delay="0"/>
                                          </p:stCondLst>
                                        </p:cTn>
                                        <p:tgtEl>
                                          <p:spTgt spid="95"/>
                                        </p:tgtEl>
                                        <p:attrNameLst>
                                          <p:attrName>style.visibility</p:attrName>
                                        </p:attrNameLst>
                                      </p:cBhvr>
                                      <p:to>
                                        <p:strVal val="visible"/>
                                      </p:to>
                                    </p:set>
                                    <p:anim calcmode="lin" valueType="num">
                                      <p:cBhvr additive="base">
                                        <p:cTn id="38" dur="500" fill="hold"/>
                                        <p:tgtEl>
                                          <p:spTgt spid="95"/>
                                        </p:tgtEl>
                                        <p:attrNameLst>
                                          <p:attrName>ppt_x</p:attrName>
                                        </p:attrNameLst>
                                      </p:cBhvr>
                                      <p:tavLst>
                                        <p:tav tm="0">
                                          <p:val>
                                            <p:strVal val="#ppt_x"/>
                                          </p:val>
                                        </p:tav>
                                        <p:tav tm="100000">
                                          <p:val>
                                            <p:strVal val="#ppt_x"/>
                                          </p:val>
                                        </p:tav>
                                      </p:tavLst>
                                    </p:anim>
                                    <p:anim calcmode="lin" valueType="num">
                                      <p:cBhvr additive="base">
                                        <p:cTn id="39" dur="500" fill="hold"/>
                                        <p:tgtEl>
                                          <p:spTgt spid="95"/>
                                        </p:tgtEl>
                                        <p:attrNameLst>
                                          <p:attrName>ppt_y</p:attrName>
                                        </p:attrNameLst>
                                      </p:cBhvr>
                                      <p:tavLst>
                                        <p:tav tm="0">
                                          <p:val>
                                            <p:strVal val="0-#ppt_h/2"/>
                                          </p:val>
                                        </p:tav>
                                        <p:tav tm="100000">
                                          <p:val>
                                            <p:strVal val="#ppt_y"/>
                                          </p:val>
                                        </p:tav>
                                      </p:tavLst>
                                    </p:anim>
                                  </p:childTnLst>
                                </p:cTn>
                              </p:par>
                            </p:childTnLst>
                          </p:cTn>
                        </p:par>
                        <p:par>
                          <p:cTn id="40" fill="hold">
                            <p:stCondLst>
                              <p:cond delay="4000"/>
                            </p:stCondLst>
                            <p:childTnLst>
                              <p:par>
                                <p:cTn id="41" presetID="2" presetClass="entr" presetSubtype="1" fill="hold" nodeType="afterEffect">
                                  <p:stCondLst>
                                    <p:cond delay="0"/>
                                  </p:stCondLst>
                                  <p:childTnLst>
                                    <p:set>
                                      <p:cBhvr>
                                        <p:cTn id="42" dur="1" fill="hold">
                                          <p:stCondLst>
                                            <p:cond delay="0"/>
                                          </p:stCondLst>
                                        </p:cTn>
                                        <p:tgtEl>
                                          <p:spTgt spid="96"/>
                                        </p:tgtEl>
                                        <p:attrNameLst>
                                          <p:attrName>style.visibility</p:attrName>
                                        </p:attrNameLst>
                                      </p:cBhvr>
                                      <p:to>
                                        <p:strVal val="visible"/>
                                      </p:to>
                                    </p:set>
                                    <p:anim calcmode="lin" valueType="num">
                                      <p:cBhvr additive="base">
                                        <p:cTn id="43" dur="500" fill="hold"/>
                                        <p:tgtEl>
                                          <p:spTgt spid="96"/>
                                        </p:tgtEl>
                                        <p:attrNameLst>
                                          <p:attrName>ppt_x</p:attrName>
                                        </p:attrNameLst>
                                      </p:cBhvr>
                                      <p:tavLst>
                                        <p:tav tm="0">
                                          <p:val>
                                            <p:strVal val="#ppt_x"/>
                                          </p:val>
                                        </p:tav>
                                        <p:tav tm="100000">
                                          <p:val>
                                            <p:strVal val="#ppt_x"/>
                                          </p:val>
                                        </p:tav>
                                      </p:tavLst>
                                    </p:anim>
                                    <p:anim calcmode="lin" valueType="num">
                                      <p:cBhvr additive="base">
                                        <p:cTn id="44" dur="500" fill="hold"/>
                                        <p:tgtEl>
                                          <p:spTgt spid="96"/>
                                        </p:tgtEl>
                                        <p:attrNameLst>
                                          <p:attrName>ppt_y</p:attrName>
                                        </p:attrNameLst>
                                      </p:cBhvr>
                                      <p:tavLst>
                                        <p:tav tm="0">
                                          <p:val>
                                            <p:strVal val="0-#ppt_h/2"/>
                                          </p:val>
                                        </p:tav>
                                        <p:tav tm="100000">
                                          <p:val>
                                            <p:strVal val="#ppt_y"/>
                                          </p:val>
                                        </p:tav>
                                      </p:tavLst>
                                    </p:anim>
                                  </p:childTnLst>
                                </p:cTn>
                              </p:par>
                            </p:childTnLst>
                          </p:cTn>
                        </p:par>
                        <p:par>
                          <p:cTn id="45" fill="hold">
                            <p:stCondLst>
                              <p:cond delay="4500"/>
                            </p:stCondLst>
                            <p:childTnLst>
                              <p:par>
                                <p:cTn id="46" presetID="2" presetClass="entr" presetSubtype="8" fill="hold" nodeType="afterEffect">
                                  <p:stCondLst>
                                    <p:cond delay="0"/>
                                  </p:stCondLst>
                                  <p:childTnLst>
                                    <p:set>
                                      <p:cBhvr>
                                        <p:cTn id="47" dur="1" fill="hold">
                                          <p:stCondLst>
                                            <p:cond delay="0"/>
                                          </p:stCondLst>
                                        </p:cTn>
                                        <p:tgtEl>
                                          <p:spTgt spid="97"/>
                                        </p:tgtEl>
                                        <p:attrNameLst>
                                          <p:attrName>style.visibility</p:attrName>
                                        </p:attrNameLst>
                                      </p:cBhvr>
                                      <p:to>
                                        <p:strVal val="visible"/>
                                      </p:to>
                                    </p:set>
                                    <p:anim calcmode="lin" valueType="num">
                                      <p:cBhvr additive="base">
                                        <p:cTn id="48" dur="500" fill="hold"/>
                                        <p:tgtEl>
                                          <p:spTgt spid="97"/>
                                        </p:tgtEl>
                                        <p:attrNameLst>
                                          <p:attrName>ppt_x</p:attrName>
                                        </p:attrNameLst>
                                      </p:cBhvr>
                                      <p:tavLst>
                                        <p:tav tm="0">
                                          <p:val>
                                            <p:strVal val="0-#ppt_w/2"/>
                                          </p:val>
                                        </p:tav>
                                        <p:tav tm="100000">
                                          <p:val>
                                            <p:strVal val="#ppt_x"/>
                                          </p:val>
                                        </p:tav>
                                      </p:tavLst>
                                    </p:anim>
                                    <p:anim calcmode="lin" valueType="num">
                                      <p:cBhvr additive="base">
                                        <p:cTn id="49" dur="500" fill="hold"/>
                                        <p:tgtEl>
                                          <p:spTgt spid="97"/>
                                        </p:tgtEl>
                                        <p:attrNameLst>
                                          <p:attrName>ppt_y</p:attrName>
                                        </p:attrNameLst>
                                      </p:cBhvr>
                                      <p:tavLst>
                                        <p:tav tm="0">
                                          <p:val>
                                            <p:strVal val="#ppt_y"/>
                                          </p:val>
                                        </p:tav>
                                        <p:tav tm="100000">
                                          <p:val>
                                            <p:strVal val="#ppt_y"/>
                                          </p:val>
                                        </p:tav>
                                      </p:tavLst>
                                    </p:anim>
                                  </p:childTnLst>
                                </p:cTn>
                              </p:par>
                            </p:childTnLst>
                          </p:cTn>
                        </p:par>
                        <p:par>
                          <p:cTn id="50" fill="hold">
                            <p:stCondLst>
                              <p:cond delay="5000"/>
                            </p:stCondLst>
                            <p:childTnLst>
                              <p:par>
                                <p:cTn id="51" presetID="2" presetClass="entr" presetSubtype="8" fill="hold" nodeType="afterEffect">
                                  <p:stCondLst>
                                    <p:cond delay="0"/>
                                  </p:stCondLst>
                                  <p:childTnLst>
                                    <p:set>
                                      <p:cBhvr>
                                        <p:cTn id="52" dur="1" fill="hold">
                                          <p:stCondLst>
                                            <p:cond delay="0"/>
                                          </p:stCondLst>
                                        </p:cTn>
                                        <p:tgtEl>
                                          <p:spTgt spid="98"/>
                                        </p:tgtEl>
                                        <p:attrNameLst>
                                          <p:attrName>style.visibility</p:attrName>
                                        </p:attrNameLst>
                                      </p:cBhvr>
                                      <p:to>
                                        <p:strVal val="visible"/>
                                      </p:to>
                                    </p:set>
                                    <p:anim calcmode="lin" valueType="num">
                                      <p:cBhvr additive="base">
                                        <p:cTn id="53" dur="500" fill="hold"/>
                                        <p:tgtEl>
                                          <p:spTgt spid="98"/>
                                        </p:tgtEl>
                                        <p:attrNameLst>
                                          <p:attrName>ppt_x</p:attrName>
                                        </p:attrNameLst>
                                      </p:cBhvr>
                                      <p:tavLst>
                                        <p:tav tm="0">
                                          <p:val>
                                            <p:strVal val="0-#ppt_w/2"/>
                                          </p:val>
                                        </p:tav>
                                        <p:tav tm="100000">
                                          <p:val>
                                            <p:strVal val="#ppt_x"/>
                                          </p:val>
                                        </p:tav>
                                      </p:tavLst>
                                    </p:anim>
                                    <p:anim calcmode="lin" valueType="num">
                                      <p:cBhvr additive="base">
                                        <p:cTn id="54" dur="500" fill="hold"/>
                                        <p:tgtEl>
                                          <p:spTgt spid="98"/>
                                        </p:tgtEl>
                                        <p:attrNameLst>
                                          <p:attrName>ppt_y</p:attrName>
                                        </p:attrNameLst>
                                      </p:cBhvr>
                                      <p:tavLst>
                                        <p:tav tm="0">
                                          <p:val>
                                            <p:strVal val="#ppt_y"/>
                                          </p:val>
                                        </p:tav>
                                        <p:tav tm="100000">
                                          <p:val>
                                            <p:strVal val="#ppt_y"/>
                                          </p:val>
                                        </p:tav>
                                      </p:tavLst>
                                    </p:anim>
                                  </p:childTnLst>
                                </p:cTn>
                              </p:par>
                            </p:childTnLst>
                          </p:cTn>
                        </p:par>
                        <p:par>
                          <p:cTn id="55" fill="hold">
                            <p:stCondLst>
                              <p:cond delay="5500"/>
                            </p:stCondLst>
                            <p:childTnLst>
                              <p:par>
                                <p:cTn id="56" presetID="2" presetClass="entr" presetSubtype="8" fill="hold" nodeType="afterEffect">
                                  <p:stCondLst>
                                    <p:cond delay="0"/>
                                  </p:stCondLst>
                                  <p:childTnLst>
                                    <p:set>
                                      <p:cBhvr>
                                        <p:cTn id="57" dur="1" fill="hold">
                                          <p:stCondLst>
                                            <p:cond delay="0"/>
                                          </p:stCondLst>
                                        </p:cTn>
                                        <p:tgtEl>
                                          <p:spTgt spid="99"/>
                                        </p:tgtEl>
                                        <p:attrNameLst>
                                          <p:attrName>style.visibility</p:attrName>
                                        </p:attrNameLst>
                                      </p:cBhvr>
                                      <p:to>
                                        <p:strVal val="visible"/>
                                      </p:to>
                                    </p:set>
                                    <p:anim calcmode="lin" valueType="num">
                                      <p:cBhvr additive="base">
                                        <p:cTn id="58" dur="500" fill="hold"/>
                                        <p:tgtEl>
                                          <p:spTgt spid="99"/>
                                        </p:tgtEl>
                                        <p:attrNameLst>
                                          <p:attrName>ppt_x</p:attrName>
                                        </p:attrNameLst>
                                      </p:cBhvr>
                                      <p:tavLst>
                                        <p:tav tm="0">
                                          <p:val>
                                            <p:strVal val="0-#ppt_w/2"/>
                                          </p:val>
                                        </p:tav>
                                        <p:tav tm="100000">
                                          <p:val>
                                            <p:strVal val="#ppt_x"/>
                                          </p:val>
                                        </p:tav>
                                      </p:tavLst>
                                    </p:anim>
                                    <p:anim calcmode="lin" valueType="num">
                                      <p:cBhvr additive="base">
                                        <p:cTn id="59" dur="500" fill="hold"/>
                                        <p:tgtEl>
                                          <p:spTgt spid="99"/>
                                        </p:tgtEl>
                                        <p:attrNameLst>
                                          <p:attrName>ppt_y</p:attrName>
                                        </p:attrNameLst>
                                      </p:cBhvr>
                                      <p:tavLst>
                                        <p:tav tm="0">
                                          <p:val>
                                            <p:strVal val="#ppt_y"/>
                                          </p:val>
                                        </p:tav>
                                        <p:tav tm="100000">
                                          <p:val>
                                            <p:strVal val="#ppt_y"/>
                                          </p:val>
                                        </p:tav>
                                      </p:tavLst>
                                    </p:anim>
                                  </p:childTnLst>
                                </p:cTn>
                              </p:par>
                            </p:childTnLst>
                          </p:cTn>
                        </p:par>
                        <p:par>
                          <p:cTn id="60" fill="hold">
                            <p:stCondLst>
                              <p:cond delay="6000"/>
                            </p:stCondLst>
                            <p:childTnLst>
                              <p:par>
                                <p:cTn id="61" presetID="2" presetClass="entr" presetSubtype="8" fill="hold" nodeType="afterEffect">
                                  <p:stCondLst>
                                    <p:cond delay="0"/>
                                  </p:stCondLst>
                                  <p:childTnLst>
                                    <p:set>
                                      <p:cBhvr>
                                        <p:cTn id="62" dur="1" fill="hold">
                                          <p:stCondLst>
                                            <p:cond delay="0"/>
                                          </p:stCondLst>
                                        </p:cTn>
                                        <p:tgtEl>
                                          <p:spTgt spid="100"/>
                                        </p:tgtEl>
                                        <p:attrNameLst>
                                          <p:attrName>style.visibility</p:attrName>
                                        </p:attrNameLst>
                                      </p:cBhvr>
                                      <p:to>
                                        <p:strVal val="visible"/>
                                      </p:to>
                                    </p:set>
                                    <p:anim calcmode="lin" valueType="num">
                                      <p:cBhvr additive="base">
                                        <p:cTn id="63" dur="500" fill="hold"/>
                                        <p:tgtEl>
                                          <p:spTgt spid="100"/>
                                        </p:tgtEl>
                                        <p:attrNameLst>
                                          <p:attrName>ppt_x</p:attrName>
                                        </p:attrNameLst>
                                      </p:cBhvr>
                                      <p:tavLst>
                                        <p:tav tm="0">
                                          <p:val>
                                            <p:strVal val="0-#ppt_w/2"/>
                                          </p:val>
                                        </p:tav>
                                        <p:tav tm="100000">
                                          <p:val>
                                            <p:strVal val="#ppt_x"/>
                                          </p:val>
                                        </p:tav>
                                      </p:tavLst>
                                    </p:anim>
                                    <p:anim calcmode="lin" valueType="num">
                                      <p:cBhvr additive="base">
                                        <p:cTn id="64" dur="500" fill="hold"/>
                                        <p:tgtEl>
                                          <p:spTgt spid="100"/>
                                        </p:tgtEl>
                                        <p:attrNameLst>
                                          <p:attrName>ppt_y</p:attrName>
                                        </p:attrNameLst>
                                      </p:cBhvr>
                                      <p:tavLst>
                                        <p:tav tm="0">
                                          <p:val>
                                            <p:strVal val="#ppt_y"/>
                                          </p:val>
                                        </p:tav>
                                        <p:tav tm="100000">
                                          <p:val>
                                            <p:strVal val="#ppt_y"/>
                                          </p:val>
                                        </p:tav>
                                      </p:tavLst>
                                    </p:anim>
                                  </p:childTnLst>
                                </p:cTn>
                              </p:par>
                            </p:childTnLst>
                          </p:cTn>
                        </p:par>
                        <p:par>
                          <p:cTn id="65" fill="hold">
                            <p:stCondLst>
                              <p:cond delay="6500"/>
                            </p:stCondLst>
                            <p:childTnLst>
                              <p:par>
                                <p:cTn id="66" presetID="1" presetClass="entr" presetSubtype="0" fill="hold" grpId="0" nodeType="afterEffect">
                                  <p:stCondLst>
                                    <p:cond delay="500"/>
                                  </p:stCondLst>
                                  <p:childTnLst>
                                    <p:set>
                                      <p:cBhvr>
                                        <p:cTn id="67" dur="1" fill="hold">
                                          <p:stCondLst>
                                            <p:cond delay="0"/>
                                          </p:stCondLst>
                                        </p:cTn>
                                        <p:tgtEl>
                                          <p:spTgt spid="101"/>
                                        </p:tgtEl>
                                        <p:attrNameLst>
                                          <p:attrName>style.visibility</p:attrName>
                                        </p:attrNameLst>
                                      </p:cBhvr>
                                      <p:to>
                                        <p:strVal val="visible"/>
                                      </p:to>
                                    </p:set>
                                  </p:childTnLst>
                                </p:cTn>
                              </p:par>
                            </p:childTnLst>
                          </p:cTn>
                        </p:par>
                        <p:par>
                          <p:cTn id="68" fill="hold">
                            <p:stCondLst>
                              <p:cond delay="7000"/>
                            </p:stCondLst>
                            <p:childTnLst>
                              <p:par>
                                <p:cTn id="69" presetID="1" presetClass="entr" presetSubtype="0" fill="hold" grpId="0" nodeType="afterEffect">
                                  <p:stCondLst>
                                    <p:cond delay="0"/>
                                  </p:stCondLst>
                                  <p:childTnLst>
                                    <p:set>
                                      <p:cBhvr>
                                        <p:cTn id="70" dur="1" fill="hold">
                                          <p:stCondLst>
                                            <p:cond delay="0"/>
                                          </p:stCondLst>
                                        </p:cTn>
                                        <p:tgtEl>
                                          <p:spTgt spid="102"/>
                                        </p:tgtEl>
                                        <p:attrNameLst>
                                          <p:attrName>style.visibility</p:attrName>
                                        </p:attrNameLst>
                                      </p:cBhvr>
                                      <p:to>
                                        <p:strVal val="visible"/>
                                      </p:to>
                                    </p:set>
                                  </p:childTnLst>
                                </p:cTn>
                              </p:par>
                            </p:childTnLst>
                          </p:cTn>
                        </p:par>
                        <p:par>
                          <p:cTn id="71" fill="hold">
                            <p:stCondLst>
                              <p:cond delay="7000"/>
                            </p:stCondLst>
                            <p:childTnLst>
                              <p:par>
                                <p:cTn id="72" presetID="1" presetClass="entr" presetSubtype="0" fill="hold" grpId="0" nodeType="afterEffect">
                                  <p:stCondLst>
                                    <p:cond delay="0"/>
                                  </p:stCondLst>
                                  <p:childTnLst>
                                    <p:set>
                                      <p:cBhvr>
                                        <p:cTn id="73" dur="1" fill="hold">
                                          <p:stCondLst>
                                            <p:cond delay="0"/>
                                          </p:stCondLst>
                                        </p:cTn>
                                        <p:tgtEl>
                                          <p:spTgt spid="103"/>
                                        </p:tgtEl>
                                        <p:attrNameLst>
                                          <p:attrName>style.visibility</p:attrName>
                                        </p:attrNameLst>
                                      </p:cBhvr>
                                      <p:to>
                                        <p:strVal val="visible"/>
                                      </p:to>
                                    </p:set>
                                  </p:childTnLst>
                                </p:cTn>
                              </p:par>
                            </p:childTnLst>
                          </p:cTn>
                        </p:par>
                        <p:par>
                          <p:cTn id="74" fill="hold">
                            <p:stCondLst>
                              <p:cond delay="7000"/>
                            </p:stCondLst>
                            <p:childTnLst>
                              <p:par>
                                <p:cTn id="75" presetID="1" presetClass="entr" presetSubtype="0" fill="hold" grpId="0" nodeType="afterEffect">
                                  <p:stCondLst>
                                    <p:cond delay="0"/>
                                  </p:stCondLst>
                                  <p:childTnLst>
                                    <p:set>
                                      <p:cBhvr>
                                        <p:cTn id="76" dur="1" fill="hold">
                                          <p:stCondLst>
                                            <p:cond delay="0"/>
                                          </p:stCondLst>
                                        </p:cTn>
                                        <p:tgtEl>
                                          <p:spTgt spid="104"/>
                                        </p:tgtEl>
                                        <p:attrNameLst>
                                          <p:attrName>style.visibility</p:attrName>
                                        </p:attrNameLst>
                                      </p:cBhvr>
                                      <p:to>
                                        <p:strVal val="visible"/>
                                      </p:to>
                                    </p:set>
                                  </p:childTnLst>
                                </p:cTn>
                              </p:par>
                            </p:childTnLst>
                          </p:cTn>
                        </p:par>
                        <p:par>
                          <p:cTn id="77" fill="hold">
                            <p:stCondLst>
                              <p:cond delay="7000"/>
                            </p:stCondLst>
                            <p:childTnLst>
                              <p:par>
                                <p:cTn id="78" presetID="1" presetClass="entr" presetSubtype="0" fill="hold" grpId="0" nodeType="afterEffect">
                                  <p:stCondLst>
                                    <p:cond delay="0"/>
                                  </p:stCondLst>
                                  <p:childTnLst>
                                    <p:set>
                                      <p:cBhvr>
                                        <p:cTn id="79" dur="1" fill="hold">
                                          <p:stCondLst>
                                            <p:cond delay="0"/>
                                          </p:stCondLst>
                                        </p:cTn>
                                        <p:tgtEl>
                                          <p:spTgt spid="105"/>
                                        </p:tgtEl>
                                        <p:attrNameLst>
                                          <p:attrName>style.visibility</p:attrName>
                                        </p:attrNameLst>
                                      </p:cBhvr>
                                      <p:to>
                                        <p:strVal val="visible"/>
                                      </p:to>
                                    </p:set>
                                  </p:childTnLst>
                                </p:cTn>
                              </p:par>
                            </p:childTnLst>
                          </p:cTn>
                        </p:par>
                        <p:par>
                          <p:cTn id="80" fill="hold">
                            <p:stCondLst>
                              <p:cond delay="7000"/>
                            </p:stCondLst>
                            <p:childTnLst>
                              <p:par>
                                <p:cTn id="81" presetID="1" presetClass="entr" presetSubtype="0" fill="hold" grpId="0" nodeType="afterEffect">
                                  <p:stCondLst>
                                    <p:cond delay="0"/>
                                  </p:stCondLst>
                                  <p:childTnLst>
                                    <p:set>
                                      <p:cBhvr>
                                        <p:cTn id="82" dur="1" fill="hold">
                                          <p:stCondLst>
                                            <p:cond delay="0"/>
                                          </p:stCondLst>
                                        </p:cTn>
                                        <p:tgtEl>
                                          <p:spTgt spid="106"/>
                                        </p:tgtEl>
                                        <p:attrNameLst>
                                          <p:attrName>style.visibility</p:attrName>
                                        </p:attrNameLst>
                                      </p:cBhvr>
                                      <p:to>
                                        <p:strVal val="visible"/>
                                      </p:to>
                                    </p:set>
                                  </p:childTnLst>
                                </p:cTn>
                              </p:par>
                            </p:childTnLst>
                          </p:cTn>
                        </p:par>
                        <p:par>
                          <p:cTn id="83" fill="hold">
                            <p:stCondLst>
                              <p:cond delay="7000"/>
                            </p:stCondLst>
                            <p:childTnLst>
                              <p:par>
                                <p:cTn id="84" presetID="1" presetClass="entr" presetSubtype="0" fill="hold" grpId="0" nodeType="afterEffect">
                                  <p:stCondLst>
                                    <p:cond delay="0"/>
                                  </p:stCondLst>
                                  <p:childTnLst>
                                    <p:set>
                                      <p:cBhvr>
                                        <p:cTn id="85" dur="1" fill="hold">
                                          <p:stCondLst>
                                            <p:cond delay="0"/>
                                          </p:stCondLst>
                                        </p:cTn>
                                        <p:tgtEl>
                                          <p:spTgt spid="107"/>
                                        </p:tgtEl>
                                        <p:attrNameLst>
                                          <p:attrName>style.visibility</p:attrName>
                                        </p:attrNameLst>
                                      </p:cBhvr>
                                      <p:to>
                                        <p:strVal val="visible"/>
                                      </p:to>
                                    </p:set>
                                  </p:childTnLst>
                                </p:cTn>
                              </p:par>
                            </p:childTnLst>
                          </p:cTn>
                        </p:par>
                        <p:par>
                          <p:cTn id="86" fill="hold">
                            <p:stCondLst>
                              <p:cond delay="7000"/>
                            </p:stCondLst>
                            <p:childTnLst>
                              <p:par>
                                <p:cTn id="87" presetID="1" presetClass="entr" presetSubtype="0" fill="hold" grpId="0" nodeType="afterEffect">
                                  <p:stCondLst>
                                    <p:cond delay="0"/>
                                  </p:stCondLst>
                                  <p:childTnLst>
                                    <p:set>
                                      <p:cBhvr>
                                        <p:cTn id="88" dur="1" fill="hold">
                                          <p:stCondLst>
                                            <p:cond delay="0"/>
                                          </p:stCondLst>
                                        </p:cTn>
                                        <p:tgtEl>
                                          <p:spTgt spid="108"/>
                                        </p:tgtEl>
                                        <p:attrNameLst>
                                          <p:attrName>style.visibility</p:attrName>
                                        </p:attrNameLst>
                                      </p:cBhvr>
                                      <p:to>
                                        <p:strVal val="visible"/>
                                      </p:to>
                                    </p:set>
                                  </p:childTnLst>
                                </p:cTn>
                              </p:par>
                            </p:childTnLst>
                          </p:cTn>
                        </p:par>
                        <p:par>
                          <p:cTn id="89" fill="hold">
                            <p:stCondLst>
                              <p:cond delay="7000"/>
                            </p:stCondLst>
                            <p:childTnLst>
                              <p:par>
                                <p:cTn id="90" presetID="1" presetClass="entr" presetSubtype="0" fill="hold" grpId="0" nodeType="afterEffect">
                                  <p:stCondLst>
                                    <p:cond delay="0"/>
                                  </p:stCondLst>
                                  <p:childTnLst>
                                    <p:set>
                                      <p:cBhvr>
                                        <p:cTn id="91" dur="1" fill="hold">
                                          <p:stCondLst>
                                            <p:cond delay="0"/>
                                          </p:stCondLst>
                                        </p:cTn>
                                        <p:tgtEl>
                                          <p:spTgt spid="109"/>
                                        </p:tgtEl>
                                        <p:attrNameLst>
                                          <p:attrName>style.visibility</p:attrName>
                                        </p:attrNameLst>
                                      </p:cBhvr>
                                      <p:to>
                                        <p:strVal val="visible"/>
                                      </p:to>
                                    </p:set>
                                  </p:childTnLst>
                                </p:cTn>
                              </p:par>
                            </p:childTnLst>
                          </p:cTn>
                        </p:par>
                        <p:par>
                          <p:cTn id="92" fill="hold">
                            <p:stCondLst>
                              <p:cond delay="7000"/>
                            </p:stCondLst>
                            <p:childTnLst>
                              <p:par>
                                <p:cTn id="93" presetID="1" presetClass="entr" presetSubtype="0" fill="hold" grpId="0" nodeType="afterEffect">
                                  <p:stCondLst>
                                    <p:cond delay="0"/>
                                  </p:stCondLst>
                                  <p:childTnLst>
                                    <p:set>
                                      <p:cBhvr>
                                        <p:cTn id="94" dur="1" fill="hold">
                                          <p:stCondLst>
                                            <p:cond delay="0"/>
                                          </p:stCondLst>
                                        </p:cTn>
                                        <p:tgtEl>
                                          <p:spTgt spid="110"/>
                                        </p:tgtEl>
                                        <p:attrNameLst>
                                          <p:attrName>style.visibility</p:attrName>
                                        </p:attrNameLst>
                                      </p:cBhvr>
                                      <p:to>
                                        <p:strVal val="visible"/>
                                      </p:to>
                                    </p:set>
                                  </p:childTnLst>
                                </p:cTn>
                              </p:par>
                            </p:childTnLst>
                          </p:cTn>
                        </p:par>
                        <p:par>
                          <p:cTn id="95" fill="hold">
                            <p:stCondLst>
                              <p:cond delay="7000"/>
                            </p:stCondLst>
                            <p:childTnLst>
                              <p:par>
                                <p:cTn id="96" presetID="1" presetClass="entr" presetSubtype="0" fill="hold" grpId="0" nodeType="afterEffect">
                                  <p:stCondLst>
                                    <p:cond delay="0"/>
                                  </p:stCondLst>
                                  <p:childTnLst>
                                    <p:set>
                                      <p:cBhvr>
                                        <p:cTn id="97" dur="1" fill="hold">
                                          <p:stCondLst>
                                            <p:cond delay="0"/>
                                          </p:stCondLst>
                                        </p:cTn>
                                        <p:tgtEl>
                                          <p:spTgt spid="111"/>
                                        </p:tgtEl>
                                        <p:attrNameLst>
                                          <p:attrName>style.visibility</p:attrName>
                                        </p:attrNameLst>
                                      </p:cBhvr>
                                      <p:to>
                                        <p:strVal val="visible"/>
                                      </p:to>
                                    </p:set>
                                  </p:childTnLst>
                                </p:cTn>
                              </p:par>
                            </p:childTnLst>
                          </p:cTn>
                        </p:par>
                        <p:par>
                          <p:cTn id="98" fill="hold">
                            <p:stCondLst>
                              <p:cond delay="7000"/>
                            </p:stCondLst>
                            <p:childTnLst>
                              <p:par>
                                <p:cTn id="99" presetID="1" presetClass="entr" presetSubtype="0" fill="hold" grpId="0" nodeType="afterEffect">
                                  <p:stCondLst>
                                    <p:cond delay="0"/>
                                  </p:stCondLst>
                                  <p:childTnLst>
                                    <p:set>
                                      <p:cBhvr>
                                        <p:cTn id="100" dur="1" fill="hold">
                                          <p:stCondLst>
                                            <p:cond delay="0"/>
                                          </p:stCondLst>
                                        </p:cTn>
                                        <p:tgtEl>
                                          <p:spTgt spid="112"/>
                                        </p:tgtEl>
                                        <p:attrNameLst>
                                          <p:attrName>style.visibility</p:attrName>
                                        </p:attrNameLst>
                                      </p:cBhvr>
                                      <p:to>
                                        <p:strVal val="visible"/>
                                      </p:to>
                                    </p:set>
                                  </p:childTnLst>
                                </p:cTn>
                              </p:par>
                            </p:childTnLst>
                          </p:cTn>
                        </p:par>
                        <p:par>
                          <p:cTn id="101" fill="hold">
                            <p:stCondLst>
                              <p:cond delay="7000"/>
                            </p:stCondLst>
                            <p:childTnLst>
                              <p:par>
                                <p:cTn id="102" presetID="1" presetClass="entr" presetSubtype="0" fill="hold" grpId="0" nodeType="afterEffect">
                                  <p:stCondLst>
                                    <p:cond delay="0"/>
                                  </p:stCondLst>
                                  <p:childTnLst>
                                    <p:set>
                                      <p:cBhvr>
                                        <p:cTn id="103" dur="1" fill="hold">
                                          <p:stCondLst>
                                            <p:cond delay="0"/>
                                          </p:stCondLst>
                                        </p:cTn>
                                        <p:tgtEl>
                                          <p:spTgt spid="113"/>
                                        </p:tgtEl>
                                        <p:attrNameLst>
                                          <p:attrName>style.visibility</p:attrName>
                                        </p:attrNameLst>
                                      </p:cBhvr>
                                      <p:to>
                                        <p:strVal val="visible"/>
                                      </p:to>
                                    </p:set>
                                  </p:childTnLst>
                                </p:cTn>
                              </p:par>
                            </p:childTnLst>
                          </p:cTn>
                        </p:par>
                        <p:par>
                          <p:cTn id="104" fill="hold">
                            <p:stCondLst>
                              <p:cond delay="7000"/>
                            </p:stCondLst>
                            <p:childTnLst>
                              <p:par>
                                <p:cTn id="105" presetID="1" presetClass="entr" presetSubtype="0" fill="hold" grpId="0" nodeType="afterEffect">
                                  <p:stCondLst>
                                    <p:cond delay="0"/>
                                  </p:stCondLst>
                                  <p:childTnLst>
                                    <p:set>
                                      <p:cBhvr>
                                        <p:cTn id="106" dur="1" fill="hold">
                                          <p:stCondLst>
                                            <p:cond delay="0"/>
                                          </p:stCondLst>
                                        </p:cTn>
                                        <p:tgtEl>
                                          <p:spTgt spid="114"/>
                                        </p:tgtEl>
                                        <p:attrNameLst>
                                          <p:attrName>style.visibility</p:attrName>
                                        </p:attrNameLst>
                                      </p:cBhvr>
                                      <p:to>
                                        <p:strVal val="visible"/>
                                      </p:to>
                                    </p:set>
                                  </p:childTnLst>
                                </p:cTn>
                              </p:par>
                            </p:childTnLst>
                          </p:cTn>
                        </p:par>
                        <p:par>
                          <p:cTn id="107" fill="hold">
                            <p:stCondLst>
                              <p:cond delay="7000"/>
                            </p:stCondLst>
                            <p:childTnLst>
                              <p:par>
                                <p:cTn id="108" presetID="1" presetClass="entr" presetSubtype="0" fill="hold" grpId="0" nodeType="afterEffect">
                                  <p:stCondLst>
                                    <p:cond delay="0"/>
                                  </p:stCondLst>
                                  <p:childTnLst>
                                    <p:set>
                                      <p:cBhvr>
                                        <p:cTn id="109" dur="1" fill="hold">
                                          <p:stCondLst>
                                            <p:cond delay="0"/>
                                          </p:stCondLst>
                                        </p:cTn>
                                        <p:tgtEl>
                                          <p:spTgt spid="116"/>
                                        </p:tgtEl>
                                        <p:attrNameLst>
                                          <p:attrName>style.visibility</p:attrName>
                                        </p:attrNameLst>
                                      </p:cBhvr>
                                      <p:to>
                                        <p:strVal val="visible"/>
                                      </p:to>
                                    </p:set>
                                  </p:childTnLst>
                                </p:cTn>
                              </p:par>
                            </p:childTnLst>
                          </p:cTn>
                        </p:par>
                        <p:par>
                          <p:cTn id="110" fill="hold">
                            <p:stCondLst>
                              <p:cond delay="7000"/>
                            </p:stCondLst>
                            <p:childTnLst>
                              <p:par>
                                <p:cTn id="111" presetID="1" presetClass="entr" presetSubtype="0" fill="hold" grpId="0" nodeType="afterEffect">
                                  <p:stCondLst>
                                    <p:cond delay="0"/>
                                  </p:stCondLst>
                                  <p:childTnLst>
                                    <p:set>
                                      <p:cBhvr>
                                        <p:cTn id="112" dur="1" fill="hold">
                                          <p:stCondLst>
                                            <p:cond delay="0"/>
                                          </p:stCondLst>
                                        </p:cTn>
                                        <p:tgtEl>
                                          <p:spTgt spid="115"/>
                                        </p:tgtEl>
                                        <p:attrNameLst>
                                          <p:attrName>style.visibility</p:attrName>
                                        </p:attrNameLst>
                                      </p:cBhvr>
                                      <p:to>
                                        <p:strVal val="visible"/>
                                      </p:to>
                                    </p:set>
                                  </p:childTnLst>
                                </p:cTn>
                              </p:par>
                            </p:childTnLst>
                          </p:cTn>
                        </p:par>
                        <p:par>
                          <p:cTn id="113" fill="hold">
                            <p:stCondLst>
                              <p:cond delay="7000"/>
                            </p:stCondLst>
                            <p:childTnLst>
                              <p:par>
                                <p:cTn id="114" presetID="1" presetClass="entr" presetSubtype="0" fill="hold" grpId="0" nodeType="afterEffect">
                                  <p:stCondLst>
                                    <p:cond delay="0"/>
                                  </p:stCondLst>
                                  <p:childTnLst>
                                    <p:set>
                                      <p:cBhvr>
                                        <p:cTn id="115" dur="1" fill="hold">
                                          <p:stCondLst>
                                            <p:cond delay="0"/>
                                          </p:stCondLst>
                                        </p:cTn>
                                        <p:tgtEl>
                                          <p:spTgt spid="117"/>
                                        </p:tgtEl>
                                        <p:attrNameLst>
                                          <p:attrName>style.visibility</p:attrName>
                                        </p:attrNameLst>
                                      </p:cBhvr>
                                      <p:to>
                                        <p:strVal val="visible"/>
                                      </p:to>
                                    </p:set>
                                  </p:childTnLst>
                                </p:cTn>
                              </p:par>
                            </p:childTnLst>
                          </p:cTn>
                        </p:par>
                        <p:par>
                          <p:cTn id="116" fill="hold">
                            <p:stCondLst>
                              <p:cond delay="7000"/>
                            </p:stCondLst>
                            <p:childTnLst>
                              <p:par>
                                <p:cTn id="117" presetID="1" presetClass="entr" presetSubtype="0" fill="hold" grpId="0" nodeType="afterEffect">
                                  <p:stCondLst>
                                    <p:cond delay="0"/>
                                  </p:stCondLst>
                                  <p:childTnLst>
                                    <p:set>
                                      <p:cBhvr>
                                        <p:cTn id="118" dur="1" fill="hold">
                                          <p:stCondLst>
                                            <p:cond delay="0"/>
                                          </p:stCondLst>
                                        </p:cTn>
                                        <p:tgtEl>
                                          <p:spTgt spid="118"/>
                                        </p:tgtEl>
                                        <p:attrNameLst>
                                          <p:attrName>style.visibility</p:attrName>
                                        </p:attrNameLst>
                                      </p:cBhvr>
                                      <p:to>
                                        <p:strVal val="visible"/>
                                      </p:to>
                                    </p:set>
                                  </p:childTnLst>
                                </p:cTn>
                              </p:par>
                            </p:childTnLst>
                          </p:cTn>
                        </p:par>
                        <p:par>
                          <p:cTn id="119" fill="hold">
                            <p:stCondLst>
                              <p:cond delay="7000"/>
                            </p:stCondLst>
                            <p:childTnLst>
                              <p:par>
                                <p:cTn id="120" presetID="1" presetClass="entr" presetSubtype="0" fill="hold" grpId="0" nodeType="afterEffect">
                                  <p:stCondLst>
                                    <p:cond delay="0"/>
                                  </p:stCondLst>
                                  <p:childTnLst>
                                    <p:set>
                                      <p:cBhvr>
                                        <p:cTn id="121" dur="1" fill="hold">
                                          <p:stCondLst>
                                            <p:cond delay="0"/>
                                          </p:stCondLst>
                                        </p:cTn>
                                        <p:tgtEl>
                                          <p:spTgt spid="124"/>
                                        </p:tgtEl>
                                        <p:attrNameLst>
                                          <p:attrName>style.visibility</p:attrName>
                                        </p:attrNameLst>
                                      </p:cBhvr>
                                      <p:to>
                                        <p:strVal val="visible"/>
                                      </p:to>
                                    </p:set>
                                  </p:childTnLst>
                                </p:cTn>
                              </p:par>
                            </p:childTnLst>
                          </p:cTn>
                        </p:par>
                        <p:par>
                          <p:cTn id="122" fill="hold">
                            <p:stCondLst>
                              <p:cond delay="7000"/>
                            </p:stCondLst>
                            <p:childTnLst>
                              <p:par>
                                <p:cTn id="123" presetID="1" presetClass="entr" presetSubtype="0" fill="hold" grpId="0" nodeType="afterEffect">
                                  <p:stCondLst>
                                    <p:cond delay="0"/>
                                  </p:stCondLst>
                                  <p:childTnLst>
                                    <p:set>
                                      <p:cBhvr>
                                        <p:cTn id="124" dur="1" fill="hold">
                                          <p:stCondLst>
                                            <p:cond delay="0"/>
                                          </p:stCondLst>
                                        </p:cTn>
                                        <p:tgtEl>
                                          <p:spTgt spid="123"/>
                                        </p:tgtEl>
                                        <p:attrNameLst>
                                          <p:attrName>style.visibility</p:attrName>
                                        </p:attrNameLst>
                                      </p:cBhvr>
                                      <p:to>
                                        <p:strVal val="visible"/>
                                      </p:to>
                                    </p:set>
                                  </p:childTnLst>
                                </p:cTn>
                              </p:par>
                            </p:childTnLst>
                          </p:cTn>
                        </p:par>
                        <p:par>
                          <p:cTn id="125" fill="hold">
                            <p:stCondLst>
                              <p:cond delay="7000"/>
                            </p:stCondLst>
                            <p:childTnLst>
                              <p:par>
                                <p:cTn id="126" presetID="1" presetClass="entr" presetSubtype="0" fill="hold" grpId="0" nodeType="afterEffect">
                                  <p:stCondLst>
                                    <p:cond delay="0"/>
                                  </p:stCondLst>
                                  <p:childTnLst>
                                    <p:set>
                                      <p:cBhvr>
                                        <p:cTn id="127" dur="1" fill="hold">
                                          <p:stCondLst>
                                            <p:cond delay="0"/>
                                          </p:stCondLst>
                                        </p:cTn>
                                        <p:tgtEl>
                                          <p:spTgt spid="122"/>
                                        </p:tgtEl>
                                        <p:attrNameLst>
                                          <p:attrName>style.visibility</p:attrName>
                                        </p:attrNameLst>
                                      </p:cBhvr>
                                      <p:to>
                                        <p:strVal val="visible"/>
                                      </p:to>
                                    </p:set>
                                  </p:childTnLst>
                                </p:cTn>
                              </p:par>
                            </p:childTnLst>
                          </p:cTn>
                        </p:par>
                        <p:par>
                          <p:cTn id="128" fill="hold">
                            <p:stCondLst>
                              <p:cond delay="7000"/>
                            </p:stCondLst>
                            <p:childTnLst>
                              <p:par>
                                <p:cTn id="129" presetID="1" presetClass="entr" presetSubtype="0" fill="hold" grpId="0" nodeType="afterEffect">
                                  <p:stCondLst>
                                    <p:cond delay="0"/>
                                  </p:stCondLst>
                                  <p:childTnLst>
                                    <p:set>
                                      <p:cBhvr>
                                        <p:cTn id="130" dur="1" fill="hold">
                                          <p:stCondLst>
                                            <p:cond delay="0"/>
                                          </p:stCondLst>
                                        </p:cTn>
                                        <p:tgtEl>
                                          <p:spTgt spid="121"/>
                                        </p:tgtEl>
                                        <p:attrNameLst>
                                          <p:attrName>style.visibility</p:attrName>
                                        </p:attrNameLst>
                                      </p:cBhvr>
                                      <p:to>
                                        <p:strVal val="visible"/>
                                      </p:to>
                                    </p:set>
                                  </p:childTnLst>
                                </p:cTn>
                              </p:par>
                            </p:childTnLst>
                          </p:cTn>
                        </p:par>
                        <p:par>
                          <p:cTn id="131" fill="hold">
                            <p:stCondLst>
                              <p:cond delay="7000"/>
                            </p:stCondLst>
                            <p:childTnLst>
                              <p:par>
                                <p:cTn id="132" presetID="1" presetClass="entr" presetSubtype="0" fill="hold" grpId="0" nodeType="afterEffect">
                                  <p:stCondLst>
                                    <p:cond delay="0"/>
                                  </p:stCondLst>
                                  <p:childTnLst>
                                    <p:set>
                                      <p:cBhvr>
                                        <p:cTn id="133" dur="1" fill="hold">
                                          <p:stCondLst>
                                            <p:cond delay="0"/>
                                          </p:stCondLst>
                                        </p:cTn>
                                        <p:tgtEl>
                                          <p:spTgt spid="120"/>
                                        </p:tgtEl>
                                        <p:attrNameLst>
                                          <p:attrName>style.visibility</p:attrName>
                                        </p:attrNameLst>
                                      </p:cBhvr>
                                      <p:to>
                                        <p:strVal val="visible"/>
                                      </p:to>
                                    </p:set>
                                  </p:childTnLst>
                                </p:cTn>
                              </p:par>
                            </p:childTnLst>
                          </p:cTn>
                        </p:par>
                        <p:par>
                          <p:cTn id="134" fill="hold">
                            <p:stCondLst>
                              <p:cond delay="7000"/>
                            </p:stCondLst>
                            <p:childTnLst>
                              <p:par>
                                <p:cTn id="135" presetID="1" presetClass="entr" presetSubtype="0" fill="hold" grpId="0" nodeType="afterEffect">
                                  <p:stCondLst>
                                    <p:cond delay="0"/>
                                  </p:stCondLst>
                                  <p:childTnLst>
                                    <p:set>
                                      <p:cBhvr>
                                        <p:cTn id="136" dur="1" fill="hold">
                                          <p:stCondLst>
                                            <p:cond delay="0"/>
                                          </p:stCondLst>
                                        </p:cTn>
                                        <p:tgtEl>
                                          <p:spTgt spid="119"/>
                                        </p:tgtEl>
                                        <p:attrNameLst>
                                          <p:attrName>style.visibility</p:attrName>
                                        </p:attrNameLst>
                                      </p:cBhvr>
                                      <p:to>
                                        <p:strVal val="visible"/>
                                      </p:to>
                                    </p:set>
                                  </p:childTnLst>
                                </p:cTn>
                              </p:par>
                            </p:childTnLst>
                          </p:cTn>
                        </p:par>
                        <p:par>
                          <p:cTn id="137" fill="hold">
                            <p:stCondLst>
                              <p:cond delay="7000"/>
                            </p:stCondLst>
                            <p:childTnLst>
                              <p:par>
                                <p:cTn id="138" presetID="1" presetClass="entr" presetSubtype="0" fill="hold" nodeType="afterEffect">
                                  <p:stCondLst>
                                    <p:cond delay="500"/>
                                  </p:stCondLst>
                                  <p:childTnLst>
                                    <p:set>
                                      <p:cBhvr>
                                        <p:cTn id="139"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r>
              <a:rPr lang="en-US" b="1"/>
              <a:t>2.2. </a:t>
            </a:r>
            <a:r>
              <a:rPr lang="vi-VN" b="1"/>
              <a:t>Các đối tượng đồ họa cơ sở</a:t>
            </a:r>
            <a:r>
              <a:rPr lang="en-US" b="1"/>
              <a:t> </a:t>
            </a:r>
            <a:r>
              <a:rPr lang="en-US" b="1" cap="none"/>
              <a:t>(tt)</a:t>
            </a:r>
            <a:endParaRPr lang="en-US"/>
          </a:p>
        </p:txBody>
      </p:sp>
      <p:sp>
        <p:nvSpPr>
          <p:cNvPr id="34" name="Rectangle 2"/>
          <p:cNvSpPr txBox="1">
            <a:spLocks noChangeArrowheads="1"/>
          </p:cNvSpPr>
          <p:nvPr/>
        </p:nvSpPr>
        <p:spPr>
          <a:xfrm>
            <a:off x="799580" y="1608537"/>
            <a:ext cx="10894437" cy="73575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2400" b="1" cap="none">
                <a:latin typeface="Arial" panose="020B0604020202020204" pitchFamily="34" charset="0"/>
                <a:ea typeface="+mn-ea"/>
                <a:cs typeface="Arial" panose="020B0604020202020204" pitchFamily="34" charset="0"/>
              </a:rPr>
              <a:t>Bài tập:</a:t>
            </a:r>
            <a:r>
              <a:rPr lang="en-US" sz="2400" cap="none">
                <a:latin typeface="Arial" panose="020B0604020202020204" pitchFamily="34" charset="0"/>
                <a:ea typeface="+mn-ea"/>
                <a:cs typeface="Arial" panose="020B0604020202020204" pitchFamily="34" charset="0"/>
              </a:rPr>
              <a:t> cho tọa điểm A(12,3) và B(2,8) trình bày các bước vẽ đường thẳng đi từ A đến B</a:t>
            </a:r>
          </a:p>
        </p:txBody>
      </p:sp>
      <p:graphicFrame>
        <p:nvGraphicFramePr>
          <p:cNvPr id="53" name="Object 4"/>
          <p:cNvGraphicFramePr>
            <a:graphicFrameLocks noChangeAspect="1"/>
          </p:cNvGraphicFramePr>
          <p:nvPr>
            <p:extLst>
              <p:ext uri="{D42A27DB-BD31-4B8C-83A1-F6EECF244321}">
                <p14:modId xmlns:p14="http://schemas.microsoft.com/office/powerpoint/2010/main" val="2185148159"/>
              </p:ext>
            </p:extLst>
          </p:nvPr>
        </p:nvGraphicFramePr>
        <p:xfrm>
          <a:off x="6110288" y="2003425"/>
          <a:ext cx="6027737" cy="822325"/>
        </p:xfrm>
        <a:graphic>
          <a:graphicData uri="http://schemas.openxmlformats.org/presentationml/2006/ole">
            <mc:AlternateContent xmlns:mc="http://schemas.openxmlformats.org/markup-compatibility/2006">
              <mc:Choice xmlns:v="urn:schemas-microsoft-com:vml" Requires="v">
                <p:oleObj spid="_x0000_s15518" name="Equation" r:id="rId3" imgW="2882880" imgH="393480" progId="Equation.3">
                  <p:embed/>
                </p:oleObj>
              </mc:Choice>
              <mc:Fallback>
                <p:oleObj name="Equation" r:id="rId3" imgW="2882880" imgH="393480" progId="Equation.3">
                  <p:embed/>
                  <p:pic>
                    <p:nvPicPr>
                      <p:cNvPr id="0" name=""/>
                      <p:cNvPicPr>
                        <a:picLocks noChangeAspect="1" noChangeArrowheads="1"/>
                      </p:cNvPicPr>
                      <p:nvPr/>
                    </p:nvPicPr>
                    <p:blipFill>
                      <a:blip r:embed="rId4"/>
                      <a:srcRect/>
                      <a:stretch>
                        <a:fillRect/>
                      </a:stretch>
                    </p:blipFill>
                    <p:spPr bwMode="auto">
                      <a:xfrm>
                        <a:off x="6110288" y="2003425"/>
                        <a:ext cx="6027737"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 name="Object 48"/>
          <p:cNvGraphicFramePr>
            <a:graphicFrameLocks noChangeAspect="1"/>
          </p:cNvGraphicFramePr>
          <p:nvPr>
            <p:extLst>
              <p:ext uri="{D42A27DB-BD31-4B8C-83A1-F6EECF244321}">
                <p14:modId xmlns:p14="http://schemas.microsoft.com/office/powerpoint/2010/main" val="1919849429"/>
              </p:ext>
            </p:extLst>
          </p:nvPr>
        </p:nvGraphicFramePr>
        <p:xfrm>
          <a:off x="855663" y="2322513"/>
          <a:ext cx="4056062" cy="488950"/>
        </p:xfrm>
        <a:graphic>
          <a:graphicData uri="http://schemas.openxmlformats.org/presentationml/2006/ole">
            <mc:AlternateContent xmlns:mc="http://schemas.openxmlformats.org/markup-compatibility/2006">
              <mc:Choice xmlns:v="urn:schemas-microsoft-com:vml" Requires="v">
                <p:oleObj spid="_x0000_s15519" name="Equation" r:id="rId5" imgW="1892160" imgH="228600" progId="Equation.3">
                  <p:embed/>
                </p:oleObj>
              </mc:Choice>
              <mc:Fallback>
                <p:oleObj name="Equation" r:id="rId5" imgW="1892160" imgH="228600" progId="Equation.3">
                  <p:embed/>
                  <p:pic>
                    <p:nvPicPr>
                      <p:cNvPr id="0" name=""/>
                      <p:cNvPicPr>
                        <a:picLocks noChangeAspect="1" noChangeArrowheads="1"/>
                      </p:cNvPicPr>
                      <p:nvPr/>
                    </p:nvPicPr>
                    <p:blipFill>
                      <a:blip r:embed="rId6"/>
                      <a:srcRect/>
                      <a:stretch>
                        <a:fillRect/>
                      </a:stretch>
                    </p:blipFill>
                    <p:spPr bwMode="auto">
                      <a:xfrm>
                        <a:off x="855663" y="2322513"/>
                        <a:ext cx="4056062"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 name="Picture 4"/>
          <p:cNvPicPr>
            <a:picLocks noChangeAspect="1"/>
          </p:cNvPicPr>
          <p:nvPr/>
        </p:nvPicPr>
        <p:blipFill>
          <a:blip r:embed="rId7"/>
          <a:stretch>
            <a:fillRect/>
          </a:stretch>
        </p:blipFill>
        <p:spPr>
          <a:xfrm>
            <a:off x="4204993" y="2825746"/>
            <a:ext cx="3715514" cy="3227297"/>
          </a:xfrm>
          <a:prstGeom prst="rect">
            <a:avLst/>
          </a:prstGeom>
        </p:spPr>
      </p:pic>
      <p:pic>
        <p:nvPicPr>
          <p:cNvPr id="7" name="Picture 6"/>
          <p:cNvPicPr>
            <a:picLocks noChangeAspect="1"/>
          </p:cNvPicPr>
          <p:nvPr/>
        </p:nvPicPr>
        <p:blipFill>
          <a:blip r:embed="rId8"/>
          <a:stretch>
            <a:fillRect/>
          </a:stretch>
        </p:blipFill>
        <p:spPr>
          <a:xfrm>
            <a:off x="899732" y="2801300"/>
            <a:ext cx="3002567" cy="3135972"/>
          </a:xfrm>
          <a:prstGeom prst="rect">
            <a:avLst/>
          </a:prstGeom>
        </p:spPr>
      </p:pic>
    </p:spTree>
    <p:extLst>
      <p:ext uri="{BB962C8B-B14F-4D97-AF65-F5344CB8AC3E}">
        <p14:creationId xmlns:p14="http://schemas.microsoft.com/office/powerpoint/2010/main" val="2902411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1000"/>
                                        <p:tgtEl>
                                          <p:spTgt spid="53"/>
                                        </p:tgtEl>
                                      </p:cBhvr>
                                    </p:animEffect>
                                    <p:anim calcmode="lin" valueType="num">
                                      <p:cBhvr>
                                        <p:cTn id="8" dur="1000" fill="hold"/>
                                        <p:tgtEl>
                                          <p:spTgt spid="53"/>
                                        </p:tgtEl>
                                        <p:attrNameLst>
                                          <p:attrName>ppt_x</p:attrName>
                                        </p:attrNameLst>
                                      </p:cBhvr>
                                      <p:tavLst>
                                        <p:tav tm="0">
                                          <p:val>
                                            <p:strVal val="#ppt_x"/>
                                          </p:val>
                                        </p:tav>
                                        <p:tav tm="100000">
                                          <p:val>
                                            <p:strVal val="#ppt_x"/>
                                          </p:val>
                                        </p:tav>
                                      </p:tavLst>
                                    </p:anim>
                                    <p:anim calcmode="lin" valueType="num">
                                      <p:cBhvr>
                                        <p:cTn id="9"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5"/>
                                        </p:tgtEl>
                                        <p:attrNameLst>
                                          <p:attrName>style.visibility</p:attrName>
                                        </p:attrNameLst>
                                      </p:cBhvr>
                                      <p:to>
                                        <p:strVal val="visible"/>
                                      </p:to>
                                    </p:set>
                                    <p:animEffect transition="in" filter="fade">
                                      <p:cBhvr>
                                        <p:cTn id="14" dur="1000"/>
                                        <p:tgtEl>
                                          <p:spTgt spid="55"/>
                                        </p:tgtEl>
                                      </p:cBhvr>
                                    </p:animEffect>
                                    <p:anim calcmode="lin" valueType="num">
                                      <p:cBhvr>
                                        <p:cTn id="15" dur="1000" fill="hold"/>
                                        <p:tgtEl>
                                          <p:spTgt spid="55"/>
                                        </p:tgtEl>
                                        <p:attrNameLst>
                                          <p:attrName>ppt_x</p:attrName>
                                        </p:attrNameLst>
                                      </p:cBhvr>
                                      <p:tavLst>
                                        <p:tav tm="0">
                                          <p:val>
                                            <p:strVal val="#ppt_x"/>
                                          </p:val>
                                        </p:tav>
                                        <p:tav tm="100000">
                                          <p:val>
                                            <p:strVal val="#ppt_x"/>
                                          </p:val>
                                        </p:tav>
                                      </p:tavLst>
                                    </p:anim>
                                    <p:anim calcmode="lin" valueType="num">
                                      <p:cBhvr>
                                        <p:cTn id="16"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r>
              <a:rPr lang="en-US" b="1"/>
              <a:t>2.2. </a:t>
            </a:r>
            <a:r>
              <a:rPr lang="vi-VN" b="1"/>
              <a:t>Các đối tượng đồ họa cơ sở</a:t>
            </a:r>
            <a:r>
              <a:rPr lang="en-US" b="1"/>
              <a:t> </a:t>
            </a:r>
            <a:r>
              <a:rPr lang="en-US" b="1" cap="none"/>
              <a:t>(tt)</a:t>
            </a:r>
            <a:endParaRPr lang="en-US"/>
          </a:p>
        </p:txBody>
      </p:sp>
      <p:sp>
        <p:nvSpPr>
          <p:cNvPr id="34" name="Rectangle 2"/>
          <p:cNvSpPr txBox="1">
            <a:spLocks noChangeArrowheads="1"/>
          </p:cNvSpPr>
          <p:nvPr/>
        </p:nvSpPr>
        <p:spPr>
          <a:xfrm>
            <a:off x="799580" y="1608537"/>
            <a:ext cx="10894437" cy="73575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2400" b="1" cap="none">
                <a:latin typeface="Arial" panose="020B0604020202020204" pitchFamily="34" charset="0"/>
                <a:ea typeface="+mn-ea"/>
                <a:cs typeface="Arial" panose="020B0604020202020204" pitchFamily="34" charset="0"/>
              </a:rPr>
              <a:t>Bài tập:</a:t>
            </a:r>
            <a:r>
              <a:rPr lang="en-US" sz="2400" cap="none">
                <a:latin typeface="Arial" panose="020B0604020202020204" pitchFamily="34" charset="0"/>
                <a:ea typeface="+mn-ea"/>
                <a:cs typeface="Arial" panose="020B0604020202020204" pitchFamily="34" charset="0"/>
              </a:rPr>
              <a:t> cho tọa điểm A(3,12) và B(8,2) trình bày các bước vẽ đường thẳng đi từ A đến B</a:t>
            </a:r>
          </a:p>
        </p:txBody>
      </p:sp>
      <p:graphicFrame>
        <p:nvGraphicFramePr>
          <p:cNvPr id="53" name="Object 4"/>
          <p:cNvGraphicFramePr>
            <a:graphicFrameLocks noChangeAspect="1"/>
          </p:cNvGraphicFramePr>
          <p:nvPr>
            <p:extLst>
              <p:ext uri="{D42A27DB-BD31-4B8C-83A1-F6EECF244321}">
                <p14:modId xmlns:p14="http://schemas.microsoft.com/office/powerpoint/2010/main" val="339878040"/>
              </p:ext>
            </p:extLst>
          </p:nvPr>
        </p:nvGraphicFramePr>
        <p:xfrm>
          <a:off x="6489186" y="1976414"/>
          <a:ext cx="5421312" cy="822325"/>
        </p:xfrm>
        <a:graphic>
          <a:graphicData uri="http://schemas.openxmlformats.org/presentationml/2006/ole">
            <mc:AlternateContent xmlns:mc="http://schemas.openxmlformats.org/markup-compatibility/2006">
              <mc:Choice xmlns:v="urn:schemas-microsoft-com:vml" Requires="v">
                <p:oleObj spid="_x0000_s13474" name="Equation" r:id="rId3" imgW="2590560" imgH="393480" progId="Equation.3">
                  <p:embed/>
                </p:oleObj>
              </mc:Choice>
              <mc:Fallback>
                <p:oleObj name="Equation" r:id="rId3" imgW="2590560" imgH="393480" progId="Equation.3">
                  <p:embed/>
                  <p:pic>
                    <p:nvPicPr>
                      <p:cNvPr id="0" name=""/>
                      <p:cNvPicPr>
                        <a:picLocks noChangeAspect="1" noChangeArrowheads="1"/>
                      </p:cNvPicPr>
                      <p:nvPr/>
                    </p:nvPicPr>
                    <p:blipFill>
                      <a:blip r:embed="rId4"/>
                      <a:srcRect/>
                      <a:stretch>
                        <a:fillRect/>
                      </a:stretch>
                    </p:blipFill>
                    <p:spPr bwMode="auto">
                      <a:xfrm>
                        <a:off x="6489186" y="1976414"/>
                        <a:ext cx="5421312"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 name="Object 48"/>
          <p:cNvGraphicFramePr>
            <a:graphicFrameLocks noChangeAspect="1"/>
          </p:cNvGraphicFramePr>
          <p:nvPr>
            <p:extLst>
              <p:ext uri="{D42A27DB-BD31-4B8C-83A1-F6EECF244321}">
                <p14:modId xmlns:p14="http://schemas.microsoft.com/office/powerpoint/2010/main" val="2761721497"/>
              </p:ext>
            </p:extLst>
          </p:nvPr>
        </p:nvGraphicFramePr>
        <p:xfrm>
          <a:off x="2299684" y="1976414"/>
          <a:ext cx="4054475" cy="841375"/>
        </p:xfrm>
        <a:graphic>
          <a:graphicData uri="http://schemas.openxmlformats.org/presentationml/2006/ole">
            <mc:AlternateContent xmlns:mc="http://schemas.openxmlformats.org/markup-compatibility/2006">
              <mc:Choice xmlns:v="urn:schemas-microsoft-com:vml" Requires="v">
                <p:oleObj spid="_x0000_s13475" name="Equation" r:id="rId5" imgW="1892160" imgH="393480" progId="Equation.3">
                  <p:embed/>
                </p:oleObj>
              </mc:Choice>
              <mc:Fallback>
                <p:oleObj name="Equation" r:id="rId5" imgW="1892160" imgH="393480" progId="Equation.3">
                  <p:embed/>
                  <p:pic>
                    <p:nvPicPr>
                      <p:cNvPr id="0" name=""/>
                      <p:cNvPicPr>
                        <a:picLocks noChangeAspect="1" noChangeArrowheads="1"/>
                      </p:cNvPicPr>
                      <p:nvPr/>
                    </p:nvPicPr>
                    <p:blipFill>
                      <a:blip r:embed="rId6"/>
                      <a:srcRect/>
                      <a:stretch>
                        <a:fillRect/>
                      </a:stretch>
                    </p:blipFill>
                    <p:spPr bwMode="auto">
                      <a:xfrm>
                        <a:off x="2299684" y="1976414"/>
                        <a:ext cx="4054475"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 name="Picture 1"/>
          <p:cNvPicPr>
            <a:picLocks noChangeAspect="1"/>
          </p:cNvPicPr>
          <p:nvPr/>
        </p:nvPicPr>
        <p:blipFill>
          <a:blip r:embed="rId7"/>
          <a:stretch>
            <a:fillRect/>
          </a:stretch>
        </p:blipFill>
        <p:spPr>
          <a:xfrm>
            <a:off x="5297969" y="2825750"/>
            <a:ext cx="3678606" cy="3195239"/>
          </a:xfrm>
          <a:prstGeom prst="rect">
            <a:avLst/>
          </a:prstGeom>
        </p:spPr>
      </p:pic>
      <p:pic>
        <p:nvPicPr>
          <p:cNvPr id="3" name="Picture 2"/>
          <p:cNvPicPr>
            <a:picLocks noChangeAspect="1"/>
          </p:cNvPicPr>
          <p:nvPr/>
        </p:nvPicPr>
        <p:blipFill>
          <a:blip r:embed="rId8"/>
          <a:stretch>
            <a:fillRect/>
          </a:stretch>
        </p:blipFill>
        <p:spPr>
          <a:xfrm>
            <a:off x="1074521" y="2773195"/>
            <a:ext cx="3109632" cy="3247794"/>
          </a:xfrm>
          <a:prstGeom prst="rect">
            <a:avLst/>
          </a:prstGeom>
        </p:spPr>
      </p:pic>
    </p:spTree>
    <p:extLst>
      <p:ext uri="{BB962C8B-B14F-4D97-AF65-F5344CB8AC3E}">
        <p14:creationId xmlns:p14="http://schemas.microsoft.com/office/powerpoint/2010/main" val="532774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1000"/>
                                        <p:tgtEl>
                                          <p:spTgt spid="53"/>
                                        </p:tgtEl>
                                      </p:cBhvr>
                                    </p:animEffect>
                                    <p:anim calcmode="lin" valueType="num">
                                      <p:cBhvr>
                                        <p:cTn id="8" dur="1000" fill="hold"/>
                                        <p:tgtEl>
                                          <p:spTgt spid="53"/>
                                        </p:tgtEl>
                                        <p:attrNameLst>
                                          <p:attrName>ppt_x</p:attrName>
                                        </p:attrNameLst>
                                      </p:cBhvr>
                                      <p:tavLst>
                                        <p:tav tm="0">
                                          <p:val>
                                            <p:strVal val="#ppt_x"/>
                                          </p:val>
                                        </p:tav>
                                        <p:tav tm="100000">
                                          <p:val>
                                            <p:strVal val="#ppt_x"/>
                                          </p:val>
                                        </p:tav>
                                      </p:tavLst>
                                    </p:anim>
                                    <p:anim calcmode="lin" valueType="num">
                                      <p:cBhvr>
                                        <p:cTn id="9"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5"/>
                                        </p:tgtEl>
                                        <p:attrNameLst>
                                          <p:attrName>style.visibility</p:attrName>
                                        </p:attrNameLst>
                                      </p:cBhvr>
                                      <p:to>
                                        <p:strVal val="visible"/>
                                      </p:to>
                                    </p:set>
                                    <p:animEffect transition="in" filter="fade">
                                      <p:cBhvr>
                                        <p:cTn id="14" dur="1000"/>
                                        <p:tgtEl>
                                          <p:spTgt spid="55"/>
                                        </p:tgtEl>
                                      </p:cBhvr>
                                    </p:animEffect>
                                    <p:anim calcmode="lin" valueType="num">
                                      <p:cBhvr>
                                        <p:cTn id="15" dur="1000" fill="hold"/>
                                        <p:tgtEl>
                                          <p:spTgt spid="55"/>
                                        </p:tgtEl>
                                        <p:attrNameLst>
                                          <p:attrName>ppt_x</p:attrName>
                                        </p:attrNameLst>
                                      </p:cBhvr>
                                      <p:tavLst>
                                        <p:tav tm="0">
                                          <p:val>
                                            <p:strVal val="#ppt_x"/>
                                          </p:val>
                                        </p:tav>
                                        <p:tav tm="100000">
                                          <p:val>
                                            <p:strVal val="#ppt_x"/>
                                          </p:val>
                                        </p:tav>
                                      </p:tavLst>
                                    </p:anim>
                                    <p:anim calcmode="lin" valueType="num">
                                      <p:cBhvr>
                                        <p:cTn id="16"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r>
              <a:rPr lang="en-US" b="1"/>
              <a:t>2.2. </a:t>
            </a:r>
            <a:r>
              <a:rPr lang="vi-VN" b="1"/>
              <a:t>Các đối tượng đồ họa cơ sở</a:t>
            </a:r>
            <a:r>
              <a:rPr lang="en-US" b="1"/>
              <a:t> </a:t>
            </a:r>
            <a:r>
              <a:rPr lang="en-US" b="1" cap="none"/>
              <a:t>(tt)</a:t>
            </a:r>
            <a:endParaRPr lang="en-US"/>
          </a:p>
        </p:txBody>
      </p:sp>
      <p:sp>
        <p:nvSpPr>
          <p:cNvPr id="34" name="Rectangle 2"/>
          <p:cNvSpPr txBox="1">
            <a:spLocks noChangeArrowheads="1"/>
          </p:cNvSpPr>
          <p:nvPr/>
        </p:nvSpPr>
        <p:spPr>
          <a:xfrm>
            <a:off x="799580" y="1608537"/>
            <a:ext cx="10894437" cy="73575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2400" b="1" cap="none">
                <a:latin typeface="Arial" panose="020B0604020202020204" pitchFamily="34" charset="0"/>
                <a:ea typeface="+mn-ea"/>
                <a:cs typeface="Arial" panose="020B0604020202020204" pitchFamily="34" charset="0"/>
              </a:rPr>
              <a:t>Bài tập:</a:t>
            </a:r>
            <a:r>
              <a:rPr lang="en-US" sz="2400" cap="none">
                <a:latin typeface="Arial" panose="020B0604020202020204" pitchFamily="34" charset="0"/>
                <a:ea typeface="+mn-ea"/>
                <a:cs typeface="Arial" panose="020B0604020202020204" pitchFamily="34" charset="0"/>
              </a:rPr>
              <a:t> cho tọa điểm A(8,2) và B(3,12) trình bày các bước vẽ đường thẳng đi từ A đến B</a:t>
            </a:r>
          </a:p>
        </p:txBody>
      </p:sp>
      <p:graphicFrame>
        <p:nvGraphicFramePr>
          <p:cNvPr id="53" name="Object 4"/>
          <p:cNvGraphicFramePr>
            <a:graphicFrameLocks noChangeAspect="1"/>
          </p:cNvGraphicFramePr>
          <p:nvPr>
            <p:extLst>
              <p:ext uri="{D42A27DB-BD31-4B8C-83A1-F6EECF244321}">
                <p14:modId xmlns:p14="http://schemas.microsoft.com/office/powerpoint/2010/main" val="4135296364"/>
              </p:ext>
            </p:extLst>
          </p:nvPr>
        </p:nvGraphicFramePr>
        <p:xfrm>
          <a:off x="6478588" y="2003425"/>
          <a:ext cx="5287962" cy="822325"/>
        </p:xfrm>
        <a:graphic>
          <a:graphicData uri="http://schemas.openxmlformats.org/presentationml/2006/ole">
            <mc:AlternateContent xmlns:mc="http://schemas.openxmlformats.org/markup-compatibility/2006">
              <mc:Choice xmlns:v="urn:schemas-microsoft-com:vml" Requires="v">
                <p:oleObj spid="_x0000_s16548" name="Equation" r:id="rId3" imgW="2527200" imgH="393480" progId="Equation.3">
                  <p:embed/>
                </p:oleObj>
              </mc:Choice>
              <mc:Fallback>
                <p:oleObj name="Equation" r:id="rId3" imgW="2527200" imgH="393480" progId="Equation.3">
                  <p:embed/>
                  <p:pic>
                    <p:nvPicPr>
                      <p:cNvPr id="0" name=""/>
                      <p:cNvPicPr>
                        <a:picLocks noChangeAspect="1" noChangeArrowheads="1"/>
                      </p:cNvPicPr>
                      <p:nvPr/>
                    </p:nvPicPr>
                    <p:blipFill>
                      <a:blip r:embed="rId4"/>
                      <a:srcRect/>
                      <a:stretch>
                        <a:fillRect/>
                      </a:stretch>
                    </p:blipFill>
                    <p:spPr bwMode="auto">
                      <a:xfrm>
                        <a:off x="6478588" y="2003425"/>
                        <a:ext cx="5287962"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 name="Object 48"/>
          <p:cNvGraphicFramePr>
            <a:graphicFrameLocks noChangeAspect="1"/>
          </p:cNvGraphicFramePr>
          <p:nvPr>
            <p:extLst>
              <p:ext uri="{D42A27DB-BD31-4B8C-83A1-F6EECF244321}">
                <p14:modId xmlns:p14="http://schemas.microsoft.com/office/powerpoint/2010/main" val="1174088831"/>
              </p:ext>
            </p:extLst>
          </p:nvPr>
        </p:nvGraphicFramePr>
        <p:xfrm>
          <a:off x="2776538" y="1976438"/>
          <a:ext cx="3101975" cy="841375"/>
        </p:xfrm>
        <a:graphic>
          <a:graphicData uri="http://schemas.openxmlformats.org/presentationml/2006/ole">
            <mc:AlternateContent xmlns:mc="http://schemas.openxmlformats.org/markup-compatibility/2006">
              <mc:Choice xmlns:v="urn:schemas-microsoft-com:vml" Requires="v">
                <p:oleObj spid="_x0000_s16549" name="Equation" r:id="rId5" imgW="1447560" imgH="393480" progId="Equation.3">
                  <p:embed/>
                </p:oleObj>
              </mc:Choice>
              <mc:Fallback>
                <p:oleObj name="Equation" r:id="rId5" imgW="1447560" imgH="393480" progId="Equation.3">
                  <p:embed/>
                  <p:pic>
                    <p:nvPicPr>
                      <p:cNvPr id="0" name=""/>
                      <p:cNvPicPr>
                        <a:picLocks noChangeAspect="1" noChangeArrowheads="1"/>
                      </p:cNvPicPr>
                      <p:nvPr/>
                    </p:nvPicPr>
                    <p:blipFill>
                      <a:blip r:embed="rId6"/>
                      <a:srcRect/>
                      <a:stretch>
                        <a:fillRect/>
                      </a:stretch>
                    </p:blipFill>
                    <p:spPr bwMode="auto">
                      <a:xfrm>
                        <a:off x="2776538" y="1976438"/>
                        <a:ext cx="3101975"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 name="Picture 1"/>
          <p:cNvPicPr>
            <a:picLocks noChangeAspect="1"/>
          </p:cNvPicPr>
          <p:nvPr/>
        </p:nvPicPr>
        <p:blipFill>
          <a:blip r:embed="rId7"/>
          <a:stretch>
            <a:fillRect/>
          </a:stretch>
        </p:blipFill>
        <p:spPr>
          <a:xfrm>
            <a:off x="799580" y="2657771"/>
            <a:ext cx="3176875" cy="3318025"/>
          </a:xfrm>
          <a:prstGeom prst="rect">
            <a:avLst/>
          </a:prstGeom>
        </p:spPr>
      </p:pic>
      <p:pic>
        <p:nvPicPr>
          <p:cNvPr id="3" name="Picture 2"/>
          <p:cNvPicPr>
            <a:picLocks noChangeAspect="1"/>
          </p:cNvPicPr>
          <p:nvPr/>
        </p:nvPicPr>
        <p:blipFill>
          <a:blip r:embed="rId8"/>
          <a:stretch>
            <a:fillRect/>
          </a:stretch>
        </p:blipFill>
        <p:spPr>
          <a:xfrm>
            <a:off x="4655479" y="2940496"/>
            <a:ext cx="3561242" cy="3093297"/>
          </a:xfrm>
          <a:prstGeom prst="rect">
            <a:avLst/>
          </a:prstGeom>
        </p:spPr>
      </p:pic>
    </p:spTree>
    <p:extLst>
      <p:ext uri="{BB962C8B-B14F-4D97-AF65-F5344CB8AC3E}">
        <p14:creationId xmlns:p14="http://schemas.microsoft.com/office/powerpoint/2010/main" val="1477931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1000"/>
                                        <p:tgtEl>
                                          <p:spTgt spid="53"/>
                                        </p:tgtEl>
                                      </p:cBhvr>
                                    </p:animEffect>
                                    <p:anim calcmode="lin" valueType="num">
                                      <p:cBhvr>
                                        <p:cTn id="8" dur="1000" fill="hold"/>
                                        <p:tgtEl>
                                          <p:spTgt spid="53"/>
                                        </p:tgtEl>
                                        <p:attrNameLst>
                                          <p:attrName>ppt_x</p:attrName>
                                        </p:attrNameLst>
                                      </p:cBhvr>
                                      <p:tavLst>
                                        <p:tav tm="0">
                                          <p:val>
                                            <p:strVal val="#ppt_x"/>
                                          </p:val>
                                        </p:tav>
                                        <p:tav tm="100000">
                                          <p:val>
                                            <p:strVal val="#ppt_x"/>
                                          </p:val>
                                        </p:tav>
                                      </p:tavLst>
                                    </p:anim>
                                    <p:anim calcmode="lin" valueType="num">
                                      <p:cBhvr>
                                        <p:cTn id="9"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5"/>
                                        </p:tgtEl>
                                        <p:attrNameLst>
                                          <p:attrName>style.visibility</p:attrName>
                                        </p:attrNameLst>
                                      </p:cBhvr>
                                      <p:to>
                                        <p:strVal val="visible"/>
                                      </p:to>
                                    </p:set>
                                    <p:animEffect transition="in" filter="fade">
                                      <p:cBhvr>
                                        <p:cTn id="14" dur="1000"/>
                                        <p:tgtEl>
                                          <p:spTgt spid="55"/>
                                        </p:tgtEl>
                                      </p:cBhvr>
                                    </p:animEffect>
                                    <p:anim calcmode="lin" valueType="num">
                                      <p:cBhvr>
                                        <p:cTn id="15" dur="1000" fill="hold"/>
                                        <p:tgtEl>
                                          <p:spTgt spid="55"/>
                                        </p:tgtEl>
                                        <p:attrNameLst>
                                          <p:attrName>ppt_x</p:attrName>
                                        </p:attrNameLst>
                                      </p:cBhvr>
                                      <p:tavLst>
                                        <p:tav tm="0">
                                          <p:val>
                                            <p:strVal val="#ppt_x"/>
                                          </p:val>
                                        </p:tav>
                                        <p:tav tm="100000">
                                          <p:val>
                                            <p:strVal val="#ppt_x"/>
                                          </p:val>
                                        </p:tav>
                                      </p:tavLst>
                                    </p:anim>
                                    <p:anim calcmode="lin" valueType="num">
                                      <p:cBhvr>
                                        <p:cTn id="16"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a:xfrm>
            <a:off x="1294363" y="804519"/>
            <a:ext cx="9603275" cy="637915"/>
          </a:xfrm>
        </p:spPr>
        <p:txBody>
          <a:bodyPr/>
          <a:lstStyle/>
          <a:p>
            <a:r>
              <a:rPr lang="en-US" b="1"/>
              <a:t>2.2. </a:t>
            </a:r>
            <a:r>
              <a:rPr lang="vi-VN" b="1"/>
              <a:t>Các đối tượng đồ họa cơ sở</a:t>
            </a:r>
            <a:r>
              <a:rPr lang="en-US" b="1"/>
              <a:t> </a:t>
            </a:r>
            <a:r>
              <a:rPr lang="en-US" b="1" cap="none"/>
              <a:t>(tt)</a:t>
            </a:r>
            <a:endParaRPr lang="en-US"/>
          </a:p>
        </p:txBody>
      </p:sp>
      <p:sp>
        <p:nvSpPr>
          <p:cNvPr id="34" name="Rectangle 2"/>
          <p:cNvSpPr txBox="1">
            <a:spLocks noChangeArrowheads="1"/>
          </p:cNvSpPr>
          <p:nvPr/>
        </p:nvSpPr>
        <p:spPr>
          <a:xfrm>
            <a:off x="799580" y="1673449"/>
            <a:ext cx="10894437" cy="405764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nSpc>
                <a:spcPct val="100000"/>
              </a:lnSpc>
              <a:spcBef>
                <a:spcPts val="600"/>
              </a:spcBef>
            </a:pPr>
            <a:r>
              <a:rPr lang="en-US" sz="2400" cap="none">
                <a:latin typeface="Arial" panose="020B0604020202020204" pitchFamily="34" charset="0"/>
                <a:ea typeface="+mn-ea"/>
                <a:cs typeface="Arial" panose="020B0604020202020204" pitchFamily="34" charset="0"/>
              </a:rPr>
              <a:t>Tóm lại, thuật toán DDA được mô tả theo 8 trường hợp như sau:</a:t>
            </a:r>
          </a:p>
          <a:p>
            <a:pPr marL="457200" indent="-457200">
              <a:lnSpc>
                <a:spcPct val="100000"/>
              </a:lnSpc>
              <a:spcBef>
                <a:spcPts val="600"/>
              </a:spcBef>
              <a:buFont typeface="+mj-lt"/>
              <a:buAutoNum type="arabicPeriod"/>
            </a:pPr>
            <a:r>
              <a:rPr lang="en-US" sz="2400" cap="none">
                <a:latin typeface="Arial" panose="020B0604020202020204" pitchFamily="34" charset="0"/>
                <a:ea typeface="+mn-ea"/>
                <a:cs typeface="Arial" panose="020B0604020202020204" pitchFamily="34" charset="0"/>
              </a:rPr>
              <a:t>(xa&lt;xb;ya&lt;yb;dy&lt;dx): 0&lt;m&lt;1</a:t>
            </a:r>
          </a:p>
          <a:p>
            <a:pPr marL="457200" indent="-457200">
              <a:lnSpc>
                <a:spcPct val="100000"/>
              </a:lnSpc>
              <a:spcBef>
                <a:spcPts val="600"/>
              </a:spcBef>
              <a:buFont typeface="+mj-lt"/>
              <a:buAutoNum type="arabicPeriod"/>
            </a:pPr>
            <a:r>
              <a:rPr lang="en-US" sz="2400" cap="none">
                <a:latin typeface="Arial" panose="020B0604020202020204" pitchFamily="34" charset="0"/>
                <a:ea typeface="+mn-ea"/>
                <a:cs typeface="Arial" panose="020B0604020202020204" pitchFamily="34" charset="0"/>
              </a:rPr>
              <a:t>(xa&gt;xb;ya&gt;yb;|dy|&lt;|dx|): 0&lt;|m|&lt;1</a:t>
            </a:r>
          </a:p>
          <a:p>
            <a:pPr marL="457200" indent="-457200">
              <a:lnSpc>
                <a:spcPct val="100000"/>
              </a:lnSpc>
              <a:spcBef>
                <a:spcPts val="600"/>
              </a:spcBef>
              <a:buFont typeface="+mj-lt"/>
              <a:buAutoNum type="arabicPeriod"/>
            </a:pPr>
            <a:r>
              <a:rPr lang="en-US" sz="2400" cap="none">
                <a:latin typeface="Arial" panose="020B0604020202020204" pitchFamily="34" charset="0"/>
                <a:ea typeface="+mn-ea"/>
                <a:cs typeface="Arial" panose="020B0604020202020204" pitchFamily="34" charset="0"/>
              </a:rPr>
              <a:t>(xa&lt;xb;ya&lt;yb;dy&gt;dx): m&gt;1</a:t>
            </a:r>
          </a:p>
          <a:p>
            <a:pPr marL="457200" indent="-457200">
              <a:lnSpc>
                <a:spcPct val="100000"/>
              </a:lnSpc>
              <a:spcBef>
                <a:spcPts val="600"/>
              </a:spcBef>
              <a:buFont typeface="+mj-lt"/>
              <a:buAutoNum type="arabicPeriod"/>
            </a:pPr>
            <a:r>
              <a:rPr lang="en-US" sz="2400" cap="none">
                <a:latin typeface="Arial" panose="020B0604020202020204" pitchFamily="34" charset="0"/>
                <a:ea typeface="+mn-ea"/>
                <a:cs typeface="Arial" panose="020B0604020202020204" pitchFamily="34" charset="0"/>
              </a:rPr>
              <a:t>(xa&gt;xb;ya&gt;yb;|dy|&gt;|dx|): |m|&gt;1</a:t>
            </a:r>
          </a:p>
          <a:p>
            <a:pPr marL="457200" indent="-457200">
              <a:lnSpc>
                <a:spcPct val="100000"/>
              </a:lnSpc>
              <a:spcBef>
                <a:spcPts val="600"/>
              </a:spcBef>
              <a:buFont typeface="+mj-lt"/>
              <a:buAutoNum type="arabicPeriod"/>
            </a:pPr>
            <a:r>
              <a:rPr lang="en-US" sz="2400" cap="none">
                <a:latin typeface="Arial" panose="020B0604020202020204" pitchFamily="34" charset="0"/>
                <a:ea typeface="+mn-ea"/>
                <a:cs typeface="Arial" panose="020B0604020202020204" pitchFamily="34" charset="0"/>
              </a:rPr>
              <a:t>(xa&lt;xb;ya&gt;yb;|dx|&lt;dy): 0&lt;|m|&lt;1</a:t>
            </a:r>
          </a:p>
          <a:p>
            <a:pPr marL="457200" indent="-457200">
              <a:lnSpc>
                <a:spcPct val="100000"/>
              </a:lnSpc>
              <a:spcBef>
                <a:spcPts val="600"/>
              </a:spcBef>
              <a:buFont typeface="+mj-lt"/>
              <a:buAutoNum type="arabicPeriod"/>
            </a:pPr>
            <a:r>
              <a:rPr lang="en-US" sz="2400" cap="none">
                <a:latin typeface="Arial" panose="020B0604020202020204" pitchFamily="34" charset="0"/>
                <a:ea typeface="+mn-ea"/>
                <a:cs typeface="Arial" panose="020B0604020202020204" pitchFamily="34" charset="0"/>
              </a:rPr>
              <a:t>(xa&gt;xb;ya&lt;yb;dx&gt;|dy|): 0&lt;|m|&lt;1 </a:t>
            </a:r>
          </a:p>
          <a:p>
            <a:pPr marL="457200" indent="-457200">
              <a:lnSpc>
                <a:spcPct val="100000"/>
              </a:lnSpc>
              <a:spcBef>
                <a:spcPts val="600"/>
              </a:spcBef>
              <a:buFont typeface="+mj-lt"/>
              <a:buAutoNum type="arabicPeriod"/>
            </a:pPr>
            <a:r>
              <a:rPr lang="en-US" sz="2400" cap="none">
                <a:latin typeface="Arial" panose="020B0604020202020204" pitchFamily="34" charset="0"/>
                <a:ea typeface="+mn-ea"/>
                <a:cs typeface="Arial" panose="020B0604020202020204" pitchFamily="34" charset="0"/>
              </a:rPr>
              <a:t>(xa&lt;xb;ya&gt;yb;dy&lt;|dx|): |m|&gt;1 </a:t>
            </a:r>
          </a:p>
          <a:p>
            <a:pPr marL="457200" indent="-457200">
              <a:lnSpc>
                <a:spcPct val="100000"/>
              </a:lnSpc>
              <a:spcBef>
                <a:spcPts val="600"/>
              </a:spcBef>
              <a:buFont typeface="+mj-lt"/>
              <a:buAutoNum type="arabicPeriod"/>
            </a:pPr>
            <a:r>
              <a:rPr lang="en-US" sz="2400" cap="none">
                <a:latin typeface="Arial" panose="020B0604020202020204" pitchFamily="34" charset="0"/>
                <a:ea typeface="+mn-ea"/>
                <a:cs typeface="Arial" panose="020B0604020202020204" pitchFamily="34" charset="0"/>
              </a:rPr>
              <a:t>(xa&gt;xb;ya&lt;yb;dy&gt;|dx|): |m|&gt;1</a:t>
            </a:r>
          </a:p>
          <a:p>
            <a:pPr marL="457200" indent="-457200">
              <a:lnSpc>
                <a:spcPct val="100000"/>
              </a:lnSpc>
              <a:spcBef>
                <a:spcPts val="600"/>
              </a:spcBef>
              <a:buFont typeface="+mj-lt"/>
              <a:buAutoNum type="arabicPeriod"/>
            </a:pPr>
            <a:endParaRPr lang="en-US" sz="2400" cap="none">
              <a:latin typeface="Arial" panose="020B0604020202020204" pitchFamily="34" charset="0"/>
              <a:ea typeface="+mn-ea"/>
              <a:cs typeface="Arial" panose="020B0604020202020204" pitchFamily="34" charset="0"/>
            </a:endParaRPr>
          </a:p>
        </p:txBody>
      </p:sp>
      <p:graphicFrame>
        <p:nvGraphicFramePr>
          <p:cNvPr id="8" name="Object 48"/>
          <p:cNvGraphicFramePr>
            <a:graphicFrameLocks noChangeAspect="1"/>
          </p:cNvGraphicFramePr>
          <p:nvPr>
            <p:extLst>
              <p:ext uri="{D42A27DB-BD31-4B8C-83A1-F6EECF244321}">
                <p14:modId xmlns:p14="http://schemas.microsoft.com/office/powerpoint/2010/main" val="1402763732"/>
              </p:ext>
            </p:extLst>
          </p:nvPr>
        </p:nvGraphicFramePr>
        <p:xfrm>
          <a:off x="5716743" y="2049597"/>
          <a:ext cx="3128963" cy="488950"/>
        </p:xfrm>
        <a:graphic>
          <a:graphicData uri="http://schemas.openxmlformats.org/presentationml/2006/ole">
            <mc:AlternateContent xmlns:mc="http://schemas.openxmlformats.org/markup-compatibility/2006">
              <mc:Choice xmlns:v="urn:schemas-microsoft-com:vml" Requires="v">
                <p:oleObj spid="_x0000_s18020" name="Equation" r:id="rId3" imgW="1460160" imgH="228600" progId="Equation.3">
                  <p:embed/>
                </p:oleObj>
              </mc:Choice>
              <mc:Fallback>
                <p:oleObj name="Equation" r:id="rId3" imgW="1460160" imgH="228600" progId="Equation.3">
                  <p:embed/>
                  <p:pic>
                    <p:nvPicPr>
                      <p:cNvPr id="0" name=""/>
                      <p:cNvPicPr>
                        <a:picLocks noChangeAspect="1" noChangeArrowheads="1"/>
                      </p:cNvPicPr>
                      <p:nvPr/>
                    </p:nvPicPr>
                    <p:blipFill>
                      <a:blip r:embed="rId4"/>
                      <a:srcRect/>
                      <a:stretch>
                        <a:fillRect/>
                      </a:stretch>
                    </p:blipFill>
                    <p:spPr bwMode="auto">
                      <a:xfrm>
                        <a:off x="5716743" y="2049597"/>
                        <a:ext cx="3128963"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48"/>
          <p:cNvGraphicFramePr>
            <a:graphicFrameLocks noChangeAspect="1"/>
          </p:cNvGraphicFramePr>
          <p:nvPr>
            <p:extLst>
              <p:ext uri="{D42A27DB-BD31-4B8C-83A1-F6EECF244321}">
                <p14:modId xmlns:p14="http://schemas.microsoft.com/office/powerpoint/2010/main" val="588426180"/>
              </p:ext>
            </p:extLst>
          </p:nvPr>
        </p:nvGraphicFramePr>
        <p:xfrm>
          <a:off x="8779396" y="2360545"/>
          <a:ext cx="3128963" cy="488950"/>
        </p:xfrm>
        <a:graphic>
          <a:graphicData uri="http://schemas.openxmlformats.org/presentationml/2006/ole">
            <mc:AlternateContent xmlns:mc="http://schemas.openxmlformats.org/markup-compatibility/2006">
              <mc:Choice xmlns:v="urn:schemas-microsoft-com:vml" Requires="v">
                <p:oleObj spid="_x0000_s18021" name="Equation" r:id="rId5" imgW="1460160" imgH="228600" progId="Equation.3">
                  <p:embed/>
                </p:oleObj>
              </mc:Choice>
              <mc:Fallback>
                <p:oleObj name="Equation" r:id="rId5" imgW="1460160" imgH="228600" progId="Equation.3">
                  <p:embed/>
                  <p:pic>
                    <p:nvPicPr>
                      <p:cNvPr id="0" name=""/>
                      <p:cNvPicPr>
                        <a:picLocks noChangeAspect="1" noChangeArrowheads="1"/>
                      </p:cNvPicPr>
                      <p:nvPr/>
                    </p:nvPicPr>
                    <p:blipFill>
                      <a:blip r:embed="rId6"/>
                      <a:srcRect/>
                      <a:stretch>
                        <a:fillRect/>
                      </a:stretch>
                    </p:blipFill>
                    <p:spPr bwMode="auto">
                      <a:xfrm>
                        <a:off x="8779396" y="2360545"/>
                        <a:ext cx="3128963"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48"/>
          <p:cNvGraphicFramePr>
            <a:graphicFrameLocks noChangeAspect="1"/>
          </p:cNvGraphicFramePr>
          <p:nvPr>
            <p:extLst>
              <p:ext uri="{D42A27DB-BD31-4B8C-83A1-F6EECF244321}">
                <p14:modId xmlns:p14="http://schemas.microsoft.com/office/powerpoint/2010/main" val="4185118174"/>
              </p:ext>
            </p:extLst>
          </p:nvPr>
        </p:nvGraphicFramePr>
        <p:xfrm>
          <a:off x="5662768" y="2701560"/>
          <a:ext cx="3182938" cy="842963"/>
        </p:xfrm>
        <a:graphic>
          <a:graphicData uri="http://schemas.openxmlformats.org/presentationml/2006/ole">
            <mc:AlternateContent xmlns:mc="http://schemas.openxmlformats.org/markup-compatibility/2006">
              <mc:Choice xmlns:v="urn:schemas-microsoft-com:vml" Requires="v">
                <p:oleObj spid="_x0000_s18022" name="Equation" r:id="rId7" imgW="1485720" imgH="393480" progId="Equation.3">
                  <p:embed/>
                </p:oleObj>
              </mc:Choice>
              <mc:Fallback>
                <p:oleObj name="Equation" r:id="rId7" imgW="1485720" imgH="393480" progId="Equation.3">
                  <p:embed/>
                  <p:pic>
                    <p:nvPicPr>
                      <p:cNvPr id="0" name=""/>
                      <p:cNvPicPr>
                        <a:picLocks noChangeAspect="1" noChangeArrowheads="1"/>
                      </p:cNvPicPr>
                      <p:nvPr/>
                    </p:nvPicPr>
                    <p:blipFill>
                      <a:blip r:embed="rId8"/>
                      <a:srcRect/>
                      <a:stretch>
                        <a:fillRect/>
                      </a:stretch>
                    </p:blipFill>
                    <p:spPr bwMode="auto">
                      <a:xfrm>
                        <a:off x="5662768" y="2701560"/>
                        <a:ext cx="3182938" cy="842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48"/>
          <p:cNvGraphicFramePr>
            <a:graphicFrameLocks noChangeAspect="1"/>
          </p:cNvGraphicFramePr>
          <p:nvPr>
            <p:extLst>
              <p:ext uri="{D42A27DB-BD31-4B8C-83A1-F6EECF244321}">
                <p14:modId xmlns:p14="http://schemas.microsoft.com/office/powerpoint/2010/main" val="1457142007"/>
              </p:ext>
            </p:extLst>
          </p:nvPr>
        </p:nvGraphicFramePr>
        <p:xfrm>
          <a:off x="8779396" y="3042829"/>
          <a:ext cx="3182938" cy="842963"/>
        </p:xfrm>
        <a:graphic>
          <a:graphicData uri="http://schemas.openxmlformats.org/presentationml/2006/ole">
            <mc:AlternateContent xmlns:mc="http://schemas.openxmlformats.org/markup-compatibility/2006">
              <mc:Choice xmlns:v="urn:schemas-microsoft-com:vml" Requires="v">
                <p:oleObj spid="_x0000_s18023" name="Equation" r:id="rId9" imgW="1485720" imgH="393480" progId="Equation.3">
                  <p:embed/>
                </p:oleObj>
              </mc:Choice>
              <mc:Fallback>
                <p:oleObj name="Equation" r:id="rId9" imgW="1485720" imgH="393480" progId="Equation.3">
                  <p:embed/>
                  <p:pic>
                    <p:nvPicPr>
                      <p:cNvPr id="0" name=""/>
                      <p:cNvPicPr>
                        <a:picLocks noChangeAspect="1" noChangeArrowheads="1"/>
                      </p:cNvPicPr>
                      <p:nvPr/>
                    </p:nvPicPr>
                    <p:blipFill>
                      <a:blip r:embed="rId10"/>
                      <a:srcRect/>
                      <a:stretch>
                        <a:fillRect/>
                      </a:stretch>
                    </p:blipFill>
                    <p:spPr bwMode="auto">
                      <a:xfrm>
                        <a:off x="8779396" y="3042829"/>
                        <a:ext cx="3182938" cy="842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48"/>
          <p:cNvGraphicFramePr>
            <a:graphicFrameLocks noChangeAspect="1"/>
          </p:cNvGraphicFramePr>
          <p:nvPr>
            <p:extLst>
              <p:ext uri="{D42A27DB-BD31-4B8C-83A1-F6EECF244321}">
                <p14:modId xmlns:p14="http://schemas.microsoft.com/office/powerpoint/2010/main" val="2141940110"/>
              </p:ext>
            </p:extLst>
          </p:nvPr>
        </p:nvGraphicFramePr>
        <p:xfrm>
          <a:off x="5650433" y="3863605"/>
          <a:ext cx="3128963" cy="488950"/>
        </p:xfrm>
        <a:graphic>
          <a:graphicData uri="http://schemas.openxmlformats.org/presentationml/2006/ole">
            <mc:AlternateContent xmlns:mc="http://schemas.openxmlformats.org/markup-compatibility/2006">
              <mc:Choice xmlns:v="urn:schemas-microsoft-com:vml" Requires="v">
                <p:oleObj spid="_x0000_s18024" name="Equation" r:id="rId11" imgW="1460160" imgH="228600" progId="Equation.3">
                  <p:embed/>
                </p:oleObj>
              </mc:Choice>
              <mc:Fallback>
                <p:oleObj name="Equation" r:id="rId11" imgW="1460160" imgH="228600" progId="Equation.3">
                  <p:embed/>
                  <p:pic>
                    <p:nvPicPr>
                      <p:cNvPr id="0" name=""/>
                      <p:cNvPicPr>
                        <a:picLocks noChangeAspect="1" noChangeArrowheads="1"/>
                      </p:cNvPicPr>
                      <p:nvPr/>
                    </p:nvPicPr>
                    <p:blipFill>
                      <a:blip r:embed="rId4"/>
                      <a:srcRect/>
                      <a:stretch>
                        <a:fillRect/>
                      </a:stretch>
                    </p:blipFill>
                    <p:spPr bwMode="auto">
                      <a:xfrm>
                        <a:off x="5650433" y="3863605"/>
                        <a:ext cx="3128963"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48"/>
          <p:cNvGraphicFramePr>
            <a:graphicFrameLocks noChangeAspect="1"/>
          </p:cNvGraphicFramePr>
          <p:nvPr>
            <p:extLst>
              <p:ext uri="{D42A27DB-BD31-4B8C-83A1-F6EECF244321}">
                <p14:modId xmlns:p14="http://schemas.microsoft.com/office/powerpoint/2010/main" val="2404735319"/>
              </p:ext>
            </p:extLst>
          </p:nvPr>
        </p:nvGraphicFramePr>
        <p:xfrm>
          <a:off x="8845706" y="4205986"/>
          <a:ext cx="3128963" cy="488950"/>
        </p:xfrm>
        <a:graphic>
          <a:graphicData uri="http://schemas.openxmlformats.org/presentationml/2006/ole">
            <mc:AlternateContent xmlns:mc="http://schemas.openxmlformats.org/markup-compatibility/2006">
              <mc:Choice xmlns:v="urn:schemas-microsoft-com:vml" Requires="v">
                <p:oleObj spid="_x0000_s18025" name="Equation" r:id="rId12" imgW="1460160" imgH="228600" progId="Equation.3">
                  <p:embed/>
                </p:oleObj>
              </mc:Choice>
              <mc:Fallback>
                <p:oleObj name="Equation" r:id="rId12" imgW="1460160" imgH="228600" progId="Equation.3">
                  <p:embed/>
                  <p:pic>
                    <p:nvPicPr>
                      <p:cNvPr id="0" name=""/>
                      <p:cNvPicPr>
                        <a:picLocks noChangeAspect="1" noChangeArrowheads="1"/>
                      </p:cNvPicPr>
                      <p:nvPr/>
                    </p:nvPicPr>
                    <p:blipFill>
                      <a:blip r:embed="rId6"/>
                      <a:srcRect/>
                      <a:stretch>
                        <a:fillRect/>
                      </a:stretch>
                    </p:blipFill>
                    <p:spPr bwMode="auto">
                      <a:xfrm>
                        <a:off x="8845706" y="4205986"/>
                        <a:ext cx="3128963"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48"/>
          <p:cNvGraphicFramePr>
            <a:graphicFrameLocks noChangeAspect="1"/>
          </p:cNvGraphicFramePr>
          <p:nvPr>
            <p:extLst>
              <p:ext uri="{D42A27DB-BD31-4B8C-83A1-F6EECF244321}">
                <p14:modId xmlns:p14="http://schemas.microsoft.com/office/powerpoint/2010/main" val="363641119"/>
              </p:ext>
            </p:extLst>
          </p:nvPr>
        </p:nvGraphicFramePr>
        <p:xfrm>
          <a:off x="5650432" y="4470287"/>
          <a:ext cx="3182938" cy="842963"/>
        </p:xfrm>
        <a:graphic>
          <a:graphicData uri="http://schemas.openxmlformats.org/presentationml/2006/ole">
            <mc:AlternateContent xmlns:mc="http://schemas.openxmlformats.org/markup-compatibility/2006">
              <mc:Choice xmlns:v="urn:schemas-microsoft-com:vml" Requires="v">
                <p:oleObj spid="_x0000_s18026" name="Equation" r:id="rId13" imgW="1485720" imgH="393480" progId="Equation.3">
                  <p:embed/>
                </p:oleObj>
              </mc:Choice>
              <mc:Fallback>
                <p:oleObj name="Equation" r:id="rId13" imgW="1485720" imgH="393480" progId="Equation.3">
                  <p:embed/>
                  <p:pic>
                    <p:nvPicPr>
                      <p:cNvPr id="0" name=""/>
                      <p:cNvPicPr>
                        <a:picLocks noChangeAspect="1" noChangeArrowheads="1"/>
                      </p:cNvPicPr>
                      <p:nvPr/>
                    </p:nvPicPr>
                    <p:blipFill>
                      <a:blip r:embed="rId10"/>
                      <a:srcRect/>
                      <a:stretch>
                        <a:fillRect/>
                      </a:stretch>
                    </p:blipFill>
                    <p:spPr bwMode="auto">
                      <a:xfrm>
                        <a:off x="5650432" y="4470287"/>
                        <a:ext cx="3182938" cy="842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48"/>
          <p:cNvGraphicFramePr>
            <a:graphicFrameLocks noChangeAspect="1"/>
          </p:cNvGraphicFramePr>
          <p:nvPr>
            <p:extLst>
              <p:ext uri="{D42A27DB-BD31-4B8C-83A1-F6EECF244321}">
                <p14:modId xmlns:p14="http://schemas.microsoft.com/office/powerpoint/2010/main" val="1869037475"/>
              </p:ext>
            </p:extLst>
          </p:nvPr>
        </p:nvGraphicFramePr>
        <p:xfrm>
          <a:off x="9009062" y="4803609"/>
          <a:ext cx="3182938" cy="842963"/>
        </p:xfrm>
        <a:graphic>
          <a:graphicData uri="http://schemas.openxmlformats.org/presentationml/2006/ole">
            <mc:AlternateContent xmlns:mc="http://schemas.openxmlformats.org/markup-compatibility/2006">
              <mc:Choice xmlns:v="urn:schemas-microsoft-com:vml" Requires="v">
                <p:oleObj spid="_x0000_s18027" name="Equation" r:id="rId14" imgW="1485720" imgH="393480" progId="Equation.3">
                  <p:embed/>
                </p:oleObj>
              </mc:Choice>
              <mc:Fallback>
                <p:oleObj name="Equation" r:id="rId14" imgW="1485720" imgH="393480" progId="Equation.3">
                  <p:embed/>
                  <p:pic>
                    <p:nvPicPr>
                      <p:cNvPr id="0" name=""/>
                      <p:cNvPicPr>
                        <a:picLocks noChangeAspect="1" noChangeArrowheads="1"/>
                      </p:cNvPicPr>
                      <p:nvPr/>
                    </p:nvPicPr>
                    <p:blipFill>
                      <a:blip r:embed="rId15"/>
                      <a:srcRect/>
                      <a:stretch>
                        <a:fillRect/>
                      </a:stretch>
                    </p:blipFill>
                    <p:spPr bwMode="auto">
                      <a:xfrm>
                        <a:off x="9009062" y="4803609"/>
                        <a:ext cx="3182938" cy="842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189704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strVal val="#ppt_x"/>
                                          </p:val>
                                        </p:tav>
                                        <p:tav tm="100000">
                                          <p:val>
                                            <p:strVal val="#ppt_x"/>
                                          </p:val>
                                        </p:tav>
                                      </p:tavLst>
                                    </p:anim>
                                    <p:anim calcmode="lin" valueType="num">
                                      <p:cBhvr>
                                        <p:cTn id="4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1000"/>
                                        <p:tgtEl>
                                          <p:spTgt spid="17"/>
                                        </p:tgtEl>
                                      </p:cBhvr>
                                    </p:animEffect>
                                    <p:anim calcmode="lin" valueType="num">
                                      <p:cBhvr>
                                        <p:cTn id="57" dur="1000" fill="hold"/>
                                        <p:tgtEl>
                                          <p:spTgt spid="17"/>
                                        </p:tgtEl>
                                        <p:attrNameLst>
                                          <p:attrName>ppt_x</p:attrName>
                                        </p:attrNameLst>
                                      </p:cBhvr>
                                      <p:tavLst>
                                        <p:tav tm="0">
                                          <p:val>
                                            <p:strVal val="#ppt_x"/>
                                          </p:val>
                                        </p:tav>
                                        <p:tav tm="100000">
                                          <p:val>
                                            <p:strVal val="#ppt_x"/>
                                          </p:val>
                                        </p:tav>
                                      </p:tavLst>
                                    </p:anim>
                                    <p:anim calcmode="lin" valueType="num">
                                      <p:cBhvr>
                                        <p:cTn id="5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7" name="Straight Arrow Connector 1086"/>
          <p:cNvCxnSpPr/>
          <p:nvPr/>
        </p:nvCxnSpPr>
        <p:spPr>
          <a:xfrm>
            <a:off x="9606719" y="1956233"/>
            <a:ext cx="0" cy="274320"/>
          </a:xfrm>
          <a:prstGeom prst="straightConnector1">
            <a:avLst/>
          </a:prstGeom>
          <a:ln w="3175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101" name="Straight Arrow Connector 100"/>
          <p:cNvCxnSpPr/>
          <p:nvPr/>
        </p:nvCxnSpPr>
        <p:spPr>
          <a:xfrm>
            <a:off x="9587148" y="3272321"/>
            <a:ext cx="0" cy="274320"/>
          </a:xfrm>
          <a:prstGeom prst="straightConnector1">
            <a:avLst/>
          </a:prstGeom>
          <a:ln w="31750">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294363" y="1600536"/>
            <a:ext cx="9767336" cy="4016768"/>
          </a:xfrm>
        </p:spPr>
        <p:txBody>
          <a:bodyPr>
            <a:normAutofit/>
          </a:bodyPr>
          <a:lstStyle/>
          <a:p>
            <a:pPr lvl="0" algn="just">
              <a:lnSpc>
                <a:spcPct val="150000"/>
              </a:lnSpc>
              <a:spcBef>
                <a:spcPts val="0"/>
              </a:spcBef>
            </a:pPr>
            <a:r>
              <a:rPr lang="en-US" sz="2200" b="1"/>
              <a:t>2.2.3. </a:t>
            </a:r>
            <a:r>
              <a:rPr lang="vi-VN" sz="2200" b="1"/>
              <a:t>Các giải thuật xây dựng thực thể cơ sở</a:t>
            </a:r>
            <a:r>
              <a:rPr lang="en-US" sz="2200" b="1"/>
              <a:t> (tt)</a:t>
            </a:r>
          </a:p>
          <a:p>
            <a:pPr lvl="0" algn="just">
              <a:lnSpc>
                <a:spcPct val="150000"/>
              </a:lnSpc>
              <a:spcBef>
                <a:spcPts val="0"/>
              </a:spcBef>
            </a:pPr>
            <a:r>
              <a:rPr lang="en-US" sz="2200" b="1"/>
              <a:t>Thuật toán DDA (Digital Differential Analizer) (tt)</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028262" y="206686"/>
            <a:ext cx="1122450" cy="1122450"/>
          </a:xfrm>
          <a:prstGeom prst="rect">
            <a:avLst/>
          </a:prstGeom>
        </p:spPr>
      </p:pic>
      <p:sp>
        <p:nvSpPr>
          <p:cNvPr id="7" name="Rectangle 6"/>
          <p:cNvSpPr/>
          <p:nvPr/>
        </p:nvSpPr>
        <p:spPr>
          <a:xfrm>
            <a:off x="1669837" y="2649771"/>
            <a:ext cx="3568700" cy="378565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sz="1600">
                <a:latin typeface="Adobe Arabic" panose="02040503050201020203" pitchFamily="18" charset="-78"/>
                <a:cs typeface="Adobe Arabic" panose="02040503050201020203" pitchFamily="18" charset="-78"/>
              </a:rPr>
              <a:t>#define Round(a) int(a+0.5)</a:t>
            </a:r>
          </a:p>
          <a:p>
            <a:r>
              <a:rPr lang="en-US" sz="1600">
                <a:latin typeface="Adobe Arabic" panose="02040503050201020203" pitchFamily="18" charset="-78"/>
                <a:cs typeface="Adobe Arabic" panose="02040503050201020203" pitchFamily="18" charset="-78"/>
              </a:rPr>
              <a:t>int Color = GREEN;</a:t>
            </a:r>
          </a:p>
          <a:p>
            <a:r>
              <a:rPr lang="en-US" sz="1600">
                <a:latin typeface="Adobe Arabic" panose="02040503050201020203" pitchFamily="18" charset="-78"/>
                <a:cs typeface="Adobe Arabic" panose="02040503050201020203" pitchFamily="18" charset="-78"/>
              </a:rPr>
              <a:t>void LineDDA(int x1, int y1, int x2, int y2)</a:t>
            </a:r>
          </a:p>
          <a:p>
            <a:r>
              <a:rPr lang="en-US" sz="1600">
                <a:latin typeface="Adobe Arabic" panose="02040503050201020203" pitchFamily="18" charset="-78"/>
                <a:cs typeface="Adobe Arabic" panose="02040503050201020203" pitchFamily="18" charset="-78"/>
              </a:rPr>
              <a:t>{</a:t>
            </a:r>
          </a:p>
          <a:p>
            <a:r>
              <a:rPr lang="en-US" sz="1600">
                <a:latin typeface="Adobe Arabic" panose="02040503050201020203" pitchFamily="18" charset="-78"/>
                <a:cs typeface="Adobe Arabic" panose="02040503050201020203" pitchFamily="18" charset="-78"/>
              </a:rPr>
              <a:t>  int x = x1;</a:t>
            </a:r>
          </a:p>
          <a:p>
            <a:r>
              <a:rPr lang="en-US" sz="1600">
                <a:latin typeface="Adobe Arabic" panose="02040503050201020203" pitchFamily="18" charset="-78"/>
                <a:cs typeface="Adobe Arabic" panose="02040503050201020203" pitchFamily="18" charset="-78"/>
              </a:rPr>
              <a:t>  float y = y1;</a:t>
            </a:r>
          </a:p>
          <a:p>
            <a:r>
              <a:rPr lang="en-US" sz="1600">
                <a:latin typeface="Adobe Arabic" panose="02040503050201020203" pitchFamily="18" charset="-78"/>
                <a:cs typeface="Adobe Arabic" panose="02040503050201020203" pitchFamily="18" charset="-78"/>
              </a:rPr>
              <a:t>  float m = float(y2-y1)/(x2-x1);</a:t>
            </a:r>
          </a:p>
          <a:p>
            <a:r>
              <a:rPr lang="en-US" sz="1600">
                <a:latin typeface="Adobe Arabic" panose="02040503050201020203" pitchFamily="18" charset="-78"/>
                <a:cs typeface="Adobe Arabic" panose="02040503050201020203" pitchFamily="18" charset="-78"/>
              </a:rPr>
              <a:t>  putpixel(x, Round(y), Color);</a:t>
            </a:r>
          </a:p>
          <a:p>
            <a:r>
              <a:rPr lang="en-US" sz="1600">
                <a:latin typeface="Adobe Arabic" panose="02040503050201020203" pitchFamily="18" charset="-78"/>
                <a:cs typeface="Adobe Arabic" panose="02040503050201020203" pitchFamily="18" charset="-78"/>
              </a:rPr>
              <a:t>  for(int i=x1; i&lt;x2; i++)</a:t>
            </a:r>
          </a:p>
          <a:p>
            <a:r>
              <a:rPr lang="en-US" sz="1600">
                <a:latin typeface="Adobe Arabic" panose="02040503050201020203" pitchFamily="18" charset="-78"/>
                <a:cs typeface="Adobe Arabic" panose="02040503050201020203" pitchFamily="18" charset="-78"/>
              </a:rPr>
              <a:t>  {</a:t>
            </a:r>
          </a:p>
          <a:p>
            <a:r>
              <a:rPr lang="en-US" sz="1600">
                <a:latin typeface="Adobe Arabic" panose="02040503050201020203" pitchFamily="18" charset="-78"/>
                <a:cs typeface="Adobe Arabic" panose="02040503050201020203" pitchFamily="18" charset="-78"/>
              </a:rPr>
              <a:t>    x++;</a:t>
            </a:r>
          </a:p>
          <a:p>
            <a:r>
              <a:rPr lang="en-US" sz="1600">
                <a:latin typeface="Adobe Arabic" panose="02040503050201020203" pitchFamily="18" charset="-78"/>
                <a:cs typeface="Adobe Arabic" panose="02040503050201020203" pitchFamily="18" charset="-78"/>
              </a:rPr>
              <a:t>    y+=m;</a:t>
            </a:r>
          </a:p>
          <a:p>
            <a:r>
              <a:rPr lang="en-US" sz="1600">
                <a:latin typeface="Adobe Arabic" panose="02040503050201020203" pitchFamily="18" charset="-78"/>
                <a:cs typeface="Adobe Arabic" panose="02040503050201020203" pitchFamily="18" charset="-78"/>
              </a:rPr>
              <a:t>    putpixel(x,Round(y),Color);</a:t>
            </a:r>
          </a:p>
          <a:p>
            <a:r>
              <a:rPr lang="en-US" sz="1600">
                <a:latin typeface="Adobe Arabic" panose="02040503050201020203" pitchFamily="18" charset="-78"/>
                <a:cs typeface="Adobe Arabic" panose="02040503050201020203" pitchFamily="18" charset="-78"/>
              </a:rPr>
              <a:t>  }</a:t>
            </a:r>
          </a:p>
          <a:p>
            <a:r>
              <a:rPr lang="en-US" sz="1600">
                <a:latin typeface="Adobe Arabic" panose="02040503050201020203" pitchFamily="18" charset="-78"/>
                <a:cs typeface="Adobe Arabic" panose="02040503050201020203" pitchFamily="18" charset="-78"/>
              </a:rPr>
              <a:t>} // LineDDA</a:t>
            </a:r>
          </a:p>
        </p:txBody>
      </p:sp>
      <p:pic>
        <p:nvPicPr>
          <p:cNvPr id="1080" name="Picture 1079"/>
          <p:cNvPicPr>
            <a:picLocks noChangeAspect="1"/>
          </p:cNvPicPr>
          <p:nvPr/>
        </p:nvPicPr>
        <p:blipFill>
          <a:blip r:embed="rId4"/>
          <a:stretch>
            <a:fillRect/>
          </a:stretch>
        </p:blipFill>
        <p:spPr>
          <a:xfrm>
            <a:off x="8964750" y="1481631"/>
            <a:ext cx="1372950" cy="609120"/>
          </a:xfrm>
          <a:prstGeom prst="rect">
            <a:avLst/>
          </a:prstGeom>
        </p:spPr>
      </p:pic>
      <p:pic>
        <p:nvPicPr>
          <p:cNvPr id="1082" name="Picture 1081"/>
          <p:cNvPicPr>
            <a:picLocks noChangeAspect="1"/>
          </p:cNvPicPr>
          <p:nvPr/>
        </p:nvPicPr>
        <p:blipFill>
          <a:blip r:embed="rId5"/>
          <a:stretch>
            <a:fillRect/>
          </a:stretch>
        </p:blipFill>
        <p:spPr>
          <a:xfrm>
            <a:off x="8977450" y="3458519"/>
            <a:ext cx="1258538" cy="1256310"/>
          </a:xfrm>
          <a:prstGeom prst="rect">
            <a:avLst/>
          </a:prstGeom>
        </p:spPr>
      </p:pic>
      <p:pic>
        <p:nvPicPr>
          <p:cNvPr id="1084" name="Picture 1083"/>
          <p:cNvPicPr>
            <a:picLocks noChangeAspect="1"/>
          </p:cNvPicPr>
          <p:nvPr/>
        </p:nvPicPr>
        <p:blipFill>
          <a:blip r:embed="rId6"/>
          <a:stretch>
            <a:fillRect/>
          </a:stretch>
        </p:blipFill>
        <p:spPr>
          <a:xfrm>
            <a:off x="8093921" y="4745909"/>
            <a:ext cx="2745900" cy="1256310"/>
          </a:xfrm>
          <a:prstGeom prst="rect">
            <a:avLst/>
          </a:prstGeom>
        </p:spPr>
      </p:pic>
      <p:pic>
        <p:nvPicPr>
          <p:cNvPr id="1085" name="Picture 1084"/>
          <p:cNvPicPr>
            <a:picLocks noChangeAspect="1"/>
          </p:cNvPicPr>
          <p:nvPr/>
        </p:nvPicPr>
        <p:blipFill>
          <a:blip r:embed="rId7"/>
          <a:stretch>
            <a:fillRect/>
          </a:stretch>
        </p:blipFill>
        <p:spPr>
          <a:xfrm>
            <a:off x="8900673" y="6108761"/>
            <a:ext cx="1372950" cy="609120"/>
          </a:xfrm>
          <a:prstGeom prst="rect">
            <a:avLst/>
          </a:prstGeom>
        </p:spPr>
      </p:pic>
      <p:cxnSp>
        <p:nvCxnSpPr>
          <p:cNvPr id="107" name="Straight Arrow Connector 106"/>
          <p:cNvCxnSpPr/>
          <p:nvPr/>
        </p:nvCxnSpPr>
        <p:spPr>
          <a:xfrm>
            <a:off x="9606719" y="4471589"/>
            <a:ext cx="0" cy="274320"/>
          </a:xfrm>
          <a:prstGeom prst="straightConnector1">
            <a:avLst/>
          </a:prstGeom>
          <a:ln w="3175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1093" name="Elbow Connector 1092"/>
          <p:cNvCxnSpPr>
            <a:stCxn id="1082" idx="3"/>
            <a:endCxn id="1085" idx="3"/>
          </p:cNvCxnSpPr>
          <p:nvPr/>
        </p:nvCxnSpPr>
        <p:spPr>
          <a:xfrm>
            <a:off x="10235988" y="4086674"/>
            <a:ext cx="37635" cy="2326647"/>
          </a:xfrm>
          <a:prstGeom prst="bentConnector3">
            <a:avLst>
              <a:gd name="adj1" fmla="val 2057221"/>
            </a:avLst>
          </a:prstGeom>
          <a:ln w="31750">
            <a:solidFill>
              <a:schemeClr val="tx1"/>
            </a:solidFill>
            <a:tailEnd type="triangle"/>
          </a:ln>
        </p:spPr>
        <p:style>
          <a:lnRef idx="3">
            <a:schemeClr val="accent1"/>
          </a:lnRef>
          <a:fillRef idx="0">
            <a:schemeClr val="accent1"/>
          </a:fillRef>
          <a:effectRef idx="2">
            <a:schemeClr val="accent1"/>
          </a:effectRef>
          <a:fontRef idx="minor">
            <a:schemeClr val="tx1"/>
          </a:fontRef>
        </p:style>
      </p:cxnSp>
      <p:pic>
        <p:nvPicPr>
          <p:cNvPr id="1098" name="Picture 1097"/>
          <p:cNvPicPr>
            <a:picLocks noChangeAspect="1"/>
          </p:cNvPicPr>
          <p:nvPr/>
        </p:nvPicPr>
        <p:blipFill>
          <a:blip r:embed="rId8"/>
          <a:stretch>
            <a:fillRect/>
          </a:stretch>
        </p:blipFill>
        <p:spPr>
          <a:xfrm>
            <a:off x="10159239" y="3650241"/>
            <a:ext cx="622913" cy="571050"/>
          </a:xfrm>
          <a:prstGeom prst="rect">
            <a:avLst/>
          </a:prstGeom>
        </p:spPr>
      </p:pic>
      <p:pic>
        <p:nvPicPr>
          <p:cNvPr id="1099" name="Picture 1098"/>
          <p:cNvPicPr>
            <a:picLocks noChangeAspect="1"/>
          </p:cNvPicPr>
          <p:nvPr/>
        </p:nvPicPr>
        <p:blipFill>
          <a:blip r:embed="rId9"/>
          <a:stretch>
            <a:fillRect/>
          </a:stretch>
        </p:blipFill>
        <p:spPr>
          <a:xfrm>
            <a:off x="8918158" y="4353842"/>
            <a:ext cx="673763" cy="571050"/>
          </a:xfrm>
          <a:prstGeom prst="rect">
            <a:avLst/>
          </a:prstGeom>
        </p:spPr>
      </p:pic>
      <p:cxnSp>
        <p:nvCxnSpPr>
          <p:cNvPr id="1103" name="Elbow Connector 1102"/>
          <p:cNvCxnSpPr>
            <a:stCxn id="1084" idx="1"/>
            <a:endCxn id="1082" idx="1"/>
          </p:cNvCxnSpPr>
          <p:nvPr/>
        </p:nvCxnSpPr>
        <p:spPr>
          <a:xfrm rot="10800000" flipH="1">
            <a:off x="8093920" y="4086674"/>
            <a:ext cx="883529" cy="1287390"/>
          </a:xfrm>
          <a:prstGeom prst="bentConnector3">
            <a:avLst>
              <a:gd name="adj1" fmla="val -25874"/>
            </a:avLst>
          </a:prstGeom>
          <a:ln w="31750">
            <a:solidFill>
              <a:schemeClr val="tx1"/>
            </a:solidFill>
            <a:tailEnd type="triangle"/>
          </a:ln>
        </p:spPr>
        <p:style>
          <a:lnRef idx="3">
            <a:schemeClr val="accent1"/>
          </a:lnRef>
          <a:fillRef idx="0">
            <a:schemeClr val="accent1"/>
          </a:fillRef>
          <a:effectRef idx="2">
            <a:schemeClr val="accent1"/>
          </a:effectRef>
          <a:fontRef idx="minor">
            <a:schemeClr val="tx1"/>
          </a:fontRef>
        </p:style>
      </p:cxnSp>
      <p:pic>
        <p:nvPicPr>
          <p:cNvPr id="5" name="Picture 4"/>
          <p:cNvPicPr>
            <a:picLocks noChangeAspect="1"/>
          </p:cNvPicPr>
          <p:nvPr/>
        </p:nvPicPr>
        <p:blipFill>
          <a:blip r:embed="rId10"/>
          <a:stretch>
            <a:fillRect/>
          </a:stretch>
        </p:blipFill>
        <p:spPr>
          <a:xfrm>
            <a:off x="8151738" y="2171129"/>
            <a:ext cx="2745900" cy="1256310"/>
          </a:xfrm>
          <a:prstGeom prst="rect">
            <a:avLst/>
          </a:prstGeom>
        </p:spPr>
      </p:pic>
    </p:spTree>
    <p:extLst>
      <p:ext uri="{BB962C8B-B14F-4D97-AF65-F5344CB8AC3E}">
        <p14:creationId xmlns:p14="http://schemas.microsoft.com/office/powerpoint/2010/main" val="2950255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080"/>
                                        </p:tgtEl>
                                        <p:attrNameLst>
                                          <p:attrName>style.visibility</p:attrName>
                                        </p:attrNameLst>
                                      </p:cBhvr>
                                      <p:to>
                                        <p:strVal val="visible"/>
                                      </p:to>
                                    </p:set>
                                    <p:anim calcmode="lin" valueType="num">
                                      <p:cBhvr additive="base">
                                        <p:cTn id="7" dur="500" fill="hold"/>
                                        <p:tgtEl>
                                          <p:spTgt spid="1080"/>
                                        </p:tgtEl>
                                        <p:attrNameLst>
                                          <p:attrName>ppt_x</p:attrName>
                                        </p:attrNameLst>
                                      </p:cBhvr>
                                      <p:tavLst>
                                        <p:tav tm="0">
                                          <p:val>
                                            <p:strVal val="#ppt_x"/>
                                          </p:val>
                                        </p:tav>
                                        <p:tav tm="100000">
                                          <p:val>
                                            <p:strVal val="#ppt_x"/>
                                          </p:val>
                                        </p:tav>
                                      </p:tavLst>
                                    </p:anim>
                                    <p:anim calcmode="lin" valueType="num">
                                      <p:cBhvr additive="base">
                                        <p:cTn id="8" dur="500" fill="hold"/>
                                        <p:tgtEl>
                                          <p:spTgt spid="108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087"/>
                                        </p:tgtEl>
                                        <p:attrNameLst>
                                          <p:attrName>style.visibility</p:attrName>
                                        </p:attrNameLst>
                                      </p:cBhvr>
                                      <p:to>
                                        <p:strVal val="visible"/>
                                      </p:to>
                                    </p:set>
                                    <p:animEffect transition="in" filter="fade">
                                      <p:cBhvr>
                                        <p:cTn id="12" dur="500"/>
                                        <p:tgtEl>
                                          <p:spTgt spid="1087"/>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1500"/>
                            </p:stCondLst>
                            <p:childTnLst>
                              <p:par>
                                <p:cTn id="18" presetID="2" presetClass="entr" presetSubtype="1" fill="hold" nodeType="afterEffect">
                                  <p:stCondLst>
                                    <p:cond delay="0"/>
                                  </p:stCondLst>
                                  <p:childTnLst>
                                    <p:set>
                                      <p:cBhvr>
                                        <p:cTn id="19" dur="1" fill="hold">
                                          <p:stCondLst>
                                            <p:cond delay="0"/>
                                          </p:stCondLst>
                                        </p:cTn>
                                        <p:tgtEl>
                                          <p:spTgt spid="101"/>
                                        </p:tgtEl>
                                        <p:attrNameLst>
                                          <p:attrName>style.visibility</p:attrName>
                                        </p:attrNameLst>
                                      </p:cBhvr>
                                      <p:to>
                                        <p:strVal val="visible"/>
                                      </p:to>
                                    </p:set>
                                    <p:anim calcmode="lin" valueType="num">
                                      <p:cBhvr additive="base">
                                        <p:cTn id="20" dur="500" fill="hold"/>
                                        <p:tgtEl>
                                          <p:spTgt spid="101"/>
                                        </p:tgtEl>
                                        <p:attrNameLst>
                                          <p:attrName>ppt_x</p:attrName>
                                        </p:attrNameLst>
                                      </p:cBhvr>
                                      <p:tavLst>
                                        <p:tav tm="0">
                                          <p:val>
                                            <p:strVal val="#ppt_x"/>
                                          </p:val>
                                        </p:tav>
                                        <p:tav tm="100000">
                                          <p:val>
                                            <p:strVal val="#ppt_x"/>
                                          </p:val>
                                        </p:tav>
                                      </p:tavLst>
                                    </p:anim>
                                    <p:anim calcmode="lin" valueType="num">
                                      <p:cBhvr additive="base">
                                        <p:cTn id="21" dur="500" fill="hold"/>
                                        <p:tgtEl>
                                          <p:spTgt spid="101"/>
                                        </p:tgtEl>
                                        <p:attrNameLst>
                                          <p:attrName>ppt_y</p:attrName>
                                        </p:attrNameLst>
                                      </p:cBhvr>
                                      <p:tavLst>
                                        <p:tav tm="0">
                                          <p:val>
                                            <p:strVal val="0-#ppt_h/2"/>
                                          </p:val>
                                        </p:tav>
                                        <p:tav tm="100000">
                                          <p:val>
                                            <p:strVal val="#ppt_y"/>
                                          </p:val>
                                        </p:tav>
                                      </p:tavLst>
                                    </p:anim>
                                  </p:childTnLst>
                                </p:cTn>
                              </p:par>
                            </p:childTnLst>
                          </p:cTn>
                        </p:par>
                        <p:par>
                          <p:cTn id="22" fill="hold">
                            <p:stCondLst>
                              <p:cond delay="2000"/>
                            </p:stCondLst>
                            <p:childTnLst>
                              <p:par>
                                <p:cTn id="23" presetID="2" presetClass="entr" presetSubtype="1" fill="hold" nodeType="afterEffect">
                                  <p:stCondLst>
                                    <p:cond delay="0"/>
                                  </p:stCondLst>
                                  <p:childTnLst>
                                    <p:set>
                                      <p:cBhvr>
                                        <p:cTn id="24" dur="1" fill="hold">
                                          <p:stCondLst>
                                            <p:cond delay="0"/>
                                          </p:stCondLst>
                                        </p:cTn>
                                        <p:tgtEl>
                                          <p:spTgt spid="1082"/>
                                        </p:tgtEl>
                                        <p:attrNameLst>
                                          <p:attrName>style.visibility</p:attrName>
                                        </p:attrNameLst>
                                      </p:cBhvr>
                                      <p:to>
                                        <p:strVal val="visible"/>
                                      </p:to>
                                    </p:set>
                                    <p:anim calcmode="lin" valueType="num">
                                      <p:cBhvr additive="base">
                                        <p:cTn id="25" dur="500" fill="hold"/>
                                        <p:tgtEl>
                                          <p:spTgt spid="1082"/>
                                        </p:tgtEl>
                                        <p:attrNameLst>
                                          <p:attrName>ppt_x</p:attrName>
                                        </p:attrNameLst>
                                      </p:cBhvr>
                                      <p:tavLst>
                                        <p:tav tm="0">
                                          <p:val>
                                            <p:strVal val="#ppt_x"/>
                                          </p:val>
                                        </p:tav>
                                        <p:tav tm="100000">
                                          <p:val>
                                            <p:strVal val="#ppt_x"/>
                                          </p:val>
                                        </p:tav>
                                      </p:tavLst>
                                    </p:anim>
                                    <p:anim calcmode="lin" valueType="num">
                                      <p:cBhvr additive="base">
                                        <p:cTn id="26" dur="500" fill="hold"/>
                                        <p:tgtEl>
                                          <p:spTgt spid="1082"/>
                                        </p:tgtEl>
                                        <p:attrNameLst>
                                          <p:attrName>ppt_y</p:attrName>
                                        </p:attrNameLst>
                                      </p:cBhvr>
                                      <p:tavLst>
                                        <p:tav tm="0">
                                          <p:val>
                                            <p:strVal val="0-#ppt_h/2"/>
                                          </p:val>
                                        </p:tav>
                                        <p:tav tm="100000">
                                          <p:val>
                                            <p:strVal val="#ppt_y"/>
                                          </p:val>
                                        </p:tav>
                                      </p:tavLst>
                                    </p:anim>
                                  </p:childTnLst>
                                </p:cTn>
                              </p:par>
                            </p:childTnLst>
                          </p:cTn>
                        </p:par>
                        <p:par>
                          <p:cTn id="27" fill="hold">
                            <p:stCondLst>
                              <p:cond delay="2500"/>
                            </p:stCondLst>
                            <p:childTnLst>
                              <p:par>
                                <p:cTn id="28" presetID="2" presetClass="entr" presetSubtype="1" fill="hold" nodeType="afterEffect">
                                  <p:stCondLst>
                                    <p:cond delay="0"/>
                                  </p:stCondLst>
                                  <p:childTnLst>
                                    <p:set>
                                      <p:cBhvr>
                                        <p:cTn id="29" dur="1" fill="hold">
                                          <p:stCondLst>
                                            <p:cond delay="0"/>
                                          </p:stCondLst>
                                        </p:cTn>
                                        <p:tgtEl>
                                          <p:spTgt spid="107"/>
                                        </p:tgtEl>
                                        <p:attrNameLst>
                                          <p:attrName>style.visibility</p:attrName>
                                        </p:attrNameLst>
                                      </p:cBhvr>
                                      <p:to>
                                        <p:strVal val="visible"/>
                                      </p:to>
                                    </p:set>
                                    <p:anim calcmode="lin" valueType="num">
                                      <p:cBhvr additive="base">
                                        <p:cTn id="30" dur="500" fill="hold"/>
                                        <p:tgtEl>
                                          <p:spTgt spid="107"/>
                                        </p:tgtEl>
                                        <p:attrNameLst>
                                          <p:attrName>ppt_x</p:attrName>
                                        </p:attrNameLst>
                                      </p:cBhvr>
                                      <p:tavLst>
                                        <p:tav tm="0">
                                          <p:val>
                                            <p:strVal val="#ppt_x"/>
                                          </p:val>
                                        </p:tav>
                                        <p:tav tm="100000">
                                          <p:val>
                                            <p:strVal val="#ppt_x"/>
                                          </p:val>
                                        </p:tav>
                                      </p:tavLst>
                                    </p:anim>
                                    <p:anim calcmode="lin" valueType="num">
                                      <p:cBhvr additive="base">
                                        <p:cTn id="31" dur="500" fill="hold"/>
                                        <p:tgtEl>
                                          <p:spTgt spid="107"/>
                                        </p:tgtEl>
                                        <p:attrNameLst>
                                          <p:attrName>ppt_y</p:attrName>
                                        </p:attrNameLst>
                                      </p:cBhvr>
                                      <p:tavLst>
                                        <p:tav tm="0">
                                          <p:val>
                                            <p:strVal val="0-#ppt_h/2"/>
                                          </p:val>
                                        </p:tav>
                                        <p:tav tm="100000">
                                          <p:val>
                                            <p:strVal val="#ppt_y"/>
                                          </p:val>
                                        </p:tav>
                                      </p:tavLst>
                                    </p:anim>
                                  </p:childTnLst>
                                </p:cTn>
                              </p:par>
                            </p:childTnLst>
                          </p:cTn>
                        </p:par>
                        <p:par>
                          <p:cTn id="32" fill="hold">
                            <p:stCondLst>
                              <p:cond delay="3000"/>
                            </p:stCondLst>
                            <p:childTnLst>
                              <p:par>
                                <p:cTn id="33" presetID="10" presetClass="entr" presetSubtype="0" fill="hold" nodeType="afterEffect">
                                  <p:stCondLst>
                                    <p:cond delay="0"/>
                                  </p:stCondLst>
                                  <p:childTnLst>
                                    <p:set>
                                      <p:cBhvr>
                                        <p:cTn id="34" dur="1" fill="hold">
                                          <p:stCondLst>
                                            <p:cond delay="0"/>
                                          </p:stCondLst>
                                        </p:cTn>
                                        <p:tgtEl>
                                          <p:spTgt spid="1099"/>
                                        </p:tgtEl>
                                        <p:attrNameLst>
                                          <p:attrName>style.visibility</p:attrName>
                                        </p:attrNameLst>
                                      </p:cBhvr>
                                      <p:to>
                                        <p:strVal val="visible"/>
                                      </p:to>
                                    </p:set>
                                    <p:animEffect transition="in" filter="fade">
                                      <p:cBhvr>
                                        <p:cTn id="35" dur="500"/>
                                        <p:tgtEl>
                                          <p:spTgt spid="1099"/>
                                        </p:tgtEl>
                                      </p:cBhvr>
                                    </p:animEffect>
                                  </p:childTnLst>
                                </p:cTn>
                              </p:par>
                            </p:childTnLst>
                          </p:cTn>
                        </p:par>
                        <p:par>
                          <p:cTn id="36" fill="hold">
                            <p:stCondLst>
                              <p:cond delay="3500"/>
                            </p:stCondLst>
                            <p:childTnLst>
                              <p:par>
                                <p:cTn id="37" presetID="2" presetClass="entr" presetSubtype="1" fill="hold" nodeType="afterEffect">
                                  <p:stCondLst>
                                    <p:cond delay="0"/>
                                  </p:stCondLst>
                                  <p:childTnLst>
                                    <p:set>
                                      <p:cBhvr>
                                        <p:cTn id="38" dur="1" fill="hold">
                                          <p:stCondLst>
                                            <p:cond delay="0"/>
                                          </p:stCondLst>
                                        </p:cTn>
                                        <p:tgtEl>
                                          <p:spTgt spid="1084"/>
                                        </p:tgtEl>
                                        <p:attrNameLst>
                                          <p:attrName>style.visibility</p:attrName>
                                        </p:attrNameLst>
                                      </p:cBhvr>
                                      <p:to>
                                        <p:strVal val="visible"/>
                                      </p:to>
                                    </p:set>
                                    <p:anim calcmode="lin" valueType="num">
                                      <p:cBhvr additive="base">
                                        <p:cTn id="39" dur="500" fill="hold"/>
                                        <p:tgtEl>
                                          <p:spTgt spid="1084"/>
                                        </p:tgtEl>
                                        <p:attrNameLst>
                                          <p:attrName>ppt_x</p:attrName>
                                        </p:attrNameLst>
                                      </p:cBhvr>
                                      <p:tavLst>
                                        <p:tav tm="0">
                                          <p:val>
                                            <p:strVal val="#ppt_x"/>
                                          </p:val>
                                        </p:tav>
                                        <p:tav tm="100000">
                                          <p:val>
                                            <p:strVal val="#ppt_x"/>
                                          </p:val>
                                        </p:tav>
                                      </p:tavLst>
                                    </p:anim>
                                    <p:anim calcmode="lin" valueType="num">
                                      <p:cBhvr additive="base">
                                        <p:cTn id="40" dur="500" fill="hold"/>
                                        <p:tgtEl>
                                          <p:spTgt spid="1084"/>
                                        </p:tgtEl>
                                        <p:attrNameLst>
                                          <p:attrName>ppt_y</p:attrName>
                                        </p:attrNameLst>
                                      </p:cBhvr>
                                      <p:tavLst>
                                        <p:tav tm="0">
                                          <p:val>
                                            <p:strVal val="0-#ppt_h/2"/>
                                          </p:val>
                                        </p:tav>
                                        <p:tav tm="100000">
                                          <p:val>
                                            <p:strVal val="#ppt_y"/>
                                          </p:val>
                                        </p:tav>
                                      </p:tavLst>
                                    </p:anim>
                                  </p:childTnLst>
                                </p:cTn>
                              </p:par>
                            </p:childTnLst>
                          </p:cTn>
                        </p:par>
                        <p:par>
                          <p:cTn id="41" fill="hold">
                            <p:stCondLst>
                              <p:cond delay="4000"/>
                            </p:stCondLst>
                            <p:childTnLst>
                              <p:par>
                                <p:cTn id="42" presetID="2" presetClass="entr" presetSubtype="1" fill="hold" nodeType="afterEffect">
                                  <p:stCondLst>
                                    <p:cond delay="0"/>
                                  </p:stCondLst>
                                  <p:childTnLst>
                                    <p:set>
                                      <p:cBhvr>
                                        <p:cTn id="43" dur="1" fill="hold">
                                          <p:stCondLst>
                                            <p:cond delay="0"/>
                                          </p:stCondLst>
                                        </p:cTn>
                                        <p:tgtEl>
                                          <p:spTgt spid="1085"/>
                                        </p:tgtEl>
                                        <p:attrNameLst>
                                          <p:attrName>style.visibility</p:attrName>
                                        </p:attrNameLst>
                                      </p:cBhvr>
                                      <p:to>
                                        <p:strVal val="visible"/>
                                      </p:to>
                                    </p:set>
                                    <p:anim calcmode="lin" valueType="num">
                                      <p:cBhvr additive="base">
                                        <p:cTn id="44" dur="500" fill="hold"/>
                                        <p:tgtEl>
                                          <p:spTgt spid="1085"/>
                                        </p:tgtEl>
                                        <p:attrNameLst>
                                          <p:attrName>ppt_x</p:attrName>
                                        </p:attrNameLst>
                                      </p:cBhvr>
                                      <p:tavLst>
                                        <p:tav tm="0">
                                          <p:val>
                                            <p:strVal val="#ppt_x"/>
                                          </p:val>
                                        </p:tav>
                                        <p:tav tm="100000">
                                          <p:val>
                                            <p:strVal val="#ppt_x"/>
                                          </p:val>
                                        </p:tav>
                                      </p:tavLst>
                                    </p:anim>
                                    <p:anim calcmode="lin" valueType="num">
                                      <p:cBhvr additive="base">
                                        <p:cTn id="45" dur="500" fill="hold"/>
                                        <p:tgtEl>
                                          <p:spTgt spid="1085"/>
                                        </p:tgtEl>
                                        <p:attrNameLst>
                                          <p:attrName>ppt_y</p:attrName>
                                        </p:attrNameLst>
                                      </p:cBhvr>
                                      <p:tavLst>
                                        <p:tav tm="0">
                                          <p:val>
                                            <p:strVal val="0-#ppt_h/2"/>
                                          </p:val>
                                        </p:tav>
                                        <p:tav tm="100000">
                                          <p:val>
                                            <p:strVal val="#ppt_y"/>
                                          </p:val>
                                        </p:tav>
                                      </p:tavLst>
                                    </p:anim>
                                  </p:childTnLst>
                                </p:cTn>
                              </p:par>
                            </p:childTnLst>
                          </p:cTn>
                        </p:par>
                        <p:par>
                          <p:cTn id="46" fill="hold">
                            <p:stCondLst>
                              <p:cond delay="4500"/>
                            </p:stCondLst>
                            <p:childTnLst>
                              <p:par>
                                <p:cTn id="47" presetID="10" presetClass="entr" presetSubtype="0" fill="hold" nodeType="afterEffect">
                                  <p:stCondLst>
                                    <p:cond delay="0"/>
                                  </p:stCondLst>
                                  <p:childTnLst>
                                    <p:set>
                                      <p:cBhvr>
                                        <p:cTn id="48" dur="1" fill="hold">
                                          <p:stCondLst>
                                            <p:cond delay="0"/>
                                          </p:stCondLst>
                                        </p:cTn>
                                        <p:tgtEl>
                                          <p:spTgt spid="1098"/>
                                        </p:tgtEl>
                                        <p:attrNameLst>
                                          <p:attrName>style.visibility</p:attrName>
                                        </p:attrNameLst>
                                      </p:cBhvr>
                                      <p:to>
                                        <p:strVal val="visible"/>
                                      </p:to>
                                    </p:set>
                                    <p:animEffect transition="in" filter="fade">
                                      <p:cBhvr>
                                        <p:cTn id="49" dur="500"/>
                                        <p:tgtEl>
                                          <p:spTgt spid="1098"/>
                                        </p:tgtEl>
                                      </p:cBhvr>
                                    </p:animEffect>
                                  </p:childTnLst>
                                </p:cTn>
                              </p:par>
                            </p:childTnLst>
                          </p:cTn>
                        </p:par>
                        <p:par>
                          <p:cTn id="50" fill="hold">
                            <p:stCondLst>
                              <p:cond delay="5000"/>
                            </p:stCondLst>
                            <p:childTnLst>
                              <p:par>
                                <p:cTn id="51" presetID="10" presetClass="entr" presetSubtype="0" fill="hold" nodeType="afterEffect">
                                  <p:stCondLst>
                                    <p:cond delay="0"/>
                                  </p:stCondLst>
                                  <p:childTnLst>
                                    <p:set>
                                      <p:cBhvr>
                                        <p:cTn id="52" dur="1" fill="hold">
                                          <p:stCondLst>
                                            <p:cond delay="0"/>
                                          </p:stCondLst>
                                        </p:cTn>
                                        <p:tgtEl>
                                          <p:spTgt spid="1093"/>
                                        </p:tgtEl>
                                        <p:attrNameLst>
                                          <p:attrName>style.visibility</p:attrName>
                                        </p:attrNameLst>
                                      </p:cBhvr>
                                      <p:to>
                                        <p:strVal val="visible"/>
                                      </p:to>
                                    </p:set>
                                    <p:animEffect transition="in" filter="fade">
                                      <p:cBhvr>
                                        <p:cTn id="53" dur="500"/>
                                        <p:tgtEl>
                                          <p:spTgt spid="1093"/>
                                        </p:tgtEl>
                                      </p:cBhvr>
                                    </p:animEffect>
                                  </p:childTnLst>
                                </p:cTn>
                              </p:par>
                            </p:childTnLst>
                          </p:cTn>
                        </p:par>
                        <p:par>
                          <p:cTn id="54" fill="hold">
                            <p:stCondLst>
                              <p:cond delay="5500"/>
                            </p:stCondLst>
                            <p:childTnLst>
                              <p:par>
                                <p:cTn id="55" presetID="10" presetClass="entr" presetSubtype="0" fill="hold" nodeType="afterEffect">
                                  <p:stCondLst>
                                    <p:cond delay="0"/>
                                  </p:stCondLst>
                                  <p:childTnLst>
                                    <p:set>
                                      <p:cBhvr>
                                        <p:cTn id="56" dur="1" fill="hold">
                                          <p:stCondLst>
                                            <p:cond delay="0"/>
                                          </p:stCondLst>
                                        </p:cTn>
                                        <p:tgtEl>
                                          <p:spTgt spid="1103"/>
                                        </p:tgtEl>
                                        <p:attrNameLst>
                                          <p:attrName>style.visibility</p:attrName>
                                        </p:attrNameLst>
                                      </p:cBhvr>
                                      <p:to>
                                        <p:strVal val="visible"/>
                                      </p:to>
                                    </p:set>
                                    <p:animEffect transition="in" filter="fade">
                                      <p:cBhvr>
                                        <p:cTn id="57" dur="500"/>
                                        <p:tgtEl>
                                          <p:spTgt spid="1103"/>
                                        </p:tgtEl>
                                      </p:cBhvr>
                                    </p:animEffect>
                                  </p:childTnLst>
                                </p:cTn>
                              </p:par>
                            </p:childTnLst>
                          </p:cTn>
                        </p:par>
                        <p:par>
                          <p:cTn id="58" fill="hold">
                            <p:stCondLst>
                              <p:cond delay="6000"/>
                            </p:stCondLst>
                            <p:childTnLst>
                              <p:par>
                                <p:cTn id="59" presetID="2" presetClass="entr" presetSubtype="4" fill="hold" grpId="0" nodeType="afterEffect">
                                  <p:stCondLst>
                                    <p:cond delay="0"/>
                                  </p:stCondLst>
                                  <p:childTnLst>
                                    <p:set>
                                      <p:cBhvr>
                                        <p:cTn id="60" dur="1" fill="hold">
                                          <p:stCondLst>
                                            <p:cond delay="0"/>
                                          </p:stCondLst>
                                        </p:cTn>
                                        <p:tgtEl>
                                          <p:spTgt spid="7">
                                            <p:bg/>
                                          </p:spTgt>
                                        </p:tgtEl>
                                        <p:attrNameLst>
                                          <p:attrName>style.visibility</p:attrName>
                                        </p:attrNameLst>
                                      </p:cBhvr>
                                      <p:to>
                                        <p:strVal val="visible"/>
                                      </p:to>
                                    </p:set>
                                    <p:anim calcmode="lin" valueType="num">
                                      <p:cBhvr additive="base">
                                        <p:cTn id="61" dur="500" fill="hold"/>
                                        <p:tgtEl>
                                          <p:spTgt spid="7">
                                            <p:bg/>
                                          </p:spTgt>
                                        </p:tgtEl>
                                        <p:attrNameLst>
                                          <p:attrName>ppt_x</p:attrName>
                                        </p:attrNameLst>
                                      </p:cBhvr>
                                      <p:tavLst>
                                        <p:tav tm="0">
                                          <p:val>
                                            <p:strVal val="#ppt_x"/>
                                          </p:val>
                                        </p:tav>
                                        <p:tav tm="100000">
                                          <p:val>
                                            <p:strVal val="#ppt_x"/>
                                          </p:val>
                                        </p:tav>
                                      </p:tavLst>
                                    </p:anim>
                                    <p:anim calcmode="lin" valueType="num">
                                      <p:cBhvr additive="base">
                                        <p:cTn id="62" dur="500" fill="hold"/>
                                        <p:tgtEl>
                                          <p:spTgt spid="7">
                                            <p:bg/>
                                          </p:spTgt>
                                        </p:tgtEl>
                                        <p:attrNameLst>
                                          <p:attrName>ppt_y</p:attrName>
                                        </p:attrNameLst>
                                      </p:cBhvr>
                                      <p:tavLst>
                                        <p:tav tm="0">
                                          <p:val>
                                            <p:strVal val="1+#ppt_h/2"/>
                                          </p:val>
                                        </p:tav>
                                        <p:tav tm="100000">
                                          <p:val>
                                            <p:strVal val="#ppt_y"/>
                                          </p:val>
                                        </p:tav>
                                      </p:tavLst>
                                    </p:anim>
                                  </p:childTnLst>
                                </p:cTn>
                              </p:par>
                            </p:childTnLst>
                          </p:cTn>
                        </p:par>
                        <p:par>
                          <p:cTn id="63" fill="hold">
                            <p:stCondLst>
                              <p:cond delay="6500"/>
                            </p:stCondLst>
                            <p:childTnLst>
                              <p:par>
                                <p:cTn id="64" presetID="2" presetClass="entr" presetSubtype="4" fill="hold" grpId="0" nodeType="afterEffect">
                                  <p:stCondLst>
                                    <p:cond delay="0"/>
                                  </p:stCondLst>
                                  <p:childTnLst>
                                    <p:set>
                                      <p:cBhvr>
                                        <p:cTn id="65" dur="1" fill="hold">
                                          <p:stCondLst>
                                            <p:cond delay="0"/>
                                          </p:stCondLst>
                                        </p:cTn>
                                        <p:tgtEl>
                                          <p:spTgt spid="7">
                                            <p:txEl>
                                              <p:pRg st="0" end="0"/>
                                            </p:txEl>
                                          </p:spTgt>
                                        </p:tgtEl>
                                        <p:attrNameLst>
                                          <p:attrName>style.visibility</p:attrName>
                                        </p:attrNameLst>
                                      </p:cBhvr>
                                      <p:to>
                                        <p:strVal val="visible"/>
                                      </p:to>
                                    </p:set>
                                    <p:anim calcmode="lin" valueType="num">
                                      <p:cBhvr additive="base">
                                        <p:cTn id="66"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par>
                          <p:cTn id="68" fill="hold">
                            <p:stCondLst>
                              <p:cond delay="7000"/>
                            </p:stCondLst>
                            <p:childTnLst>
                              <p:par>
                                <p:cTn id="69" presetID="2" presetClass="entr" presetSubtype="4" fill="hold" grpId="0" nodeType="afterEffect">
                                  <p:stCondLst>
                                    <p:cond delay="0"/>
                                  </p:stCondLst>
                                  <p:childTnLst>
                                    <p:set>
                                      <p:cBhvr>
                                        <p:cTn id="70" dur="1" fill="hold">
                                          <p:stCondLst>
                                            <p:cond delay="0"/>
                                          </p:stCondLst>
                                        </p:cTn>
                                        <p:tgtEl>
                                          <p:spTgt spid="7">
                                            <p:txEl>
                                              <p:pRg st="1" end="1"/>
                                            </p:txEl>
                                          </p:spTgt>
                                        </p:tgtEl>
                                        <p:attrNameLst>
                                          <p:attrName>style.visibility</p:attrName>
                                        </p:attrNameLst>
                                      </p:cBhvr>
                                      <p:to>
                                        <p:strVal val="visible"/>
                                      </p:to>
                                    </p:set>
                                    <p:anim calcmode="lin" valueType="num">
                                      <p:cBhvr additive="base">
                                        <p:cTn id="71"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par>
                          <p:cTn id="73" fill="hold">
                            <p:stCondLst>
                              <p:cond delay="7500"/>
                            </p:stCondLst>
                            <p:childTnLst>
                              <p:par>
                                <p:cTn id="74" presetID="2" presetClass="entr" presetSubtype="4" fill="hold" grpId="0" nodeType="afterEffect">
                                  <p:stCondLst>
                                    <p:cond delay="0"/>
                                  </p:stCondLst>
                                  <p:childTnLst>
                                    <p:set>
                                      <p:cBhvr>
                                        <p:cTn id="75" dur="1" fill="hold">
                                          <p:stCondLst>
                                            <p:cond delay="0"/>
                                          </p:stCondLst>
                                        </p:cTn>
                                        <p:tgtEl>
                                          <p:spTgt spid="7">
                                            <p:txEl>
                                              <p:pRg st="2" end="2"/>
                                            </p:txEl>
                                          </p:spTgt>
                                        </p:tgtEl>
                                        <p:attrNameLst>
                                          <p:attrName>style.visibility</p:attrName>
                                        </p:attrNameLst>
                                      </p:cBhvr>
                                      <p:to>
                                        <p:strVal val="visible"/>
                                      </p:to>
                                    </p:set>
                                    <p:anim calcmode="lin" valueType="num">
                                      <p:cBhvr additive="base">
                                        <p:cTn id="76"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par>
                          <p:cTn id="78" fill="hold">
                            <p:stCondLst>
                              <p:cond delay="8000"/>
                            </p:stCondLst>
                            <p:childTnLst>
                              <p:par>
                                <p:cTn id="79" presetID="2" presetClass="entr" presetSubtype="4" fill="hold" grpId="0" nodeType="afterEffect">
                                  <p:stCondLst>
                                    <p:cond delay="0"/>
                                  </p:stCondLst>
                                  <p:childTnLst>
                                    <p:set>
                                      <p:cBhvr>
                                        <p:cTn id="80" dur="1" fill="hold">
                                          <p:stCondLst>
                                            <p:cond delay="0"/>
                                          </p:stCondLst>
                                        </p:cTn>
                                        <p:tgtEl>
                                          <p:spTgt spid="7">
                                            <p:txEl>
                                              <p:pRg st="3" end="3"/>
                                            </p:txEl>
                                          </p:spTgt>
                                        </p:tgtEl>
                                        <p:attrNameLst>
                                          <p:attrName>style.visibility</p:attrName>
                                        </p:attrNameLst>
                                      </p:cBhvr>
                                      <p:to>
                                        <p:strVal val="visible"/>
                                      </p:to>
                                    </p:set>
                                    <p:anim calcmode="lin" valueType="num">
                                      <p:cBhvr additive="base">
                                        <p:cTn id="81"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par>
                          <p:cTn id="83" fill="hold">
                            <p:stCondLst>
                              <p:cond delay="8500"/>
                            </p:stCondLst>
                            <p:childTnLst>
                              <p:par>
                                <p:cTn id="84" presetID="2" presetClass="entr" presetSubtype="4" fill="hold" grpId="0" nodeType="afterEffect">
                                  <p:stCondLst>
                                    <p:cond delay="0"/>
                                  </p:stCondLst>
                                  <p:childTnLst>
                                    <p:set>
                                      <p:cBhvr>
                                        <p:cTn id="85" dur="1" fill="hold">
                                          <p:stCondLst>
                                            <p:cond delay="0"/>
                                          </p:stCondLst>
                                        </p:cTn>
                                        <p:tgtEl>
                                          <p:spTgt spid="7">
                                            <p:txEl>
                                              <p:pRg st="4" end="4"/>
                                            </p:txEl>
                                          </p:spTgt>
                                        </p:tgtEl>
                                        <p:attrNameLst>
                                          <p:attrName>style.visibility</p:attrName>
                                        </p:attrNameLst>
                                      </p:cBhvr>
                                      <p:to>
                                        <p:strVal val="visible"/>
                                      </p:to>
                                    </p:set>
                                    <p:anim calcmode="lin" valueType="num">
                                      <p:cBhvr additive="base">
                                        <p:cTn id="86"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par>
                          <p:cTn id="88" fill="hold">
                            <p:stCondLst>
                              <p:cond delay="9000"/>
                            </p:stCondLst>
                            <p:childTnLst>
                              <p:par>
                                <p:cTn id="89" presetID="2" presetClass="entr" presetSubtype="4" fill="hold" grpId="0" nodeType="afterEffect">
                                  <p:stCondLst>
                                    <p:cond delay="0"/>
                                  </p:stCondLst>
                                  <p:childTnLst>
                                    <p:set>
                                      <p:cBhvr>
                                        <p:cTn id="90" dur="1" fill="hold">
                                          <p:stCondLst>
                                            <p:cond delay="0"/>
                                          </p:stCondLst>
                                        </p:cTn>
                                        <p:tgtEl>
                                          <p:spTgt spid="7">
                                            <p:txEl>
                                              <p:pRg st="5" end="5"/>
                                            </p:txEl>
                                          </p:spTgt>
                                        </p:tgtEl>
                                        <p:attrNameLst>
                                          <p:attrName>style.visibility</p:attrName>
                                        </p:attrNameLst>
                                      </p:cBhvr>
                                      <p:to>
                                        <p:strVal val="visible"/>
                                      </p:to>
                                    </p:set>
                                    <p:anim calcmode="lin" valueType="num">
                                      <p:cBhvr additive="base">
                                        <p:cTn id="91"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par>
                          <p:cTn id="93" fill="hold">
                            <p:stCondLst>
                              <p:cond delay="9500"/>
                            </p:stCondLst>
                            <p:childTnLst>
                              <p:par>
                                <p:cTn id="94" presetID="2" presetClass="entr" presetSubtype="4" fill="hold" grpId="0" nodeType="afterEffect">
                                  <p:stCondLst>
                                    <p:cond delay="0"/>
                                  </p:stCondLst>
                                  <p:childTnLst>
                                    <p:set>
                                      <p:cBhvr>
                                        <p:cTn id="95" dur="1" fill="hold">
                                          <p:stCondLst>
                                            <p:cond delay="0"/>
                                          </p:stCondLst>
                                        </p:cTn>
                                        <p:tgtEl>
                                          <p:spTgt spid="7">
                                            <p:txEl>
                                              <p:pRg st="6" end="6"/>
                                            </p:txEl>
                                          </p:spTgt>
                                        </p:tgtEl>
                                        <p:attrNameLst>
                                          <p:attrName>style.visibility</p:attrName>
                                        </p:attrNameLst>
                                      </p:cBhvr>
                                      <p:to>
                                        <p:strVal val="visible"/>
                                      </p:to>
                                    </p:set>
                                    <p:anim calcmode="lin" valueType="num">
                                      <p:cBhvr additive="base">
                                        <p:cTn id="96"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97"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par>
                          <p:cTn id="98" fill="hold">
                            <p:stCondLst>
                              <p:cond delay="10000"/>
                            </p:stCondLst>
                            <p:childTnLst>
                              <p:par>
                                <p:cTn id="99" presetID="2" presetClass="entr" presetSubtype="4" fill="hold" grpId="0" nodeType="afterEffect">
                                  <p:stCondLst>
                                    <p:cond delay="0"/>
                                  </p:stCondLst>
                                  <p:childTnLst>
                                    <p:set>
                                      <p:cBhvr>
                                        <p:cTn id="100" dur="1" fill="hold">
                                          <p:stCondLst>
                                            <p:cond delay="0"/>
                                          </p:stCondLst>
                                        </p:cTn>
                                        <p:tgtEl>
                                          <p:spTgt spid="7">
                                            <p:txEl>
                                              <p:pRg st="7" end="7"/>
                                            </p:txEl>
                                          </p:spTgt>
                                        </p:tgtEl>
                                        <p:attrNameLst>
                                          <p:attrName>style.visibility</p:attrName>
                                        </p:attrNameLst>
                                      </p:cBhvr>
                                      <p:to>
                                        <p:strVal val="visible"/>
                                      </p:to>
                                    </p:set>
                                    <p:anim calcmode="lin" valueType="num">
                                      <p:cBhvr additive="base">
                                        <p:cTn id="101"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102" dur="500" fill="hold"/>
                                        <p:tgtEl>
                                          <p:spTgt spid="7">
                                            <p:txEl>
                                              <p:pRg st="7" end="7"/>
                                            </p:txEl>
                                          </p:spTgt>
                                        </p:tgtEl>
                                        <p:attrNameLst>
                                          <p:attrName>ppt_y</p:attrName>
                                        </p:attrNameLst>
                                      </p:cBhvr>
                                      <p:tavLst>
                                        <p:tav tm="0">
                                          <p:val>
                                            <p:strVal val="1+#ppt_h/2"/>
                                          </p:val>
                                        </p:tav>
                                        <p:tav tm="100000">
                                          <p:val>
                                            <p:strVal val="#ppt_y"/>
                                          </p:val>
                                        </p:tav>
                                      </p:tavLst>
                                    </p:anim>
                                  </p:childTnLst>
                                </p:cTn>
                              </p:par>
                            </p:childTnLst>
                          </p:cTn>
                        </p:par>
                        <p:par>
                          <p:cTn id="103" fill="hold">
                            <p:stCondLst>
                              <p:cond delay="10500"/>
                            </p:stCondLst>
                            <p:childTnLst>
                              <p:par>
                                <p:cTn id="104" presetID="2" presetClass="entr" presetSubtype="4" fill="hold" grpId="0" nodeType="afterEffect">
                                  <p:stCondLst>
                                    <p:cond delay="0"/>
                                  </p:stCondLst>
                                  <p:childTnLst>
                                    <p:set>
                                      <p:cBhvr>
                                        <p:cTn id="105" dur="1" fill="hold">
                                          <p:stCondLst>
                                            <p:cond delay="0"/>
                                          </p:stCondLst>
                                        </p:cTn>
                                        <p:tgtEl>
                                          <p:spTgt spid="7">
                                            <p:txEl>
                                              <p:pRg st="8" end="8"/>
                                            </p:txEl>
                                          </p:spTgt>
                                        </p:tgtEl>
                                        <p:attrNameLst>
                                          <p:attrName>style.visibility</p:attrName>
                                        </p:attrNameLst>
                                      </p:cBhvr>
                                      <p:to>
                                        <p:strVal val="visible"/>
                                      </p:to>
                                    </p:set>
                                    <p:anim calcmode="lin" valueType="num">
                                      <p:cBhvr additive="base">
                                        <p:cTn id="106"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107"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par>
                          <p:cTn id="108" fill="hold">
                            <p:stCondLst>
                              <p:cond delay="11000"/>
                            </p:stCondLst>
                            <p:childTnLst>
                              <p:par>
                                <p:cTn id="109" presetID="2" presetClass="entr" presetSubtype="4" fill="hold" grpId="0" nodeType="afterEffect">
                                  <p:stCondLst>
                                    <p:cond delay="0"/>
                                  </p:stCondLst>
                                  <p:childTnLst>
                                    <p:set>
                                      <p:cBhvr>
                                        <p:cTn id="110" dur="1" fill="hold">
                                          <p:stCondLst>
                                            <p:cond delay="0"/>
                                          </p:stCondLst>
                                        </p:cTn>
                                        <p:tgtEl>
                                          <p:spTgt spid="7">
                                            <p:txEl>
                                              <p:pRg st="9" end="9"/>
                                            </p:txEl>
                                          </p:spTgt>
                                        </p:tgtEl>
                                        <p:attrNameLst>
                                          <p:attrName>style.visibility</p:attrName>
                                        </p:attrNameLst>
                                      </p:cBhvr>
                                      <p:to>
                                        <p:strVal val="visible"/>
                                      </p:to>
                                    </p:set>
                                    <p:anim calcmode="lin" valueType="num">
                                      <p:cBhvr additive="base">
                                        <p:cTn id="111"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112" dur="500" fill="hold"/>
                                        <p:tgtEl>
                                          <p:spTgt spid="7">
                                            <p:txEl>
                                              <p:pRg st="9" end="9"/>
                                            </p:txEl>
                                          </p:spTgt>
                                        </p:tgtEl>
                                        <p:attrNameLst>
                                          <p:attrName>ppt_y</p:attrName>
                                        </p:attrNameLst>
                                      </p:cBhvr>
                                      <p:tavLst>
                                        <p:tav tm="0">
                                          <p:val>
                                            <p:strVal val="1+#ppt_h/2"/>
                                          </p:val>
                                        </p:tav>
                                        <p:tav tm="100000">
                                          <p:val>
                                            <p:strVal val="#ppt_y"/>
                                          </p:val>
                                        </p:tav>
                                      </p:tavLst>
                                    </p:anim>
                                  </p:childTnLst>
                                </p:cTn>
                              </p:par>
                            </p:childTnLst>
                          </p:cTn>
                        </p:par>
                        <p:par>
                          <p:cTn id="113" fill="hold">
                            <p:stCondLst>
                              <p:cond delay="11500"/>
                            </p:stCondLst>
                            <p:childTnLst>
                              <p:par>
                                <p:cTn id="114" presetID="2" presetClass="entr" presetSubtype="4" fill="hold" grpId="0" nodeType="afterEffect">
                                  <p:stCondLst>
                                    <p:cond delay="0"/>
                                  </p:stCondLst>
                                  <p:childTnLst>
                                    <p:set>
                                      <p:cBhvr>
                                        <p:cTn id="115" dur="1" fill="hold">
                                          <p:stCondLst>
                                            <p:cond delay="0"/>
                                          </p:stCondLst>
                                        </p:cTn>
                                        <p:tgtEl>
                                          <p:spTgt spid="7">
                                            <p:txEl>
                                              <p:pRg st="10" end="10"/>
                                            </p:txEl>
                                          </p:spTgt>
                                        </p:tgtEl>
                                        <p:attrNameLst>
                                          <p:attrName>style.visibility</p:attrName>
                                        </p:attrNameLst>
                                      </p:cBhvr>
                                      <p:to>
                                        <p:strVal val="visible"/>
                                      </p:to>
                                    </p:set>
                                    <p:anim calcmode="lin" valueType="num">
                                      <p:cBhvr additive="base">
                                        <p:cTn id="116"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117" dur="500" fill="hold"/>
                                        <p:tgtEl>
                                          <p:spTgt spid="7">
                                            <p:txEl>
                                              <p:pRg st="10" end="10"/>
                                            </p:txEl>
                                          </p:spTgt>
                                        </p:tgtEl>
                                        <p:attrNameLst>
                                          <p:attrName>ppt_y</p:attrName>
                                        </p:attrNameLst>
                                      </p:cBhvr>
                                      <p:tavLst>
                                        <p:tav tm="0">
                                          <p:val>
                                            <p:strVal val="1+#ppt_h/2"/>
                                          </p:val>
                                        </p:tav>
                                        <p:tav tm="100000">
                                          <p:val>
                                            <p:strVal val="#ppt_y"/>
                                          </p:val>
                                        </p:tav>
                                      </p:tavLst>
                                    </p:anim>
                                  </p:childTnLst>
                                </p:cTn>
                              </p:par>
                            </p:childTnLst>
                          </p:cTn>
                        </p:par>
                        <p:par>
                          <p:cTn id="118" fill="hold">
                            <p:stCondLst>
                              <p:cond delay="12000"/>
                            </p:stCondLst>
                            <p:childTnLst>
                              <p:par>
                                <p:cTn id="119" presetID="2" presetClass="entr" presetSubtype="4" fill="hold" grpId="0" nodeType="afterEffect">
                                  <p:stCondLst>
                                    <p:cond delay="0"/>
                                  </p:stCondLst>
                                  <p:childTnLst>
                                    <p:set>
                                      <p:cBhvr>
                                        <p:cTn id="120" dur="1" fill="hold">
                                          <p:stCondLst>
                                            <p:cond delay="0"/>
                                          </p:stCondLst>
                                        </p:cTn>
                                        <p:tgtEl>
                                          <p:spTgt spid="7">
                                            <p:txEl>
                                              <p:pRg st="11" end="11"/>
                                            </p:txEl>
                                          </p:spTgt>
                                        </p:tgtEl>
                                        <p:attrNameLst>
                                          <p:attrName>style.visibility</p:attrName>
                                        </p:attrNameLst>
                                      </p:cBhvr>
                                      <p:to>
                                        <p:strVal val="visible"/>
                                      </p:to>
                                    </p:set>
                                    <p:anim calcmode="lin" valueType="num">
                                      <p:cBhvr additive="base">
                                        <p:cTn id="121" dur="500" fill="hold"/>
                                        <p:tgtEl>
                                          <p:spTgt spid="7">
                                            <p:txEl>
                                              <p:pRg st="11" end="11"/>
                                            </p:txEl>
                                          </p:spTgt>
                                        </p:tgtEl>
                                        <p:attrNameLst>
                                          <p:attrName>ppt_x</p:attrName>
                                        </p:attrNameLst>
                                      </p:cBhvr>
                                      <p:tavLst>
                                        <p:tav tm="0">
                                          <p:val>
                                            <p:strVal val="#ppt_x"/>
                                          </p:val>
                                        </p:tav>
                                        <p:tav tm="100000">
                                          <p:val>
                                            <p:strVal val="#ppt_x"/>
                                          </p:val>
                                        </p:tav>
                                      </p:tavLst>
                                    </p:anim>
                                    <p:anim calcmode="lin" valueType="num">
                                      <p:cBhvr additive="base">
                                        <p:cTn id="122" dur="500" fill="hold"/>
                                        <p:tgtEl>
                                          <p:spTgt spid="7">
                                            <p:txEl>
                                              <p:pRg st="11" end="11"/>
                                            </p:txEl>
                                          </p:spTgt>
                                        </p:tgtEl>
                                        <p:attrNameLst>
                                          <p:attrName>ppt_y</p:attrName>
                                        </p:attrNameLst>
                                      </p:cBhvr>
                                      <p:tavLst>
                                        <p:tav tm="0">
                                          <p:val>
                                            <p:strVal val="1+#ppt_h/2"/>
                                          </p:val>
                                        </p:tav>
                                        <p:tav tm="100000">
                                          <p:val>
                                            <p:strVal val="#ppt_y"/>
                                          </p:val>
                                        </p:tav>
                                      </p:tavLst>
                                    </p:anim>
                                  </p:childTnLst>
                                </p:cTn>
                              </p:par>
                            </p:childTnLst>
                          </p:cTn>
                        </p:par>
                        <p:par>
                          <p:cTn id="123" fill="hold">
                            <p:stCondLst>
                              <p:cond delay="12500"/>
                            </p:stCondLst>
                            <p:childTnLst>
                              <p:par>
                                <p:cTn id="124" presetID="2" presetClass="entr" presetSubtype="4" fill="hold" grpId="0" nodeType="afterEffect">
                                  <p:stCondLst>
                                    <p:cond delay="0"/>
                                  </p:stCondLst>
                                  <p:childTnLst>
                                    <p:set>
                                      <p:cBhvr>
                                        <p:cTn id="125" dur="1" fill="hold">
                                          <p:stCondLst>
                                            <p:cond delay="0"/>
                                          </p:stCondLst>
                                        </p:cTn>
                                        <p:tgtEl>
                                          <p:spTgt spid="7">
                                            <p:txEl>
                                              <p:pRg st="12" end="12"/>
                                            </p:txEl>
                                          </p:spTgt>
                                        </p:tgtEl>
                                        <p:attrNameLst>
                                          <p:attrName>style.visibility</p:attrName>
                                        </p:attrNameLst>
                                      </p:cBhvr>
                                      <p:to>
                                        <p:strVal val="visible"/>
                                      </p:to>
                                    </p:set>
                                    <p:anim calcmode="lin" valueType="num">
                                      <p:cBhvr additive="base">
                                        <p:cTn id="126" dur="500" fill="hold"/>
                                        <p:tgtEl>
                                          <p:spTgt spid="7">
                                            <p:txEl>
                                              <p:pRg st="12" end="12"/>
                                            </p:txEl>
                                          </p:spTgt>
                                        </p:tgtEl>
                                        <p:attrNameLst>
                                          <p:attrName>ppt_x</p:attrName>
                                        </p:attrNameLst>
                                      </p:cBhvr>
                                      <p:tavLst>
                                        <p:tav tm="0">
                                          <p:val>
                                            <p:strVal val="#ppt_x"/>
                                          </p:val>
                                        </p:tav>
                                        <p:tav tm="100000">
                                          <p:val>
                                            <p:strVal val="#ppt_x"/>
                                          </p:val>
                                        </p:tav>
                                      </p:tavLst>
                                    </p:anim>
                                    <p:anim calcmode="lin" valueType="num">
                                      <p:cBhvr additive="base">
                                        <p:cTn id="127" dur="500" fill="hold"/>
                                        <p:tgtEl>
                                          <p:spTgt spid="7">
                                            <p:txEl>
                                              <p:pRg st="12" end="12"/>
                                            </p:txEl>
                                          </p:spTgt>
                                        </p:tgtEl>
                                        <p:attrNameLst>
                                          <p:attrName>ppt_y</p:attrName>
                                        </p:attrNameLst>
                                      </p:cBhvr>
                                      <p:tavLst>
                                        <p:tav tm="0">
                                          <p:val>
                                            <p:strVal val="1+#ppt_h/2"/>
                                          </p:val>
                                        </p:tav>
                                        <p:tav tm="100000">
                                          <p:val>
                                            <p:strVal val="#ppt_y"/>
                                          </p:val>
                                        </p:tav>
                                      </p:tavLst>
                                    </p:anim>
                                  </p:childTnLst>
                                </p:cTn>
                              </p:par>
                            </p:childTnLst>
                          </p:cTn>
                        </p:par>
                        <p:par>
                          <p:cTn id="128" fill="hold">
                            <p:stCondLst>
                              <p:cond delay="13000"/>
                            </p:stCondLst>
                            <p:childTnLst>
                              <p:par>
                                <p:cTn id="129" presetID="2" presetClass="entr" presetSubtype="4" fill="hold" grpId="0" nodeType="afterEffect">
                                  <p:stCondLst>
                                    <p:cond delay="0"/>
                                  </p:stCondLst>
                                  <p:childTnLst>
                                    <p:set>
                                      <p:cBhvr>
                                        <p:cTn id="130" dur="1" fill="hold">
                                          <p:stCondLst>
                                            <p:cond delay="0"/>
                                          </p:stCondLst>
                                        </p:cTn>
                                        <p:tgtEl>
                                          <p:spTgt spid="7">
                                            <p:txEl>
                                              <p:pRg st="13" end="13"/>
                                            </p:txEl>
                                          </p:spTgt>
                                        </p:tgtEl>
                                        <p:attrNameLst>
                                          <p:attrName>style.visibility</p:attrName>
                                        </p:attrNameLst>
                                      </p:cBhvr>
                                      <p:to>
                                        <p:strVal val="visible"/>
                                      </p:to>
                                    </p:set>
                                    <p:anim calcmode="lin" valueType="num">
                                      <p:cBhvr additive="base">
                                        <p:cTn id="131" dur="500" fill="hold"/>
                                        <p:tgtEl>
                                          <p:spTgt spid="7">
                                            <p:txEl>
                                              <p:pRg st="13" end="13"/>
                                            </p:txEl>
                                          </p:spTgt>
                                        </p:tgtEl>
                                        <p:attrNameLst>
                                          <p:attrName>ppt_x</p:attrName>
                                        </p:attrNameLst>
                                      </p:cBhvr>
                                      <p:tavLst>
                                        <p:tav tm="0">
                                          <p:val>
                                            <p:strVal val="#ppt_x"/>
                                          </p:val>
                                        </p:tav>
                                        <p:tav tm="100000">
                                          <p:val>
                                            <p:strVal val="#ppt_x"/>
                                          </p:val>
                                        </p:tav>
                                      </p:tavLst>
                                    </p:anim>
                                    <p:anim calcmode="lin" valueType="num">
                                      <p:cBhvr additive="base">
                                        <p:cTn id="132" dur="500" fill="hold"/>
                                        <p:tgtEl>
                                          <p:spTgt spid="7">
                                            <p:txEl>
                                              <p:pRg st="13" end="13"/>
                                            </p:txEl>
                                          </p:spTgt>
                                        </p:tgtEl>
                                        <p:attrNameLst>
                                          <p:attrName>ppt_y</p:attrName>
                                        </p:attrNameLst>
                                      </p:cBhvr>
                                      <p:tavLst>
                                        <p:tav tm="0">
                                          <p:val>
                                            <p:strVal val="1+#ppt_h/2"/>
                                          </p:val>
                                        </p:tav>
                                        <p:tav tm="100000">
                                          <p:val>
                                            <p:strVal val="#ppt_y"/>
                                          </p:val>
                                        </p:tav>
                                      </p:tavLst>
                                    </p:anim>
                                  </p:childTnLst>
                                </p:cTn>
                              </p:par>
                            </p:childTnLst>
                          </p:cTn>
                        </p:par>
                        <p:par>
                          <p:cTn id="133" fill="hold">
                            <p:stCondLst>
                              <p:cond delay="13500"/>
                            </p:stCondLst>
                            <p:childTnLst>
                              <p:par>
                                <p:cTn id="134" presetID="2" presetClass="entr" presetSubtype="4" fill="hold" grpId="0" nodeType="afterEffect">
                                  <p:stCondLst>
                                    <p:cond delay="0"/>
                                  </p:stCondLst>
                                  <p:childTnLst>
                                    <p:set>
                                      <p:cBhvr>
                                        <p:cTn id="135" dur="1" fill="hold">
                                          <p:stCondLst>
                                            <p:cond delay="0"/>
                                          </p:stCondLst>
                                        </p:cTn>
                                        <p:tgtEl>
                                          <p:spTgt spid="7">
                                            <p:txEl>
                                              <p:pRg st="14" end="14"/>
                                            </p:txEl>
                                          </p:spTgt>
                                        </p:tgtEl>
                                        <p:attrNameLst>
                                          <p:attrName>style.visibility</p:attrName>
                                        </p:attrNameLst>
                                      </p:cBhvr>
                                      <p:to>
                                        <p:strVal val="visible"/>
                                      </p:to>
                                    </p:set>
                                    <p:anim calcmode="lin" valueType="num">
                                      <p:cBhvr additive="base">
                                        <p:cTn id="136" dur="500" fill="hold"/>
                                        <p:tgtEl>
                                          <p:spTgt spid="7">
                                            <p:txEl>
                                              <p:pRg st="14" end="14"/>
                                            </p:txEl>
                                          </p:spTgt>
                                        </p:tgtEl>
                                        <p:attrNameLst>
                                          <p:attrName>ppt_x</p:attrName>
                                        </p:attrNameLst>
                                      </p:cBhvr>
                                      <p:tavLst>
                                        <p:tav tm="0">
                                          <p:val>
                                            <p:strVal val="#ppt_x"/>
                                          </p:val>
                                        </p:tav>
                                        <p:tav tm="100000">
                                          <p:val>
                                            <p:strVal val="#ppt_x"/>
                                          </p:val>
                                        </p:tav>
                                      </p:tavLst>
                                    </p:anim>
                                    <p:anim calcmode="lin" valueType="num">
                                      <p:cBhvr additive="base">
                                        <p:cTn id="137" dur="500" fill="hold"/>
                                        <p:tgtEl>
                                          <p:spTgt spid="7">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294363" y="1600536"/>
            <a:ext cx="9767336" cy="2255847"/>
          </a:xfrm>
        </p:spPr>
        <p:txBody>
          <a:bodyPr>
            <a:normAutofit/>
          </a:bodyPr>
          <a:lstStyle/>
          <a:p>
            <a:pPr lvl="0" algn="just">
              <a:lnSpc>
                <a:spcPct val="150000"/>
              </a:lnSpc>
              <a:spcBef>
                <a:spcPts val="0"/>
              </a:spcBef>
            </a:pPr>
            <a:r>
              <a:rPr lang="en-US" sz="2200" b="1"/>
              <a:t>2.2.3. </a:t>
            </a:r>
            <a:r>
              <a:rPr lang="vi-VN" sz="2200" b="1"/>
              <a:t>Các giải thuật xây dựng thực thể cơ sở</a:t>
            </a:r>
            <a:r>
              <a:rPr lang="en-US" sz="2200" b="1"/>
              <a:t> (tt)</a:t>
            </a:r>
          </a:p>
          <a:p>
            <a:pPr lvl="0" algn="just">
              <a:lnSpc>
                <a:spcPct val="150000"/>
              </a:lnSpc>
              <a:spcBef>
                <a:spcPts val="0"/>
              </a:spcBef>
            </a:pPr>
            <a:r>
              <a:rPr lang="en-US" sz="2200" b="1"/>
              <a:t>Thuật toán DDA (Digital Differential Analizer)</a:t>
            </a:r>
          </a:p>
          <a:p>
            <a:pPr lvl="0" algn="just">
              <a:lnSpc>
                <a:spcPct val="150000"/>
              </a:lnSpc>
              <a:spcBef>
                <a:spcPts val="0"/>
              </a:spcBef>
            </a:pPr>
            <a:r>
              <a:rPr lang="en-US" sz="2200" b="1"/>
              <a:t>Open Source:</a:t>
            </a:r>
          </a:p>
          <a:p>
            <a:pPr marL="0" lvl="0" indent="0" algn="just">
              <a:lnSpc>
                <a:spcPct val="150000"/>
              </a:lnSpc>
              <a:spcBef>
                <a:spcPts val="0"/>
              </a:spcBef>
              <a:buNone/>
            </a:pPr>
            <a:r>
              <a:rPr lang="en-US" sz="2200" b="1"/>
              <a:t> </a:t>
            </a:r>
            <a:r>
              <a:rPr lang="en-US" sz="2000">
                <a:hlinkClick r:id="rId2"/>
              </a:rPr>
              <a:t>https://github.com/thinhdoanvu/ComputerGraphics/tree/master/Coding/LineAlgorithm</a:t>
            </a:r>
            <a:endParaRPr lang="en-US" sz="2200" b="1"/>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028262" y="206686"/>
            <a:ext cx="1122450" cy="1122450"/>
          </a:xfrm>
          <a:prstGeom prst="rect">
            <a:avLst/>
          </a:prstGeom>
        </p:spPr>
      </p:pic>
    </p:spTree>
    <p:extLst>
      <p:ext uri="{BB962C8B-B14F-4D97-AF65-F5344CB8AC3E}">
        <p14:creationId xmlns:p14="http://schemas.microsoft.com/office/powerpoint/2010/main" val="13265519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028262" y="206686"/>
            <a:ext cx="1122450" cy="1122450"/>
          </a:xfrm>
          <a:prstGeom prst="rect">
            <a:avLst/>
          </a:prstGeom>
        </p:spPr>
      </p:pic>
      <p:pic>
        <p:nvPicPr>
          <p:cNvPr id="11" name="Picture 10">
            <a:extLst>
              <a:ext uri="{FF2B5EF4-FFF2-40B4-BE49-F238E27FC236}">
                <a16:creationId xmlns:a16="http://schemas.microsoft.com/office/drawing/2014/main" id="{B14894A1-AF72-4706-A023-C0538E4649D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39634" y="286223"/>
            <a:ext cx="9095141" cy="6285554"/>
          </a:xfrm>
          <a:prstGeom prst="rect">
            <a:avLst/>
          </a:prstGeom>
        </p:spPr>
      </p:pic>
    </p:spTree>
    <p:extLst>
      <p:ext uri="{BB962C8B-B14F-4D97-AF65-F5344CB8AC3E}">
        <p14:creationId xmlns:p14="http://schemas.microsoft.com/office/powerpoint/2010/main" val="7601243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028262" y="206686"/>
            <a:ext cx="1122450" cy="1122450"/>
          </a:xfrm>
          <a:prstGeom prst="rect">
            <a:avLst/>
          </a:prstGeom>
        </p:spPr>
      </p:pic>
      <p:pic>
        <p:nvPicPr>
          <p:cNvPr id="3" name="Picture 2" descr="A screenshot of a social media post&#10;&#10;Description automatically generated">
            <a:extLst>
              <a:ext uri="{FF2B5EF4-FFF2-40B4-BE49-F238E27FC236}">
                <a16:creationId xmlns:a16="http://schemas.microsoft.com/office/drawing/2014/main" id="{108E4D4A-0FC2-431B-9333-220B9217A0B6}"/>
              </a:ext>
            </a:extLst>
          </p:cNvPr>
          <p:cNvPicPr>
            <a:picLocks noChangeAspect="1"/>
          </p:cNvPicPr>
          <p:nvPr/>
        </p:nvPicPr>
        <p:blipFill>
          <a:blip r:embed="rId4"/>
          <a:stretch>
            <a:fillRect/>
          </a:stretch>
        </p:blipFill>
        <p:spPr>
          <a:xfrm>
            <a:off x="242101" y="206686"/>
            <a:ext cx="9372161" cy="6491224"/>
          </a:xfrm>
          <a:prstGeom prst="rect">
            <a:avLst/>
          </a:prstGeom>
        </p:spPr>
      </p:pic>
    </p:spTree>
    <p:extLst>
      <p:ext uri="{BB962C8B-B14F-4D97-AF65-F5344CB8AC3E}">
        <p14:creationId xmlns:p14="http://schemas.microsoft.com/office/powerpoint/2010/main" val="16401697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028262" y="206686"/>
            <a:ext cx="1122450" cy="1122450"/>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03516FC0-CDF5-4E93-A2CB-1F32B30A48DF}"/>
              </a:ext>
            </a:extLst>
          </p:cNvPr>
          <p:cNvPicPr>
            <a:picLocks noChangeAspect="1"/>
          </p:cNvPicPr>
          <p:nvPr/>
        </p:nvPicPr>
        <p:blipFill>
          <a:blip r:embed="rId4"/>
          <a:stretch>
            <a:fillRect/>
          </a:stretch>
        </p:blipFill>
        <p:spPr>
          <a:xfrm>
            <a:off x="241880" y="206686"/>
            <a:ext cx="7713400" cy="6496076"/>
          </a:xfrm>
          <a:prstGeom prst="rect">
            <a:avLst/>
          </a:prstGeom>
        </p:spPr>
      </p:pic>
    </p:spTree>
    <p:extLst>
      <p:ext uri="{BB962C8B-B14F-4D97-AF65-F5344CB8AC3E}">
        <p14:creationId xmlns:p14="http://schemas.microsoft.com/office/powerpoint/2010/main" val="7673939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362" y="1574354"/>
            <a:ext cx="10580137" cy="4343846"/>
          </a:xfrm>
        </p:spPr>
        <p:txBody>
          <a:bodyPr>
            <a:noAutofit/>
          </a:bodyPr>
          <a:lstStyle/>
          <a:p>
            <a:pPr lvl="0" algn="just">
              <a:lnSpc>
                <a:spcPct val="170000"/>
              </a:lnSpc>
              <a:spcBef>
                <a:spcPts val="0"/>
              </a:spcBef>
            </a:pPr>
            <a:r>
              <a:rPr lang="en-US" sz="1800" b="1"/>
              <a:t>2.2.3. </a:t>
            </a:r>
            <a:r>
              <a:rPr lang="vi-VN" sz="1800" b="1"/>
              <a:t>Các giải thuật xây dựng thực thể cơ sở</a:t>
            </a:r>
            <a:r>
              <a:rPr lang="en-US" sz="1800" b="1"/>
              <a:t> (tt)</a:t>
            </a:r>
          </a:p>
          <a:p>
            <a:pPr lvl="0" algn="just">
              <a:lnSpc>
                <a:spcPct val="170000"/>
              </a:lnSpc>
              <a:spcBef>
                <a:spcPts val="0"/>
              </a:spcBef>
            </a:pPr>
            <a:r>
              <a:rPr lang="en-US" sz="1800" b="1"/>
              <a:t>Giải thuật Bresenham</a:t>
            </a:r>
          </a:p>
          <a:p>
            <a:pPr lvl="0" algn="just">
              <a:lnSpc>
                <a:spcPct val="170000"/>
              </a:lnSpc>
              <a:spcBef>
                <a:spcPts val="0"/>
              </a:spcBef>
            </a:pPr>
            <a:r>
              <a:rPr lang="vi-VN" sz="1800"/>
              <a:t>Jack Elton Bresenham (</a:t>
            </a:r>
            <a:r>
              <a:rPr lang="en-US" sz="1800"/>
              <a:t>1</a:t>
            </a:r>
            <a:r>
              <a:rPr lang="vi-VN" sz="1800"/>
              <a:t>1</a:t>
            </a:r>
            <a:r>
              <a:rPr lang="en-US" sz="1800"/>
              <a:t>/</a:t>
            </a:r>
            <a:r>
              <a:rPr lang="vi-VN" sz="1800"/>
              <a:t>10</a:t>
            </a:r>
            <a:r>
              <a:rPr lang="en-US" sz="1800"/>
              <a:t>/</a:t>
            </a:r>
            <a:r>
              <a:rPr lang="vi-VN" sz="1800"/>
              <a:t>1937, Clovis, New Mexico, Hoa Kỳ) là cựu giáo sư khoa học máy tính.</a:t>
            </a:r>
            <a:r>
              <a:rPr lang="en-US" sz="1800"/>
              <a:t> Ông từng</a:t>
            </a:r>
            <a:r>
              <a:rPr lang="vi-VN" sz="1800"/>
              <a:t> làm việc trong phòng thí nghiệm tính toán tại phòng thí nghiệm phát triển San Jose của IBM. </a:t>
            </a:r>
            <a:r>
              <a:rPr lang="en-US" sz="1800"/>
              <a:t>Thuật toán được sử dụng cho </a:t>
            </a:r>
            <a:r>
              <a:rPr lang="vi-VN" sz="1800"/>
              <a:t>máy vẽ Calcomp </a:t>
            </a:r>
            <a:r>
              <a:rPr lang="en-US" sz="1800"/>
              <a:t>kết nối với</a:t>
            </a:r>
            <a:r>
              <a:rPr lang="vi-VN" sz="1800"/>
              <a:t> IBM 1401 thông qua bảng điều khiển máy </a:t>
            </a:r>
            <a:r>
              <a:rPr lang="en-US" sz="1800"/>
              <a:t>của </a:t>
            </a:r>
            <a:r>
              <a:rPr lang="vi-VN" sz="1800"/>
              <a:t>đánh chữ 1407</a:t>
            </a:r>
            <a:r>
              <a:rPr lang="en-US" sz="1800"/>
              <a:t> v</a:t>
            </a:r>
            <a:r>
              <a:rPr lang="vi-VN" sz="1800"/>
              <a:t>ào năm 1962. Thuật toán của </a:t>
            </a:r>
            <a:r>
              <a:rPr lang="en-US" sz="1800"/>
              <a:t>ông </a:t>
            </a:r>
            <a:r>
              <a:rPr lang="vi-VN" sz="1800"/>
              <a:t>sau đó đã được mở rộng để </a:t>
            </a:r>
            <a:r>
              <a:rPr lang="en-US" sz="1800"/>
              <a:t>xây dựng đường</a:t>
            </a:r>
            <a:r>
              <a:rPr lang="vi-VN" sz="1800"/>
              <a:t> tròn </a:t>
            </a:r>
            <a:r>
              <a:rPr lang="en-US" sz="1800"/>
              <a:t>(Bresenham's midpoint circle algorithm). </a:t>
            </a:r>
            <a:r>
              <a:rPr lang="vi-VN" sz="1800"/>
              <a:t>Thuật toán Bresenham sử dụng</a:t>
            </a:r>
            <a:r>
              <a:rPr lang="en-US" sz="1800"/>
              <a:t> hầu hết</a:t>
            </a:r>
            <a:r>
              <a:rPr lang="vi-VN" sz="1800"/>
              <a:t> trong </a:t>
            </a:r>
            <a:r>
              <a:rPr lang="en-US" sz="1800"/>
              <a:t>sản phẩm </a:t>
            </a:r>
            <a:r>
              <a:rPr lang="vi-VN" sz="1800"/>
              <a:t>phần cứng như máy vẽ và trong chip đồ họa của card đồ họa hiện đại</a:t>
            </a:r>
            <a:r>
              <a:rPr lang="en-US" sz="1800"/>
              <a:t> và</a:t>
            </a:r>
            <a:r>
              <a:rPr lang="vi-VN" sz="1800"/>
              <a:t> trong nhiều thư viện phần mềm</a:t>
            </a:r>
            <a:r>
              <a:rPr lang="en-US" sz="1800"/>
              <a:t> </a:t>
            </a:r>
            <a:r>
              <a:rPr lang="vi-VN" sz="1800"/>
              <a:t>đồ họa.</a:t>
            </a:r>
            <a:endParaRPr lang="en-US" sz="180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028262" y="206686"/>
            <a:ext cx="1122450" cy="1122450"/>
          </a:xfrm>
          <a:prstGeom prst="rect">
            <a:avLst/>
          </a:prstGeom>
        </p:spPr>
      </p:pic>
    </p:spTree>
    <p:extLst>
      <p:ext uri="{BB962C8B-B14F-4D97-AF65-F5344CB8AC3E}">
        <p14:creationId xmlns:p14="http://schemas.microsoft.com/office/powerpoint/2010/main" val="2321602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endParaRPr lang="en-US" b="1"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294363" y="1574046"/>
            <a:ext cx="8052837" cy="3567332"/>
          </a:xfrm>
        </p:spPr>
        <p:txBody>
          <a:bodyPr>
            <a:normAutofit fontScale="92500" lnSpcReduction="20000"/>
          </a:bodyPr>
          <a:lstStyle/>
          <a:p>
            <a:pPr lvl="0">
              <a:lnSpc>
                <a:spcPct val="160000"/>
              </a:lnSpc>
              <a:spcBef>
                <a:spcPts val="0"/>
              </a:spcBef>
            </a:pPr>
            <a:r>
              <a:rPr lang="en-US" b="1"/>
              <a:t>2.2.1. Hệ đồ hoạ thế giới thực và hệ đồ hoạ thiết bị</a:t>
            </a:r>
          </a:p>
          <a:p>
            <a:pPr lvl="0">
              <a:lnSpc>
                <a:spcPct val="160000"/>
              </a:lnSpc>
              <a:spcBef>
                <a:spcPts val="0"/>
              </a:spcBef>
            </a:pPr>
            <a:r>
              <a:rPr lang="vi-VN"/>
              <a:t>Hệ tọa độ thế giới thực (hay hệ tọa độ thực) là hệ tọa độ được dùng mô tả các</a:t>
            </a:r>
            <a:r>
              <a:rPr lang="en-US"/>
              <a:t> </a:t>
            </a:r>
            <a:r>
              <a:rPr lang="vi-VN"/>
              <a:t>đối tượng thế giới thực. </a:t>
            </a:r>
            <a:endParaRPr lang="en-US"/>
          </a:p>
          <a:p>
            <a:pPr lvl="0">
              <a:lnSpc>
                <a:spcPct val="160000"/>
              </a:lnSpc>
              <a:spcBef>
                <a:spcPts val="0"/>
              </a:spcBef>
            </a:pPr>
            <a:r>
              <a:rPr lang="vi-VN"/>
              <a:t>Một trong các hệ tọa độ thực thường được dùng nhất đó là</a:t>
            </a:r>
            <a:r>
              <a:rPr lang="en-US"/>
              <a:t> </a:t>
            </a:r>
            <a:r>
              <a:rPr lang="vi-VN"/>
              <a:t>hệ tọa độ Descartes</a:t>
            </a:r>
            <a:r>
              <a:rPr lang="en-US"/>
              <a:t> (</a:t>
            </a:r>
            <a:r>
              <a:rPr lang="vi-VN"/>
              <a:t>x, y ∈ R</a:t>
            </a:r>
            <a:r>
              <a:rPr lang="en-US"/>
              <a:t>)</a:t>
            </a:r>
          </a:p>
          <a:p>
            <a:pPr lvl="0">
              <a:lnSpc>
                <a:spcPct val="160000"/>
              </a:lnSpc>
              <a:spcBef>
                <a:spcPts val="0"/>
              </a:spcBef>
            </a:pPr>
            <a:r>
              <a:rPr lang="vi-VN"/>
              <a:t>Gốc tọa độ là điểm O có</a:t>
            </a:r>
            <a:r>
              <a:rPr lang="en-US"/>
              <a:t> </a:t>
            </a:r>
            <a:r>
              <a:rPr lang="vi-VN"/>
              <a:t>tọa độ (0, 0). </a:t>
            </a:r>
            <a:r>
              <a:rPr lang="en-US"/>
              <a:t> </a:t>
            </a:r>
            <a:r>
              <a:rPr lang="vi-VN"/>
              <a:t>Ox, Oy</a:t>
            </a:r>
            <a:r>
              <a:rPr lang="en-US"/>
              <a:t> </a:t>
            </a:r>
            <a:r>
              <a:rPr lang="vi-VN"/>
              <a:t>lần lượt được gọi là trục hoành, trục tung;</a:t>
            </a:r>
            <a:endParaRPr lang="en-US"/>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028262" y="206686"/>
            <a:ext cx="1122450" cy="1122450"/>
          </a:xfrm>
          <a:prstGeom prst="rect">
            <a:avLst/>
          </a:prstGeom>
        </p:spPr>
      </p:pic>
      <p:sp>
        <p:nvSpPr>
          <p:cNvPr id="7" name="Content Placeholder 2">
            <a:extLst>
              <a:ext uri="{FF2B5EF4-FFF2-40B4-BE49-F238E27FC236}">
                <a16:creationId xmlns:a16="http://schemas.microsoft.com/office/drawing/2014/main" id="{C3C0199F-A274-44C6-BF37-784A855E6EEA}"/>
              </a:ext>
            </a:extLst>
          </p:cNvPr>
          <p:cNvSpPr txBox="1">
            <a:spLocks/>
          </p:cNvSpPr>
          <p:nvPr/>
        </p:nvSpPr>
        <p:spPr>
          <a:xfrm>
            <a:off x="1294362" y="5052478"/>
            <a:ext cx="10691263" cy="999773"/>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400" kern="1200">
                <a:solidFill>
                  <a:schemeClr val="tx1"/>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2400" kern="1200" cap="none" baseline="0">
                <a:solidFill>
                  <a:schemeClr val="tx1"/>
                </a:solidFill>
                <a:effectLst/>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2400" kern="1200">
                <a:solidFill>
                  <a:schemeClr val="tx1"/>
                </a:solidFill>
                <a:effectLst/>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2400" kern="1200" cap="none" baseline="0">
                <a:solidFill>
                  <a:schemeClr val="tx1"/>
                </a:solidFill>
                <a:effectLst/>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2400" kern="1200">
                <a:solidFill>
                  <a:schemeClr val="tx1"/>
                </a:solidFill>
                <a:effectLst/>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nSpc>
                <a:spcPct val="160000"/>
              </a:lnSpc>
              <a:spcBef>
                <a:spcPts val="0"/>
              </a:spcBef>
            </a:pPr>
            <a:r>
              <a:rPr lang="vi-VN" sz="2200"/>
              <a:t>x là khoảng cách từ điểm đến trục</a:t>
            </a:r>
            <a:r>
              <a:rPr lang="en-US" sz="2200"/>
              <a:t> </a:t>
            </a:r>
            <a:r>
              <a:rPr lang="vi-VN" sz="2200"/>
              <a:t>hoành hay còn được gọi là hoành độ, y là khoảng cách từ điểm đến trục tung hay</a:t>
            </a:r>
            <a:r>
              <a:rPr lang="en-US" sz="2200"/>
              <a:t> </a:t>
            </a:r>
            <a:r>
              <a:rPr lang="vi-VN" sz="2200"/>
              <a:t>còn được gọi là tung độ.</a:t>
            </a:r>
            <a:endParaRPr lang="en-US" sz="2200" dirty="0"/>
          </a:p>
        </p:txBody>
      </p:sp>
      <p:sp>
        <p:nvSpPr>
          <p:cNvPr id="23" name="Rectangle 22"/>
          <p:cNvSpPr/>
          <p:nvPr/>
        </p:nvSpPr>
        <p:spPr>
          <a:xfrm>
            <a:off x="9169969" y="1683638"/>
            <a:ext cx="2715904" cy="264766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4" name="Straight Arrow Connector 23"/>
          <p:cNvCxnSpPr/>
          <p:nvPr/>
        </p:nvCxnSpPr>
        <p:spPr>
          <a:xfrm flipV="1">
            <a:off x="9961651" y="1965039"/>
            <a:ext cx="0" cy="2209800"/>
          </a:xfrm>
          <a:prstGeom prst="straightConnector1">
            <a:avLst/>
          </a:prstGeom>
          <a:ln w="31750">
            <a:solidFill>
              <a:srgbClr val="0070C0"/>
            </a:solidFill>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p:cNvCxnSpPr/>
          <p:nvPr/>
        </p:nvCxnSpPr>
        <p:spPr>
          <a:xfrm>
            <a:off x="9404635" y="3458210"/>
            <a:ext cx="2159000" cy="0"/>
          </a:xfrm>
          <a:prstGeom prst="straightConnector1">
            <a:avLst/>
          </a:prstGeom>
          <a:ln w="31750">
            <a:solidFill>
              <a:srgbClr val="0070C0"/>
            </a:solidFill>
            <a:tailEnd type="triangle"/>
          </a:ln>
        </p:spPr>
        <p:style>
          <a:lnRef idx="3">
            <a:schemeClr val="accent1"/>
          </a:lnRef>
          <a:fillRef idx="0">
            <a:schemeClr val="accent1"/>
          </a:fillRef>
          <a:effectRef idx="2">
            <a:schemeClr val="accent1"/>
          </a:effectRef>
          <a:fontRef idx="minor">
            <a:schemeClr val="tx1"/>
          </a:fontRef>
        </p:style>
      </p:cxnSp>
      <p:sp>
        <p:nvSpPr>
          <p:cNvPr id="26" name="TextBox 25"/>
          <p:cNvSpPr txBox="1"/>
          <p:nvPr/>
        </p:nvSpPr>
        <p:spPr>
          <a:xfrm>
            <a:off x="9606809" y="3458210"/>
            <a:ext cx="354842" cy="369332"/>
          </a:xfrm>
          <a:prstGeom prst="rect">
            <a:avLst/>
          </a:prstGeom>
          <a:noFill/>
          <a:ln>
            <a:noFill/>
          </a:ln>
        </p:spPr>
        <p:txBody>
          <a:bodyPr wrap="square" rtlCol="0">
            <a:spAutoFit/>
          </a:bodyPr>
          <a:lstStyle/>
          <a:p>
            <a:r>
              <a:rPr lang="en-US" b="1"/>
              <a:t>0</a:t>
            </a:r>
          </a:p>
        </p:txBody>
      </p:sp>
      <p:sp>
        <p:nvSpPr>
          <p:cNvPr id="27" name="TextBox 26"/>
          <p:cNvSpPr txBox="1"/>
          <p:nvPr/>
        </p:nvSpPr>
        <p:spPr>
          <a:xfrm>
            <a:off x="11386214" y="3458210"/>
            <a:ext cx="354842" cy="369332"/>
          </a:xfrm>
          <a:prstGeom prst="rect">
            <a:avLst/>
          </a:prstGeom>
          <a:noFill/>
          <a:ln>
            <a:noFill/>
          </a:ln>
        </p:spPr>
        <p:txBody>
          <a:bodyPr wrap="square" rtlCol="0">
            <a:spAutoFit/>
          </a:bodyPr>
          <a:lstStyle/>
          <a:p>
            <a:r>
              <a:rPr lang="en-US"/>
              <a:t>x</a:t>
            </a:r>
          </a:p>
        </p:txBody>
      </p:sp>
      <p:sp>
        <p:nvSpPr>
          <p:cNvPr id="28" name="TextBox 27"/>
          <p:cNvSpPr txBox="1"/>
          <p:nvPr/>
        </p:nvSpPr>
        <p:spPr>
          <a:xfrm>
            <a:off x="9966960" y="1780373"/>
            <a:ext cx="354842" cy="369332"/>
          </a:xfrm>
          <a:prstGeom prst="rect">
            <a:avLst/>
          </a:prstGeom>
          <a:noFill/>
          <a:ln>
            <a:noFill/>
          </a:ln>
        </p:spPr>
        <p:txBody>
          <a:bodyPr wrap="square" rtlCol="0">
            <a:spAutoFit/>
          </a:bodyPr>
          <a:lstStyle/>
          <a:p>
            <a:r>
              <a:rPr lang="en-US"/>
              <a:t>y</a:t>
            </a:r>
          </a:p>
        </p:txBody>
      </p:sp>
      <p:sp>
        <p:nvSpPr>
          <p:cNvPr id="29" name="Oval 28"/>
          <p:cNvSpPr/>
          <p:nvPr/>
        </p:nvSpPr>
        <p:spPr>
          <a:xfrm>
            <a:off x="10652915" y="2547033"/>
            <a:ext cx="109728" cy="10972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0" name="Straight Connector 29"/>
          <p:cNvCxnSpPr>
            <a:stCxn id="29" idx="4"/>
          </p:cNvCxnSpPr>
          <p:nvPr/>
        </p:nvCxnSpPr>
        <p:spPr>
          <a:xfrm>
            <a:off x="10707779" y="2656761"/>
            <a:ext cx="0" cy="801449"/>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9979467" y="2615817"/>
            <a:ext cx="731520"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0765408" y="2164962"/>
            <a:ext cx="975648" cy="369332"/>
          </a:xfrm>
          <a:prstGeom prst="rect">
            <a:avLst/>
          </a:prstGeom>
          <a:noFill/>
          <a:ln>
            <a:noFill/>
          </a:ln>
        </p:spPr>
        <p:txBody>
          <a:bodyPr wrap="square" rtlCol="0">
            <a:spAutoFit/>
          </a:bodyPr>
          <a:lstStyle/>
          <a:p>
            <a:r>
              <a:rPr lang="en-US"/>
              <a:t>P</a:t>
            </a:r>
            <a:r>
              <a:rPr lang="en-US" baseline="-25000"/>
              <a:t>wc</a:t>
            </a:r>
            <a:r>
              <a:rPr lang="en-US"/>
              <a:t>(x,y)</a:t>
            </a:r>
          </a:p>
        </p:txBody>
      </p:sp>
      <p:sp>
        <p:nvSpPr>
          <p:cNvPr id="33" name="TextBox 32"/>
          <p:cNvSpPr txBox="1"/>
          <p:nvPr/>
        </p:nvSpPr>
        <p:spPr>
          <a:xfrm>
            <a:off x="10585222" y="3417267"/>
            <a:ext cx="354842" cy="369332"/>
          </a:xfrm>
          <a:prstGeom prst="rect">
            <a:avLst/>
          </a:prstGeom>
          <a:noFill/>
          <a:ln>
            <a:noFill/>
          </a:ln>
        </p:spPr>
        <p:txBody>
          <a:bodyPr wrap="square" rtlCol="0">
            <a:spAutoFit/>
          </a:bodyPr>
          <a:lstStyle/>
          <a:p>
            <a:r>
              <a:rPr lang="en-US"/>
              <a:t>x</a:t>
            </a:r>
          </a:p>
        </p:txBody>
      </p:sp>
      <p:sp>
        <p:nvSpPr>
          <p:cNvPr id="34" name="TextBox 33"/>
          <p:cNvSpPr txBox="1"/>
          <p:nvPr/>
        </p:nvSpPr>
        <p:spPr>
          <a:xfrm>
            <a:off x="9715856" y="2362367"/>
            <a:ext cx="354842" cy="369332"/>
          </a:xfrm>
          <a:prstGeom prst="rect">
            <a:avLst/>
          </a:prstGeom>
          <a:noFill/>
          <a:ln>
            <a:noFill/>
          </a:ln>
        </p:spPr>
        <p:txBody>
          <a:bodyPr wrap="square" rtlCol="0">
            <a:spAutoFit/>
          </a:bodyPr>
          <a:lstStyle/>
          <a:p>
            <a:r>
              <a:rPr lang="en-US"/>
              <a:t>y</a:t>
            </a:r>
          </a:p>
        </p:txBody>
      </p:sp>
    </p:spTree>
    <p:extLst>
      <p:ext uri="{BB962C8B-B14F-4D97-AF65-F5344CB8AC3E}">
        <p14:creationId xmlns:p14="http://schemas.microsoft.com/office/powerpoint/2010/main" val="223666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par>
                          <p:cTn id="7" fill="hold">
                            <p:stCondLst>
                              <p:cond delay="0"/>
                            </p:stCondLst>
                            <p:childTnLst>
                              <p:par>
                                <p:cTn id="8" presetID="2" presetClass="entr" presetSubtype="8" fill="hold" nodeType="afterEffect">
                                  <p:stCondLst>
                                    <p:cond delay="0"/>
                                  </p:stCondLst>
                                  <p:childTnLst>
                                    <p:set>
                                      <p:cBhvr>
                                        <p:cTn id="9" dur="1" fill="hold">
                                          <p:stCondLst>
                                            <p:cond delay="0"/>
                                          </p:stCondLst>
                                        </p:cTn>
                                        <p:tgtEl>
                                          <p:spTgt spid="25"/>
                                        </p:tgtEl>
                                        <p:attrNameLst>
                                          <p:attrName>style.visibility</p:attrName>
                                        </p:attrNameLst>
                                      </p:cBhvr>
                                      <p:to>
                                        <p:strVal val="visible"/>
                                      </p:to>
                                    </p:set>
                                    <p:anim calcmode="lin" valueType="num">
                                      <p:cBhvr additive="base">
                                        <p:cTn id="10" dur="500" fill="hold"/>
                                        <p:tgtEl>
                                          <p:spTgt spid="25"/>
                                        </p:tgtEl>
                                        <p:attrNameLst>
                                          <p:attrName>ppt_x</p:attrName>
                                        </p:attrNameLst>
                                      </p:cBhvr>
                                      <p:tavLst>
                                        <p:tav tm="0">
                                          <p:val>
                                            <p:strVal val="0-#ppt_w/2"/>
                                          </p:val>
                                        </p:tav>
                                        <p:tav tm="100000">
                                          <p:val>
                                            <p:strVal val="#ppt_x"/>
                                          </p:val>
                                        </p:tav>
                                      </p:tavLst>
                                    </p:anim>
                                    <p:anim calcmode="lin" valueType="num">
                                      <p:cBhvr additive="base">
                                        <p:cTn id="11" dur="500" fill="hold"/>
                                        <p:tgtEl>
                                          <p:spTgt spid="25"/>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1" presetClass="entr" presetSubtype="0"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par>
                          <p:cTn id="23" fill="hold">
                            <p:stCondLst>
                              <p:cond delay="1000"/>
                            </p:stCondLst>
                            <p:childTnLst>
                              <p:par>
                                <p:cTn id="24" presetID="1" presetClass="entr" presetSubtype="0" fill="hold" grpId="0" nodeType="afterEffect">
                                  <p:stCondLst>
                                    <p:cond delay="0"/>
                                  </p:stCondLst>
                                  <p:childTnLst>
                                    <p:set>
                                      <p:cBhvr>
                                        <p:cTn id="25" dur="1" fill="hold">
                                          <p:stCondLst>
                                            <p:cond delay="0"/>
                                          </p:stCondLst>
                                        </p:cTn>
                                        <p:tgtEl>
                                          <p:spTgt spid="26"/>
                                        </p:tgtEl>
                                        <p:attrNameLst>
                                          <p:attrName>style.visibility</p:attrName>
                                        </p:attrNameLst>
                                      </p:cBhvr>
                                      <p:to>
                                        <p:strVal val="visible"/>
                                      </p:to>
                                    </p:set>
                                  </p:childTnLst>
                                </p:cTn>
                              </p:par>
                            </p:childTnLst>
                          </p:cTn>
                        </p:par>
                        <p:par>
                          <p:cTn id="26" fill="hold">
                            <p:stCondLst>
                              <p:cond delay="1000"/>
                            </p:stCondLst>
                            <p:childTnLst>
                              <p:par>
                                <p:cTn id="27" presetID="1" presetClass="entr" presetSubtype="0" fill="hold" grpId="0" nodeType="afterEffect">
                                  <p:stCondLst>
                                    <p:cond delay="1000"/>
                                  </p:stCondLst>
                                  <p:childTnLst>
                                    <p:set>
                                      <p:cBhvr>
                                        <p:cTn id="28" dur="1" fill="hold">
                                          <p:stCondLst>
                                            <p:cond delay="0"/>
                                          </p:stCondLst>
                                        </p:cTn>
                                        <p:tgtEl>
                                          <p:spTgt spid="29"/>
                                        </p:tgtEl>
                                        <p:attrNameLst>
                                          <p:attrName>style.visibility</p:attrName>
                                        </p:attrNameLst>
                                      </p:cBhvr>
                                      <p:to>
                                        <p:strVal val="visible"/>
                                      </p:to>
                                    </p:set>
                                  </p:childTnLst>
                                </p:cTn>
                              </p:par>
                            </p:childTnLst>
                          </p:cTn>
                        </p:par>
                        <p:par>
                          <p:cTn id="29" fill="hold">
                            <p:stCondLst>
                              <p:cond delay="2000"/>
                            </p:stCondLst>
                            <p:childTnLst>
                              <p:par>
                                <p:cTn id="30" presetID="1" presetClass="entr" presetSubtype="0" fill="hold" grpId="0" nodeType="afterEffect">
                                  <p:stCondLst>
                                    <p:cond delay="500"/>
                                  </p:stCondLst>
                                  <p:childTnLst>
                                    <p:set>
                                      <p:cBhvr>
                                        <p:cTn id="31" dur="1" fill="hold">
                                          <p:stCondLst>
                                            <p:cond delay="0"/>
                                          </p:stCondLst>
                                        </p:cTn>
                                        <p:tgtEl>
                                          <p:spTgt spid="32"/>
                                        </p:tgtEl>
                                        <p:attrNameLst>
                                          <p:attrName>style.visibility</p:attrName>
                                        </p:attrNameLst>
                                      </p:cBhvr>
                                      <p:to>
                                        <p:strVal val="visible"/>
                                      </p:to>
                                    </p:set>
                                  </p:childTnLst>
                                </p:cTn>
                              </p:par>
                            </p:childTnLst>
                          </p:cTn>
                        </p:par>
                        <p:par>
                          <p:cTn id="32" fill="hold">
                            <p:stCondLst>
                              <p:cond delay="2500"/>
                            </p:stCondLst>
                            <p:childTnLst>
                              <p:par>
                                <p:cTn id="33" presetID="1" presetClass="entr" presetSubtype="0" fill="hold" nodeType="afterEffect">
                                  <p:stCondLst>
                                    <p:cond delay="1000"/>
                                  </p:stCondLst>
                                  <p:childTnLst>
                                    <p:set>
                                      <p:cBhvr>
                                        <p:cTn id="34" dur="1" fill="hold">
                                          <p:stCondLst>
                                            <p:cond delay="0"/>
                                          </p:stCondLst>
                                        </p:cTn>
                                        <p:tgtEl>
                                          <p:spTgt spid="30"/>
                                        </p:tgtEl>
                                        <p:attrNameLst>
                                          <p:attrName>style.visibility</p:attrName>
                                        </p:attrNameLst>
                                      </p:cBhvr>
                                      <p:to>
                                        <p:strVal val="visible"/>
                                      </p:to>
                                    </p:set>
                                  </p:childTnLst>
                                </p:cTn>
                              </p:par>
                            </p:childTnLst>
                          </p:cTn>
                        </p:par>
                        <p:par>
                          <p:cTn id="35" fill="hold">
                            <p:stCondLst>
                              <p:cond delay="3500"/>
                            </p:stCondLst>
                            <p:childTnLst>
                              <p:par>
                                <p:cTn id="36" presetID="1" presetClass="entr" presetSubtype="0" fill="hold" grpId="0" nodeType="afterEffect">
                                  <p:stCondLst>
                                    <p:cond delay="0"/>
                                  </p:stCondLst>
                                  <p:childTnLst>
                                    <p:set>
                                      <p:cBhvr>
                                        <p:cTn id="37" dur="1" fill="hold">
                                          <p:stCondLst>
                                            <p:cond delay="0"/>
                                          </p:stCondLst>
                                        </p:cTn>
                                        <p:tgtEl>
                                          <p:spTgt spid="33"/>
                                        </p:tgtEl>
                                        <p:attrNameLst>
                                          <p:attrName>style.visibility</p:attrName>
                                        </p:attrNameLst>
                                      </p:cBhvr>
                                      <p:to>
                                        <p:strVal val="visible"/>
                                      </p:to>
                                    </p:set>
                                  </p:childTnLst>
                                </p:cTn>
                              </p:par>
                            </p:childTnLst>
                          </p:cTn>
                        </p:par>
                        <p:par>
                          <p:cTn id="38" fill="hold">
                            <p:stCondLst>
                              <p:cond delay="3500"/>
                            </p:stCondLst>
                            <p:childTnLst>
                              <p:par>
                                <p:cTn id="39" presetID="1" presetClass="entr" presetSubtype="0" fill="hold" nodeType="afterEffect">
                                  <p:stCondLst>
                                    <p:cond delay="1000"/>
                                  </p:stCondLst>
                                  <p:childTnLst>
                                    <p:set>
                                      <p:cBhvr>
                                        <p:cTn id="40" dur="1" fill="hold">
                                          <p:stCondLst>
                                            <p:cond delay="0"/>
                                          </p:stCondLst>
                                        </p:cTn>
                                        <p:tgtEl>
                                          <p:spTgt spid="31"/>
                                        </p:tgtEl>
                                        <p:attrNameLst>
                                          <p:attrName>style.visibility</p:attrName>
                                        </p:attrNameLst>
                                      </p:cBhvr>
                                      <p:to>
                                        <p:strVal val="visible"/>
                                      </p:to>
                                    </p:set>
                                  </p:childTnLst>
                                </p:cTn>
                              </p:par>
                            </p:childTnLst>
                          </p:cTn>
                        </p:par>
                        <p:par>
                          <p:cTn id="41" fill="hold">
                            <p:stCondLst>
                              <p:cond delay="4500"/>
                            </p:stCondLst>
                            <p:childTnLst>
                              <p:par>
                                <p:cTn id="42" presetID="1" presetClass="entr" presetSubtype="0" fill="hold" grpId="0" nodeType="afterEffect">
                                  <p:stCondLst>
                                    <p:cond delay="0"/>
                                  </p:stCondLst>
                                  <p:childTnLst>
                                    <p:set>
                                      <p:cBhvr>
                                        <p:cTn id="43"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p:bldP spid="27" grpId="0"/>
      <p:bldP spid="28" grpId="0"/>
      <p:bldP spid="29" grpId="0" animBg="1"/>
      <p:bldP spid="32" grpId="0"/>
      <p:bldP spid="33" grpId="0"/>
      <p:bldP spid="3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294364" y="1853754"/>
            <a:ext cx="9767336" cy="4016768"/>
          </a:xfrm>
        </p:spPr>
        <p:txBody>
          <a:bodyPr>
            <a:normAutofit lnSpcReduction="10000"/>
          </a:bodyPr>
          <a:lstStyle/>
          <a:p>
            <a:pPr lvl="0" algn="just"/>
            <a:r>
              <a:rPr lang="en-US" b="1"/>
              <a:t>2.2.3. </a:t>
            </a:r>
            <a:r>
              <a:rPr lang="vi-VN" b="1"/>
              <a:t>Các giải thuật xây dựng thực thể cơ sở</a:t>
            </a:r>
            <a:r>
              <a:rPr lang="en-US" b="1"/>
              <a:t> (tt)</a:t>
            </a:r>
          </a:p>
          <a:p>
            <a:pPr lvl="0" algn="just"/>
            <a:r>
              <a:rPr lang="en-US" b="1"/>
              <a:t>Giải thuật Bresenham (tt)</a:t>
            </a:r>
          </a:p>
          <a:p>
            <a:pPr lvl="0" algn="just"/>
            <a:r>
              <a:rPr lang="vi-VN"/>
              <a:t>Thuật toán Bresenham đưa ra cách chọn </a:t>
            </a:r>
            <a:r>
              <a:rPr lang="vi-VN" i="1"/>
              <a:t>y</a:t>
            </a:r>
            <a:r>
              <a:rPr lang="vi-VN" i="1" baseline="-25000"/>
              <a:t>i</a:t>
            </a:r>
            <a:r>
              <a:rPr lang="vi-VN" baseline="-25000"/>
              <a:t>+1</a:t>
            </a:r>
            <a:r>
              <a:rPr lang="vi-VN"/>
              <a:t> là </a:t>
            </a:r>
            <a:r>
              <a:rPr lang="vi-VN" i="1"/>
              <a:t>y</a:t>
            </a:r>
            <a:r>
              <a:rPr lang="vi-VN" i="1" baseline="-25000"/>
              <a:t>i</a:t>
            </a:r>
            <a:r>
              <a:rPr lang="vi-VN" i="1"/>
              <a:t> </a:t>
            </a:r>
            <a:r>
              <a:rPr lang="vi-VN"/>
              <a:t>hay </a:t>
            </a:r>
            <a:r>
              <a:rPr lang="vi-VN" i="1"/>
              <a:t>y</a:t>
            </a:r>
            <a:r>
              <a:rPr lang="vi-VN" i="1" baseline="-25000"/>
              <a:t>i</a:t>
            </a:r>
            <a:r>
              <a:rPr lang="vi-VN"/>
              <a:t>+1 theo một hướng</a:t>
            </a:r>
            <a:r>
              <a:rPr lang="en-US"/>
              <a:t> </a:t>
            </a:r>
            <a:r>
              <a:rPr lang="vi-VN"/>
              <a:t>khác sao cho có thể tối ưu hóa về mặt tốc độ so với thuật toán DDA. Vấn đề mấu</a:t>
            </a:r>
            <a:r>
              <a:rPr lang="en-US"/>
              <a:t> </a:t>
            </a:r>
            <a:r>
              <a:rPr lang="vi-VN"/>
              <a:t>chốt ở đây là làm thế nào để hạn chế tối đa các phép toán trên số thực</a:t>
            </a:r>
            <a:r>
              <a:rPr lang="en-US"/>
              <a:t>.</a:t>
            </a:r>
          </a:p>
          <a:p>
            <a:pPr lvl="0"/>
            <a:r>
              <a:rPr lang="en-US"/>
              <a:t>Gọi P (</a:t>
            </a:r>
            <a:r>
              <a:rPr lang="en-US" i="1"/>
              <a:t>x</a:t>
            </a:r>
            <a:r>
              <a:rPr lang="en-US" i="1" baseline="-25000"/>
              <a:t>i</a:t>
            </a:r>
            <a:r>
              <a:rPr lang="en-US"/>
              <a:t>+1, </a:t>
            </a:r>
            <a:r>
              <a:rPr lang="en-US" i="1"/>
              <a:t>y</a:t>
            </a:r>
            <a:r>
              <a:rPr lang="en-US"/>
              <a:t>) là điểm thuộc đoạn thẳng. </a:t>
            </a:r>
          </a:p>
          <a:p>
            <a:pPr lvl="0"/>
            <a:r>
              <a:rPr lang="en-US"/>
              <a:t>Ta có: </a:t>
            </a:r>
            <a:r>
              <a:rPr lang="en-US" i="1"/>
              <a:t>y </a:t>
            </a:r>
            <a:r>
              <a:rPr lang="en-US"/>
              <a:t>= </a:t>
            </a:r>
            <a:r>
              <a:rPr lang="en-US" i="1"/>
              <a:t>m</a:t>
            </a:r>
            <a:r>
              <a:rPr lang="en-US"/>
              <a:t>(</a:t>
            </a:r>
            <a:r>
              <a:rPr lang="en-US" i="1"/>
              <a:t>x</a:t>
            </a:r>
            <a:r>
              <a:rPr lang="en-US" i="1" baseline="-25000"/>
              <a:t>i</a:t>
            </a:r>
            <a:r>
              <a:rPr lang="en-US"/>
              <a:t>+1) + </a:t>
            </a:r>
            <a:r>
              <a:rPr lang="en-US" i="1"/>
              <a:t>b</a:t>
            </a:r>
            <a:endParaRPr lang="en-US"/>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028262" y="206686"/>
            <a:ext cx="1122450" cy="1122450"/>
          </a:xfrm>
          <a:prstGeom prst="rect">
            <a:avLst/>
          </a:prstGeom>
        </p:spPr>
      </p:pic>
    </p:spTree>
    <p:extLst>
      <p:ext uri="{BB962C8B-B14F-4D97-AF65-F5344CB8AC3E}">
        <p14:creationId xmlns:p14="http://schemas.microsoft.com/office/powerpoint/2010/main" val="3534491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976113" y="1601439"/>
            <a:ext cx="7517528" cy="2665978"/>
          </a:xfrm>
        </p:spPr>
        <p:txBody>
          <a:bodyPr>
            <a:noAutofit/>
          </a:bodyPr>
          <a:lstStyle/>
          <a:p>
            <a:pPr lvl="0" algn="just"/>
            <a:r>
              <a:rPr lang="en-US" sz="2000" b="1"/>
              <a:t>2.2.3. </a:t>
            </a:r>
            <a:r>
              <a:rPr lang="vi-VN" sz="2000" b="1"/>
              <a:t>Các giải thuật xây dựng thực thể cơ sở</a:t>
            </a:r>
            <a:r>
              <a:rPr lang="en-US" sz="2000" b="1"/>
              <a:t> (tt)</a:t>
            </a:r>
          </a:p>
          <a:p>
            <a:pPr lvl="0" algn="just"/>
            <a:r>
              <a:rPr lang="en-US" sz="2000" b="1"/>
              <a:t>Giải thuật Bresenham (tt)</a:t>
            </a:r>
          </a:p>
          <a:p>
            <a:pPr lvl="0" algn="just"/>
            <a:r>
              <a:rPr lang="en-US" sz="2000">
                <a:solidFill>
                  <a:srgbClr val="FF0000"/>
                </a:solidFill>
              </a:rPr>
              <a:t>Đặt d</a:t>
            </a:r>
            <a:r>
              <a:rPr lang="en-US" sz="2000" baseline="-25000">
                <a:solidFill>
                  <a:srgbClr val="FF0000"/>
                </a:solidFill>
              </a:rPr>
              <a:t>1</a:t>
            </a:r>
            <a:r>
              <a:rPr lang="en-US" sz="2000">
                <a:solidFill>
                  <a:srgbClr val="FF0000"/>
                </a:solidFill>
              </a:rPr>
              <a:t>=y-y</a:t>
            </a:r>
            <a:r>
              <a:rPr lang="en-US" sz="2000" baseline="-25000">
                <a:solidFill>
                  <a:srgbClr val="FF0000"/>
                </a:solidFill>
              </a:rPr>
              <a:t>i</a:t>
            </a:r>
            <a:r>
              <a:rPr lang="en-US" sz="2000" baseline="30000">
                <a:solidFill>
                  <a:srgbClr val="FF0000"/>
                </a:solidFill>
              </a:rPr>
              <a:t> </a:t>
            </a:r>
            <a:r>
              <a:rPr lang="en-US" sz="2000">
                <a:solidFill>
                  <a:srgbClr val="FF0000"/>
                </a:solidFill>
              </a:rPr>
              <a:t>và d</a:t>
            </a:r>
            <a:r>
              <a:rPr lang="en-US" sz="2000" baseline="-25000">
                <a:solidFill>
                  <a:srgbClr val="FF0000"/>
                </a:solidFill>
              </a:rPr>
              <a:t>2</a:t>
            </a:r>
            <a:r>
              <a:rPr lang="en-US" sz="2000">
                <a:solidFill>
                  <a:srgbClr val="FF0000"/>
                </a:solidFill>
              </a:rPr>
              <a:t>=y</a:t>
            </a:r>
            <a:r>
              <a:rPr lang="en-US" sz="2000" baseline="-25000">
                <a:solidFill>
                  <a:srgbClr val="FF0000"/>
                </a:solidFill>
              </a:rPr>
              <a:t>i+1</a:t>
            </a:r>
            <a:r>
              <a:rPr lang="en-US" sz="2000">
                <a:solidFill>
                  <a:srgbClr val="FF0000"/>
                </a:solidFill>
              </a:rPr>
              <a:t>-y</a:t>
            </a:r>
          </a:p>
          <a:p>
            <a:pPr lvl="0" algn="just"/>
            <a:r>
              <a:rPr lang="vi-VN" sz="2000"/>
              <a:t>Xét tất cả các vị trí tương đối của </a:t>
            </a:r>
            <a:r>
              <a:rPr lang="vi-VN" sz="2000" i="1"/>
              <a:t>y </a:t>
            </a:r>
            <a:r>
              <a:rPr lang="vi-VN" sz="2000"/>
              <a:t>so với </a:t>
            </a:r>
            <a:r>
              <a:rPr lang="vi-VN" sz="2000" i="1"/>
              <a:t>y</a:t>
            </a:r>
            <a:r>
              <a:rPr lang="vi-VN" sz="2000" i="1" baseline="-25000"/>
              <a:t>i</a:t>
            </a:r>
            <a:r>
              <a:rPr lang="vi-VN" sz="2000" i="1"/>
              <a:t> </a:t>
            </a:r>
            <a:r>
              <a:rPr lang="vi-VN" sz="2000"/>
              <a:t>và </a:t>
            </a:r>
            <a:r>
              <a:rPr lang="vi-VN" sz="2000" i="1"/>
              <a:t>y</a:t>
            </a:r>
            <a:r>
              <a:rPr lang="vi-VN" sz="2000" i="1" baseline="-25000"/>
              <a:t>i</a:t>
            </a:r>
            <a:r>
              <a:rPr lang="vi-VN" sz="2000" baseline="-25000"/>
              <a:t>+1</a:t>
            </a:r>
            <a:r>
              <a:rPr lang="vi-VN" sz="2000"/>
              <a:t>, việc chọn điểm</a:t>
            </a:r>
            <a:r>
              <a:rPr lang="en-US" sz="2000"/>
              <a:t> </a:t>
            </a:r>
            <a:r>
              <a:rPr lang="vi-VN" sz="2000"/>
              <a:t>(</a:t>
            </a:r>
            <a:r>
              <a:rPr lang="vi-VN" sz="2000" i="1"/>
              <a:t>x</a:t>
            </a:r>
            <a:r>
              <a:rPr lang="vi-VN" sz="2000" i="1" baseline="-25000"/>
              <a:t>i</a:t>
            </a:r>
            <a:r>
              <a:rPr lang="vi-VN" sz="2000" baseline="-25000"/>
              <a:t>+1</a:t>
            </a:r>
            <a:r>
              <a:rPr lang="vi-VN" sz="2000"/>
              <a:t>, </a:t>
            </a:r>
            <a:r>
              <a:rPr lang="vi-VN" sz="2000" i="1"/>
              <a:t>y</a:t>
            </a:r>
            <a:r>
              <a:rPr lang="vi-VN" sz="2000" i="1" baseline="-25000"/>
              <a:t>i</a:t>
            </a:r>
            <a:r>
              <a:rPr lang="vi-VN" sz="2000" baseline="-25000"/>
              <a:t>+1</a:t>
            </a:r>
            <a:r>
              <a:rPr lang="vi-VN" sz="2000"/>
              <a:t>) là S hay P phụ thuộc vào việc dấu của </a:t>
            </a:r>
            <a:r>
              <a:rPr lang="en-US" sz="2000"/>
              <a:t>(</a:t>
            </a:r>
            <a:r>
              <a:rPr lang="vi-VN" sz="2000" i="1"/>
              <a:t>d</a:t>
            </a:r>
            <a:r>
              <a:rPr lang="vi-VN" sz="2000" baseline="-25000"/>
              <a:t>1</a:t>
            </a:r>
            <a:r>
              <a:rPr lang="vi-VN" sz="2000"/>
              <a:t>−</a:t>
            </a:r>
            <a:r>
              <a:rPr lang="vi-VN" sz="2000" i="1"/>
              <a:t>d</a:t>
            </a:r>
            <a:r>
              <a:rPr lang="vi-VN" sz="2000" baseline="-25000"/>
              <a:t>2</a:t>
            </a:r>
            <a:r>
              <a:rPr lang="en-US" sz="2000"/>
              <a:t>)</a:t>
            </a:r>
            <a:r>
              <a:rPr lang="vi-VN" sz="2000"/>
              <a:t>:</a:t>
            </a:r>
            <a:endParaRPr lang="en-US" sz="200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028262" y="206686"/>
            <a:ext cx="1122450" cy="1122450"/>
          </a:xfrm>
          <a:prstGeom prst="rect">
            <a:avLst/>
          </a:prstGeom>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C3C0199F-A274-44C6-BF37-784A855E6EEA}"/>
                  </a:ext>
                </a:extLst>
              </p:cNvPr>
              <p:cNvSpPr txBox="1">
                <a:spLocks/>
              </p:cNvSpPr>
              <p:nvPr/>
            </p:nvSpPr>
            <p:spPr>
              <a:xfrm>
                <a:off x="976113" y="4348436"/>
                <a:ext cx="9966567" cy="1477991"/>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400" kern="1200">
                    <a:solidFill>
                      <a:schemeClr val="tx1"/>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2400" kern="1200" cap="none" baseline="0">
                    <a:solidFill>
                      <a:schemeClr val="tx1"/>
                    </a:solidFill>
                    <a:effectLst/>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2400" kern="1200">
                    <a:solidFill>
                      <a:schemeClr val="tx1"/>
                    </a:solidFill>
                    <a:effectLst/>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2400" kern="1200" cap="none" baseline="0">
                    <a:solidFill>
                      <a:schemeClr val="tx1"/>
                    </a:solidFill>
                    <a:effectLst/>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2400" kern="1200">
                    <a:solidFill>
                      <a:schemeClr val="tx1"/>
                    </a:solidFill>
                    <a:effectLst/>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vi-VN" sz="1800"/>
                  <a:t>Nếu </a:t>
                </a:r>
                <a:r>
                  <a:rPr lang="en-US" sz="1800"/>
                  <a:t>(</a:t>
                </a:r>
                <a:r>
                  <a:rPr lang="vi-VN" sz="1800" i="1"/>
                  <a:t>d</a:t>
                </a:r>
                <a:r>
                  <a:rPr lang="vi-VN" sz="1800" baseline="-25000"/>
                  <a:t>1</a:t>
                </a:r>
                <a:r>
                  <a:rPr lang="vi-VN" sz="1800"/>
                  <a:t>−</a:t>
                </a:r>
                <a:r>
                  <a:rPr lang="vi-VN" sz="1800" i="1"/>
                  <a:t>d</a:t>
                </a:r>
                <a:r>
                  <a:rPr lang="vi-VN" sz="1800" baseline="-25000"/>
                  <a:t>2</a:t>
                </a:r>
                <a:r>
                  <a:rPr lang="en-US" sz="1800"/>
                  <a:t>) </a:t>
                </a:r>
                <a:r>
                  <a:rPr lang="vi-VN" sz="1800"/>
                  <a:t>&lt; 0, điểm S</a:t>
                </a:r>
                <a:r>
                  <a:rPr lang="en-US" sz="1800"/>
                  <a:t> được </a:t>
                </a:r>
                <a:r>
                  <a:rPr lang="vi-VN" sz="1800"/>
                  <a:t>chọn, tức là </a:t>
                </a:r>
                <a:r>
                  <a:rPr lang="vi-VN" sz="1800" i="1"/>
                  <a:t>y</a:t>
                </a:r>
                <a:r>
                  <a:rPr lang="vi-VN" sz="1800" i="1" baseline="-25000"/>
                  <a:t>i</a:t>
                </a:r>
                <a:r>
                  <a:rPr lang="vi-VN" sz="1800" baseline="-25000"/>
                  <a:t>+1</a:t>
                </a:r>
                <a:r>
                  <a:rPr lang="vi-VN" sz="1800"/>
                  <a:t>=</a:t>
                </a:r>
                <a:r>
                  <a:rPr lang="vi-VN" sz="1800" i="1"/>
                  <a:t>y</a:t>
                </a:r>
                <a:r>
                  <a:rPr lang="vi-VN" sz="1800" i="1" baseline="-25000"/>
                  <a:t>i</a:t>
                </a:r>
                <a:r>
                  <a:rPr lang="vi-VN" sz="1800" i="1"/>
                  <a:t> </a:t>
                </a:r>
                <a:r>
                  <a:rPr lang="vi-VN" sz="1800"/>
                  <a:t>.</a:t>
                </a:r>
                <a:r>
                  <a:rPr lang="en-US" sz="1800"/>
                  <a:t> </a:t>
                </a:r>
                <a:r>
                  <a:rPr lang="vi-VN" sz="1800"/>
                  <a:t>Ngược lại, ta chọn điểm P, tức </a:t>
                </a:r>
                <a:r>
                  <a:rPr lang="vi-VN" sz="1800" i="1"/>
                  <a:t>y</a:t>
                </a:r>
                <a:r>
                  <a:rPr lang="vi-VN" sz="1800" i="1" baseline="-25000"/>
                  <a:t>i</a:t>
                </a:r>
                <a:r>
                  <a:rPr lang="vi-VN" sz="1800" baseline="-25000"/>
                  <a:t>+1</a:t>
                </a:r>
                <a:r>
                  <a:rPr lang="vi-VN" sz="1800"/>
                  <a:t> = </a:t>
                </a:r>
                <a:r>
                  <a:rPr lang="vi-VN" sz="1800" i="1"/>
                  <a:t>y</a:t>
                </a:r>
                <a:r>
                  <a:rPr lang="vi-VN" sz="1800" i="1" baseline="-25000"/>
                  <a:t>i</a:t>
                </a:r>
                <a:r>
                  <a:rPr lang="vi-VN" sz="1800"/>
                  <a:t>+1.</a:t>
                </a:r>
                <a:endParaRPr lang="en-US" sz="1800"/>
              </a:p>
              <a:p>
                <a:r>
                  <a:rPr lang="vi-VN" sz="1800"/>
                  <a:t>Xét </a:t>
                </a:r>
                <a:r>
                  <a:rPr lang="vi-VN" sz="1800" i="1"/>
                  <a:t>p</a:t>
                </a:r>
                <a:r>
                  <a:rPr lang="vi-VN" sz="1800" i="1" baseline="-25000"/>
                  <a:t>i</a:t>
                </a:r>
                <a:r>
                  <a:rPr lang="vi-VN" sz="1800" i="1"/>
                  <a:t> </a:t>
                </a:r>
                <a:r>
                  <a:rPr lang="vi-VN" sz="1800"/>
                  <a:t>= </a:t>
                </a:r>
                <a:r>
                  <a:rPr lang="vi-VN" sz="1800" i="1"/>
                  <a:t>D</a:t>
                </a:r>
                <a:r>
                  <a:rPr lang="vi-VN" sz="1800" i="1" baseline="-25000"/>
                  <a:t>x</a:t>
                </a:r>
                <a:r>
                  <a:rPr lang="vi-VN" sz="1800"/>
                  <a:t>(</a:t>
                </a:r>
                <a:r>
                  <a:rPr lang="vi-VN" sz="1800" i="1"/>
                  <a:t>d</a:t>
                </a:r>
                <a:r>
                  <a:rPr lang="vi-VN" sz="1800" baseline="-25000"/>
                  <a:t>1</a:t>
                </a:r>
                <a:r>
                  <a:rPr lang="vi-VN" sz="1800"/>
                  <a:t>−</a:t>
                </a:r>
                <a:r>
                  <a:rPr lang="vi-VN" sz="1800" i="1"/>
                  <a:t>d</a:t>
                </a:r>
                <a:r>
                  <a:rPr lang="vi-VN" sz="1800" baseline="-25000"/>
                  <a:t>2</a:t>
                </a:r>
                <a:r>
                  <a:rPr lang="vi-VN" sz="1800"/>
                  <a:t>) = </a:t>
                </a:r>
                <a:r>
                  <a:rPr lang="vi-VN" sz="1800" i="1"/>
                  <a:t>Dx</a:t>
                </a:r>
                <a:r>
                  <a:rPr lang="vi-VN" sz="1800"/>
                  <a:t>(2</a:t>
                </a:r>
                <a:r>
                  <a:rPr lang="vi-VN" sz="1800" i="1"/>
                  <a:t>y</a:t>
                </a:r>
                <a:r>
                  <a:rPr lang="vi-VN" sz="1800"/>
                  <a:t>−2</a:t>
                </a:r>
                <a:r>
                  <a:rPr lang="vi-VN" sz="1800" i="1"/>
                  <a:t>y</a:t>
                </a:r>
                <a:r>
                  <a:rPr lang="vi-VN" sz="1800" i="1" baseline="-25000"/>
                  <a:t>i</a:t>
                </a:r>
                <a:r>
                  <a:rPr lang="vi-VN" sz="1800" i="1"/>
                  <a:t> </a:t>
                </a:r>
                <a:r>
                  <a:rPr lang="vi-VN" sz="1800"/>
                  <a:t>− 1)</a:t>
                </a:r>
                <a:r>
                  <a:rPr lang="en-US" sz="1800"/>
                  <a:t> </a:t>
                </a:r>
                <a:r>
                  <a:rPr lang="vi-VN" sz="1800"/>
                  <a:t>⇒ </a:t>
                </a:r>
                <a:r>
                  <a:rPr lang="vi-VN" sz="1800" i="1"/>
                  <a:t>p</a:t>
                </a:r>
                <a:r>
                  <a:rPr lang="vi-VN" sz="1800" i="1" baseline="-25000"/>
                  <a:t>i</a:t>
                </a:r>
                <a:r>
                  <a:rPr lang="vi-VN" sz="1800" i="1"/>
                  <a:t> </a:t>
                </a:r>
                <a:r>
                  <a:rPr lang="vi-VN" sz="1800"/>
                  <a:t>= </a:t>
                </a:r>
                <a:r>
                  <a:rPr lang="vi-VN" sz="1800" i="1"/>
                  <a:t>Dx </a:t>
                </a:r>
                <a:r>
                  <a:rPr lang="vi-VN" sz="1800"/>
                  <a:t>[2(</a:t>
                </a:r>
                <a:r>
                  <a:rPr lang="vi-VN" sz="1800" i="1"/>
                  <a:t>m </a:t>
                </a:r>
                <a:r>
                  <a:rPr lang="vi-VN" sz="1800"/>
                  <a:t>(</a:t>
                </a:r>
                <a:r>
                  <a:rPr lang="vi-VN" sz="1800" i="1"/>
                  <a:t>x</a:t>
                </a:r>
                <a:r>
                  <a:rPr lang="vi-VN" sz="1800" i="1" baseline="-25000"/>
                  <a:t>i</a:t>
                </a:r>
                <a:r>
                  <a:rPr lang="vi-VN" sz="1800"/>
                  <a:t>+1)+ </a:t>
                </a:r>
                <a:r>
                  <a:rPr lang="vi-VN" sz="1800" i="1"/>
                  <a:t>b</a:t>
                </a:r>
                <a:r>
                  <a:rPr lang="vi-VN" sz="1800"/>
                  <a:t>) − 2</a:t>
                </a:r>
                <a:r>
                  <a:rPr lang="vi-VN" sz="1800" i="1"/>
                  <a:t>y</a:t>
                </a:r>
                <a:r>
                  <a:rPr lang="vi-VN" sz="1800" i="1" baseline="-25000"/>
                  <a:t>i</a:t>
                </a:r>
                <a:r>
                  <a:rPr lang="vi-VN" sz="1800"/>
                  <a:t>−1]</a:t>
                </a:r>
                <a:endParaRPr lang="en-US" sz="1800" baseline="-25000"/>
              </a:p>
              <a:p>
                <a:r>
                  <a:rPr lang="vi-VN" sz="1800"/>
                  <a:t>Thay</a:t>
                </a:r>
                <a:r>
                  <a:rPr lang="en-US" sz="1800"/>
                  <a:t> </a:t>
                </a:r>
                <a14:m>
                  <m:oMath xmlns:m="http://schemas.openxmlformats.org/officeDocument/2006/math">
                    <m:r>
                      <a:rPr lang="en-US" sz="1800" i="1">
                        <a:latin typeface="Cambria Math" panose="02040503050406030204" pitchFamily="18" charset="0"/>
                      </a:rPr>
                      <m:t>𝑚</m:t>
                    </m:r>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𝐷</m:t>
                            </m:r>
                          </m:e>
                          <m:sub>
                            <m:r>
                              <a:rPr lang="en-US" sz="1800" i="1">
                                <a:latin typeface="Cambria Math" panose="02040503050406030204" pitchFamily="18" charset="0"/>
                              </a:rPr>
                              <m:t>𝑦</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𝐷</m:t>
                            </m:r>
                          </m:e>
                          <m:sub>
                            <m:r>
                              <a:rPr lang="en-US" sz="1800" i="1">
                                <a:latin typeface="Cambria Math" panose="02040503050406030204" pitchFamily="18" charset="0"/>
                              </a:rPr>
                              <m:t>𝑥</m:t>
                            </m:r>
                          </m:sub>
                        </m:sSub>
                      </m:den>
                    </m:f>
                  </m:oMath>
                </a14:m>
                <a:r>
                  <a:rPr lang="en-US" sz="1800" i="1"/>
                  <a:t>  </a:t>
                </a:r>
                <a:r>
                  <a:rPr lang="vi-VN" sz="1800"/>
                  <a:t>vào phương trình trên ta được: </a:t>
                </a:r>
                <a:r>
                  <a:rPr lang="vi-VN" sz="1800" i="1"/>
                  <a:t>p</a:t>
                </a:r>
                <a:r>
                  <a:rPr lang="vi-VN" sz="1800" i="1" baseline="-25000"/>
                  <a:t>i</a:t>
                </a:r>
                <a:r>
                  <a:rPr lang="vi-VN" sz="1800" i="1"/>
                  <a:t> </a:t>
                </a:r>
                <a:r>
                  <a:rPr lang="vi-VN" sz="1800"/>
                  <a:t>= 2</a:t>
                </a:r>
                <a:r>
                  <a:rPr lang="vi-VN" sz="1800" i="1"/>
                  <a:t>Dyx</a:t>
                </a:r>
                <a:r>
                  <a:rPr lang="vi-VN" sz="1800" i="1" baseline="-25000"/>
                  <a:t>i</a:t>
                </a:r>
                <a:r>
                  <a:rPr lang="vi-VN" sz="1800" i="1"/>
                  <a:t> </a:t>
                </a:r>
                <a:r>
                  <a:rPr lang="vi-VN" sz="1800"/>
                  <a:t>− 2</a:t>
                </a:r>
                <a:r>
                  <a:rPr lang="vi-VN" sz="1800" i="1"/>
                  <a:t>Dxy</a:t>
                </a:r>
                <a:r>
                  <a:rPr lang="vi-VN" sz="1800" i="1" baseline="-25000"/>
                  <a:t>i</a:t>
                </a:r>
                <a:r>
                  <a:rPr lang="vi-VN" sz="1800" i="1"/>
                  <a:t> </a:t>
                </a:r>
                <a:r>
                  <a:rPr lang="vi-VN" sz="1800"/>
                  <a:t>+ </a:t>
                </a:r>
                <a:r>
                  <a:rPr lang="vi-VN" sz="1800" i="1"/>
                  <a:t>c </a:t>
                </a:r>
                <a:r>
                  <a:rPr lang="vi-VN" sz="1800"/>
                  <a:t>, với</a:t>
                </a:r>
                <a:r>
                  <a:rPr lang="en-US" sz="1800"/>
                  <a:t> </a:t>
                </a:r>
                <a:r>
                  <a:rPr lang="vi-VN" sz="1800" i="1"/>
                  <a:t>c </a:t>
                </a:r>
                <a:r>
                  <a:rPr lang="vi-VN" sz="1800"/>
                  <a:t>= 2</a:t>
                </a:r>
                <a:r>
                  <a:rPr lang="vi-VN" sz="1800" i="1"/>
                  <a:t>Dy </a:t>
                </a:r>
                <a:r>
                  <a:rPr lang="vi-VN" sz="1800"/>
                  <a:t>+ (2</a:t>
                </a:r>
                <a:r>
                  <a:rPr lang="vi-VN" sz="1800" i="1"/>
                  <a:t>b </a:t>
                </a:r>
                <a:r>
                  <a:rPr lang="vi-VN" sz="1800"/>
                  <a:t>− 1)</a:t>
                </a:r>
                <a:r>
                  <a:rPr lang="vi-VN" sz="1800" i="1"/>
                  <a:t>Dx</a:t>
                </a:r>
                <a:endParaRPr lang="en-US" sz="1800"/>
              </a:p>
            </p:txBody>
          </p:sp>
        </mc:Choice>
        <mc:Fallback xmlns="">
          <p:sp>
            <p:nvSpPr>
              <p:cNvPr id="6" name="Content Placeholder 2">
                <a:extLst>
                  <a:ext uri="{FF2B5EF4-FFF2-40B4-BE49-F238E27FC236}">
                    <a16:creationId xmlns="" xmlns:a16="http://schemas.microsoft.com/office/drawing/2014/main" xmlns:a14="http://schemas.microsoft.com/office/drawing/2010/main" id="{C3C0199F-A274-44C6-BF37-784A855E6EEA}"/>
                  </a:ext>
                </a:extLst>
              </p:cNvPr>
              <p:cNvSpPr txBox="1">
                <a:spLocks noRot="1" noChangeAspect="1" noMove="1" noResize="1" noEditPoints="1" noAdjustHandles="1" noChangeArrowheads="1" noChangeShapeType="1" noTextEdit="1"/>
              </p:cNvSpPr>
              <p:nvPr/>
            </p:nvSpPr>
            <p:spPr>
              <a:xfrm>
                <a:off x="976113" y="4348436"/>
                <a:ext cx="9966567" cy="1477991"/>
              </a:xfrm>
              <a:prstGeom prst="rect">
                <a:avLst/>
              </a:prstGeom>
              <a:blipFill rotWithShape="0">
                <a:blip r:embed="rId5"/>
                <a:stretch>
                  <a:fillRect l="-367" b="-3704"/>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F3059199-30FB-4025-8292-946E6F28F608}"/>
              </a:ext>
            </a:extLst>
          </p:cNvPr>
          <p:cNvSpPr/>
          <p:nvPr/>
        </p:nvSpPr>
        <p:spPr>
          <a:xfrm>
            <a:off x="9099070" y="1552634"/>
            <a:ext cx="2618406" cy="2714783"/>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cxnSp>
        <p:nvCxnSpPr>
          <p:cNvPr id="8" name="Straight Connector 7"/>
          <p:cNvCxnSpPr/>
          <p:nvPr/>
        </p:nvCxnSpPr>
        <p:spPr>
          <a:xfrm>
            <a:off x="9677375" y="1562417"/>
            <a:ext cx="0" cy="2612572"/>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10446632" y="1562417"/>
            <a:ext cx="0" cy="2612572"/>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11215889" y="1562417"/>
            <a:ext cx="0" cy="2612572"/>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9169376" y="1975614"/>
            <a:ext cx="2548100"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9169376" y="2744871"/>
            <a:ext cx="2548100" cy="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9169376" y="3499614"/>
            <a:ext cx="2548100" cy="0"/>
          </a:xfrm>
          <a:prstGeom prst="line">
            <a:avLst/>
          </a:prstGeom>
        </p:spPr>
        <p:style>
          <a:lnRef idx="1">
            <a:schemeClr val="dk1"/>
          </a:lnRef>
          <a:fillRef idx="0">
            <a:schemeClr val="dk1"/>
          </a:fillRef>
          <a:effectRef idx="0">
            <a:schemeClr val="dk1"/>
          </a:effectRef>
          <a:fontRef idx="minor">
            <a:schemeClr val="tx1"/>
          </a:fontRef>
        </p:style>
      </p:cxnSp>
      <p:sp>
        <p:nvSpPr>
          <p:cNvPr id="14" name="Oval 13"/>
          <p:cNvSpPr/>
          <p:nvPr/>
        </p:nvSpPr>
        <p:spPr>
          <a:xfrm>
            <a:off x="10328762" y="2586666"/>
            <a:ext cx="274320" cy="27432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P</a:t>
            </a:r>
          </a:p>
        </p:txBody>
      </p:sp>
      <p:cxnSp>
        <p:nvCxnSpPr>
          <p:cNvPr id="15" name="Straight Connector 14"/>
          <p:cNvCxnSpPr/>
          <p:nvPr/>
        </p:nvCxnSpPr>
        <p:spPr>
          <a:xfrm flipV="1">
            <a:off x="9169376" y="2723826"/>
            <a:ext cx="2548100" cy="775788"/>
          </a:xfrm>
          <a:prstGeom prst="line">
            <a:avLst/>
          </a:prstGeom>
          <a:ln w="38100">
            <a:solidFill>
              <a:srgbClr val="7030A0"/>
            </a:solidFill>
          </a:ln>
        </p:spPr>
        <p:style>
          <a:lnRef idx="1">
            <a:schemeClr val="dk1"/>
          </a:lnRef>
          <a:fillRef idx="0">
            <a:schemeClr val="dk1"/>
          </a:fillRef>
          <a:effectRef idx="0">
            <a:schemeClr val="dk1"/>
          </a:effectRef>
          <a:fontRef idx="minor">
            <a:schemeClr val="tx1"/>
          </a:fontRef>
        </p:style>
      </p:cxnSp>
      <p:sp>
        <p:nvSpPr>
          <p:cNvPr id="16" name="Oval 15"/>
          <p:cNvSpPr/>
          <p:nvPr/>
        </p:nvSpPr>
        <p:spPr>
          <a:xfrm>
            <a:off x="10306266" y="3334877"/>
            <a:ext cx="274320" cy="27432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S</a:t>
            </a:r>
          </a:p>
        </p:txBody>
      </p:sp>
      <p:sp>
        <p:nvSpPr>
          <p:cNvPr id="17" name="Oval 16"/>
          <p:cNvSpPr/>
          <p:nvPr/>
        </p:nvSpPr>
        <p:spPr>
          <a:xfrm>
            <a:off x="10367109" y="3034433"/>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Oval 17"/>
          <p:cNvSpPr/>
          <p:nvPr/>
        </p:nvSpPr>
        <p:spPr>
          <a:xfrm>
            <a:off x="9540215" y="3334877"/>
            <a:ext cx="274320" cy="2743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TextBox 18"/>
          <p:cNvSpPr txBox="1"/>
          <p:nvPr/>
        </p:nvSpPr>
        <p:spPr>
          <a:xfrm>
            <a:off x="9515580" y="4152231"/>
            <a:ext cx="362857"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x</a:t>
            </a:r>
            <a:r>
              <a:rPr lang="en-US" baseline="-25000"/>
              <a:t>i</a:t>
            </a:r>
            <a:endParaRPr lang="en-US"/>
          </a:p>
        </p:txBody>
      </p:sp>
      <p:sp>
        <p:nvSpPr>
          <p:cNvPr id="20" name="TextBox 23">
            <a:extLst>
              <a:ext uri="{FF2B5EF4-FFF2-40B4-BE49-F238E27FC236}">
                <a16:creationId xmlns:a16="http://schemas.microsoft.com/office/drawing/2014/main" id="{4EF4B50E-3ACC-40D4-8867-B3377287B2D8}"/>
              </a:ext>
            </a:extLst>
          </p:cNvPr>
          <p:cNvSpPr txBox="1"/>
          <p:nvPr/>
        </p:nvSpPr>
        <p:spPr>
          <a:xfrm>
            <a:off x="8493641" y="2539160"/>
            <a:ext cx="60555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FF0000"/>
                </a:solidFill>
                <a:latin typeface="Arial" panose="020B0604020202020204" pitchFamily="34" charset="0"/>
                <a:cs typeface="Arial" panose="020B0604020202020204" pitchFamily="34" charset="0"/>
              </a:rPr>
              <a:t>y</a:t>
            </a:r>
            <a:r>
              <a:rPr lang="en-US" baseline="-25000">
                <a:solidFill>
                  <a:srgbClr val="FF0000"/>
                </a:solidFill>
                <a:latin typeface="Arial" panose="020B0604020202020204" pitchFamily="34" charset="0"/>
                <a:cs typeface="Arial" panose="020B0604020202020204" pitchFamily="34" charset="0"/>
              </a:rPr>
              <a:t>i</a:t>
            </a:r>
            <a:r>
              <a:rPr lang="en-US">
                <a:solidFill>
                  <a:srgbClr val="FF0000"/>
                </a:solidFill>
                <a:latin typeface="Arial" panose="020B0604020202020204" pitchFamily="34" charset="0"/>
                <a:cs typeface="Arial" panose="020B0604020202020204" pitchFamily="34" charset="0"/>
              </a:rPr>
              <a:t>+1</a:t>
            </a:r>
          </a:p>
        </p:txBody>
      </p:sp>
      <p:sp>
        <p:nvSpPr>
          <p:cNvPr id="21" name="TextBox 24">
            <a:extLst>
              <a:ext uri="{FF2B5EF4-FFF2-40B4-BE49-F238E27FC236}">
                <a16:creationId xmlns:a16="http://schemas.microsoft.com/office/drawing/2014/main" id="{49C421D4-BB0C-4988-B1F9-A94CED681A08}"/>
              </a:ext>
            </a:extLst>
          </p:cNvPr>
          <p:cNvSpPr txBox="1"/>
          <p:nvPr/>
        </p:nvSpPr>
        <p:spPr>
          <a:xfrm>
            <a:off x="8730857" y="3311094"/>
            <a:ext cx="32787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y</a:t>
            </a:r>
            <a:r>
              <a:rPr lang="en-US" baseline="-25000"/>
              <a:t>i</a:t>
            </a:r>
            <a:endParaRPr lang="en-US"/>
          </a:p>
        </p:txBody>
      </p:sp>
      <p:sp>
        <p:nvSpPr>
          <p:cNvPr id="22" name="TextBox 25">
            <a:extLst>
              <a:ext uri="{FF2B5EF4-FFF2-40B4-BE49-F238E27FC236}">
                <a16:creationId xmlns:a16="http://schemas.microsoft.com/office/drawing/2014/main" id="{17709717-2280-49AD-AEF0-FE1395C7F205}"/>
              </a:ext>
            </a:extLst>
          </p:cNvPr>
          <p:cNvSpPr txBox="1"/>
          <p:nvPr/>
        </p:nvSpPr>
        <p:spPr>
          <a:xfrm>
            <a:off x="10211828" y="4227195"/>
            <a:ext cx="63277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0070C0"/>
                </a:solidFill>
                <a:latin typeface="Arial" panose="020B0604020202020204" pitchFamily="34" charset="0"/>
                <a:cs typeface="Arial" panose="020B0604020202020204" pitchFamily="34" charset="0"/>
              </a:rPr>
              <a:t>x</a:t>
            </a:r>
            <a:r>
              <a:rPr lang="en-US" baseline="-25000">
                <a:solidFill>
                  <a:srgbClr val="0070C0"/>
                </a:solidFill>
                <a:latin typeface="Arial" panose="020B0604020202020204" pitchFamily="34" charset="0"/>
                <a:cs typeface="Arial" panose="020B0604020202020204" pitchFamily="34" charset="0"/>
              </a:rPr>
              <a:t>i</a:t>
            </a:r>
            <a:r>
              <a:rPr lang="en-US">
                <a:solidFill>
                  <a:srgbClr val="0070C0"/>
                </a:solidFill>
                <a:latin typeface="Arial" panose="020B0604020202020204" pitchFamily="34" charset="0"/>
                <a:cs typeface="Arial" panose="020B0604020202020204" pitchFamily="34" charset="0"/>
              </a:rPr>
              <a:t>+1</a:t>
            </a:r>
          </a:p>
        </p:txBody>
      </p:sp>
      <p:sp>
        <p:nvSpPr>
          <p:cNvPr id="23" name="TextBox 26">
            <a:extLst>
              <a:ext uri="{FF2B5EF4-FFF2-40B4-BE49-F238E27FC236}">
                <a16:creationId xmlns:a16="http://schemas.microsoft.com/office/drawing/2014/main" id="{837A58DE-515D-48F5-BD1A-4C528FAB16B1}"/>
              </a:ext>
            </a:extLst>
          </p:cNvPr>
          <p:cNvSpPr txBox="1"/>
          <p:nvPr/>
        </p:nvSpPr>
        <p:spPr>
          <a:xfrm>
            <a:off x="8701008" y="2965545"/>
            <a:ext cx="32787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y</a:t>
            </a:r>
          </a:p>
        </p:txBody>
      </p:sp>
      <p:cxnSp>
        <p:nvCxnSpPr>
          <p:cNvPr id="24" name="Straight Connector 23">
            <a:extLst>
              <a:ext uri="{FF2B5EF4-FFF2-40B4-BE49-F238E27FC236}">
                <a16:creationId xmlns:a16="http://schemas.microsoft.com/office/drawing/2014/main" id="{DCDB1CBE-78D7-4E17-8CC6-760F4693ECD3}"/>
              </a:ext>
            </a:extLst>
          </p:cNvPr>
          <p:cNvCxnSpPr>
            <a:cxnSpLocks/>
          </p:cNvCxnSpPr>
          <p:nvPr/>
        </p:nvCxnSpPr>
        <p:spPr>
          <a:xfrm>
            <a:off x="9053928" y="3126384"/>
            <a:ext cx="268858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335F483-0A46-4822-9CBD-6214DB25F19E}"/>
              </a:ext>
            </a:extLst>
          </p:cNvPr>
          <p:cNvCxnSpPr/>
          <p:nvPr/>
        </p:nvCxnSpPr>
        <p:spPr>
          <a:xfrm>
            <a:off x="11845953" y="2744871"/>
            <a:ext cx="0" cy="375360"/>
          </a:xfrm>
          <a:prstGeom prst="line">
            <a:avLst/>
          </a:prstGeom>
          <a:ln w="28575">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78DB98C-ED79-4EFD-9119-E22381877876}"/>
              </a:ext>
            </a:extLst>
          </p:cNvPr>
          <p:cNvCxnSpPr/>
          <p:nvPr/>
        </p:nvCxnSpPr>
        <p:spPr>
          <a:xfrm>
            <a:off x="11867378" y="3147197"/>
            <a:ext cx="0" cy="375360"/>
          </a:xfrm>
          <a:prstGeom prst="line">
            <a:avLst/>
          </a:prstGeom>
          <a:ln w="28575">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TextBox 28">
            <a:extLst>
              <a:ext uri="{FF2B5EF4-FFF2-40B4-BE49-F238E27FC236}">
                <a16:creationId xmlns:a16="http://schemas.microsoft.com/office/drawing/2014/main" id="{E6BFD0F5-075A-4892-91B8-7BA032B2ECFB}"/>
              </a:ext>
            </a:extLst>
          </p:cNvPr>
          <p:cNvSpPr txBox="1"/>
          <p:nvPr/>
        </p:nvSpPr>
        <p:spPr>
          <a:xfrm>
            <a:off x="11867378" y="2723826"/>
            <a:ext cx="44172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
            </a:r>
            <a:r>
              <a:rPr lang="en-US" baseline="-25000"/>
              <a:t>2</a:t>
            </a:r>
            <a:endParaRPr lang="en-US"/>
          </a:p>
        </p:txBody>
      </p:sp>
      <p:sp>
        <p:nvSpPr>
          <p:cNvPr id="28" name="TextBox 29">
            <a:extLst>
              <a:ext uri="{FF2B5EF4-FFF2-40B4-BE49-F238E27FC236}">
                <a16:creationId xmlns:a16="http://schemas.microsoft.com/office/drawing/2014/main" id="{68943240-FF36-4374-8584-3ECD1246D7DF}"/>
              </a:ext>
            </a:extLst>
          </p:cNvPr>
          <p:cNvSpPr txBox="1"/>
          <p:nvPr/>
        </p:nvSpPr>
        <p:spPr>
          <a:xfrm>
            <a:off x="11902126" y="3126428"/>
            <a:ext cx="44172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
            </a:r>
            <a:r>
              <a:rPr lang="en-US" baseline="-25000"/>
              <a:t>1</a:t>
            </a:r>
            <a:endParaRPr lang="en-US"/>
          </a:p>
        </p:txBody>
      </p:sp>
    </p:spTree>
    <p:extLst>
      <p:ext uri="{BB962C8B-B14F-4D97-AF65-F5344CB8AC3E}">
        <p14:creationId xmlns:p14="http://schemas.microsoft.com/office/powerpoint/2010/main" val="3848643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6" presetClass="emph" presetSubtype="0" fill="hold" grpId="0" nodeType="afterEffect">
                                  <p:stCondLst>
                                    <p:cond delay="0"/>
                                  </p:stCondLst>
                                  <p:childTnLst>
                                    <p:animScale>
                                      <p:cBhvr>
                                        <p:cTn id="10" dur="2000" fill="hold"/>
                                        <p:tgtEl>
                                          <p:spTgt spid="16"/>
                                        </p:tgtEl>
                                      </p:cBhvr>
                                      <p:by x="150000" y="150000"/>
                                    </p:animScale>
                                  </p:childTnLst>
                                </p:cTn>
                              </p:par>
                            </p:childTnLst>
                          </p:cTn>
                        </p:par>
                        <p:par>
                          <p:cTn id="11" fill="hold">
                            <p:stCondLst>
                              <p:cond delay="2500"/>
                            </p:stCondLst>
                            <p:childTnLst>
                              <p:par>
                                <p:cTn id="12" presetID="6" presetClass="emph" presetSubtype="0" fill="hold" grpId="0" nodeType="afterEffect">
                                  <p:stCondLst>
                                    <p:cond delay="0"/>
                                  </p:stCondLst>
                                  <p:childTnLst>
                                    <p:animScale>
                                      <p:cBhvr>
                                        <p:cTn id="13" dur="2000" fill="hold"/>
                                        <p:tgtEl>
                                          <p:spTgt spid="1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animBg="1"/>
      <p:bldP spid="1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294363" y="1670874"/>
            <a:ext cx="10508430" cy="4016768"/>
          </a:xfrm>
        </p:spPr>
        <p:txBody>
          <a:bodyPr>
            <a:normAutofit fontScale="92500" lnSpcReduction="10000"/>
          </a:bodyPr>
          <a:lstStyle/>
          <a:p>
            <a:pPr lvl="0" algn="just"/>
            <a:r>
              <a:rPr lang="en-US" b="1"/>
              <a:t>2.2.3. </a:t>
            </a:r>
            <a:r>
              <a:rPr lang="vi-VN" b="1"/>
              <a:t>Các giải thuật xây dựng thực thể cơ sở</a:t>
            </a:r>
            <a:r>
              <a:rPr lang="en-US" b="1"/>
              <a:t> (tt)</a:t>
            </a:r>
          </a:p>
          <a:p>
            <a:pPr lvl="0" algn="just"/>
            <a:r>
              <a:rPr lang="en-US" b="1"/>
              <a:t>Giải thuật Bresenham (tt)</a:t>
            </a:r>
          </a:p>
          <a:p>
            <a:pPr lvl="0"/>
            <a:r>
              <a:rPr lang="vi-VN"/>
              <a:t>Nhận xét rằng do </a:t>
            </a:r>
            <a:r>
              <a:rPr lang="vi-VN" i="1"/>
              <a:t>D</a:t>
            </a:r>
            <a:r>
              <a:rPr lang="vi-VN" i="1" baseline="-25000"/>
              <a:t>x</a:t>
            </a:r>
            <a:r>
              <a:rPr lang="vi-VN" i="1"/>
              <a:t> </a:t>
            </a:r>
            <a:r>
              <a:rPr lang="vi-VN"/>
              <a:t>&gt; 0 nên dấu của biểu thức </a:t>
            </a:r>
            <a:r>
              <a:rPr lang="en-US"/>
              <a:t>(</a:t>
            </a:r>
            <a:r>
              <a:rPr lang="vi-VN" i="1"/>
              <a:t>d</a:t>
            </a:r>
            <a:r>
              <a:rPr lang="vi-VN" baseline="-25000"/>
              <a:t>1</a:t>
            </a:r>
            <a:r>
              <a:rPr lang="vi-VN"/>
              <a:t>−</a:t>
            </a:r>
            <a:r>
              <a:rPr lang="vi-VN" i="1"/>
              <a:t>d</a:t>
            </a:r>
            <a:r>
              <a:rPr lang="vi-VN" baseline="-25000"/>
              <a:t>2</a:t>
            </a:r>
            <a:r>
              <a:rPr lang="en-US"/>
              <a:t>) </a:t>
            </a:r>
            <a:r>
              <a:rPr lang="vi-VN"/>
              <a:t>cũng chính là dấu của</a:t>
            </a:r>
            <a:r>
              <a:rPr lang="en-US"/>
              <a:t> </a:t>
            </a:r>
            <a:r>
              <a:rPr lang="vi-VN" i="1"/>
              <a:t>p</a:t>
            </a:r>
            <a:r>
              <a:rPr lang="vi-VN" i="1" baseline="-25000"/>
              <a:t>i</a:t>
            </a:r>
            <a:r>
              <a:rPr lang="vi-VN"/>
              <a:t>. Hay nói cách khác, nếu tại bước thứ i ta xác định được dấu của </a:t>
            </a:r>
            <a:r>
              <a:rPr lang="vi-VN" i="1"/>
              <a:t>p</a:t>
            </a:r>
            <a:r>
              <a:rPr lang="vi-VN" i="1" baseline="-25000"/>
              <a:t>i</a:t>
            </a:r>
            <a:r>
              <a:rPr lang="vi-VN" i="1"/>
              <a:t> </a:t>
            </a:r>
            <a:r>
              <a:rPr lang="vi-VN"/>
              <a:t>thì xem</a:t>
            </a:r>
            <a:r>
              <a:rPr lang="en-US"/>
              <a:t> </a:t>
            </a:r>
            <a:r>
              <a:rPr lang="vi-VN"/>
              <a:t>như xác định được điểm cần chọn ở bước</a:t>
            </a:r>
            <a:r>
              <a:rPr lang="en-US"/>
              <a:t> </a:t>
            </a:r>
            <a:r>
              <a:rPr lang="vi-VN"/>
              <a:t>(i+1). Vấn đề còn lại là làm thế nào để</a:t>
            </a:r>
            <a:r>
              <a:rPr lang="en-US"/>
              <a:t> </a:t>
            </a:r>
            <a:r>
              <a:rPr lang="vi-VN"/>
              <a:t>tính được </a:t>
            </a:r>
            <a:r>
              <a:rPr lang="vi-VN" i="1"/>
              <a:t>p</a:t>
            </a:r>
            <a:r>
              <a:rPr lang="vi-VN" i="1" baseline="-25000"/>
              <a:t>i</a:t>
            </a:r>
            <a:r>
              <a:rPr lang="vi-VN" i="1"/>
              <a:t> </a:t>
            </a:r>
            <a:r>
              <a:rPr lang="vi-VN"/>
              <a:t>tại mỗi bước thật nhanh.</a:t>
            </a:r>
            <a:endParaRPr lang="en-US"/>
          </a:p>
          <a:p>
            <a:pPr lvl="0"/>
            <a:r>
              <a:rPr lang="en-US"/>
              <a:t>Ta có: </a:t>
            </a:r>
            <a:r>
              <a:rPr lang="en-US" i="1"/>
              <a:t>p</a:t>
            </a:r>
            <a:r>
              <a:rPr lang="en-US" i="1" baseline="-25000"/>
              <a:t>i</a:t>
            </a:r>
            <a:r>
              <a:rPr lang="en-US" baseline="-25000"/>
              <a:t>+1</a:t>
            </a:r>
            <a:r>
              <a:rPr lang="en-US"/>
              <a:t> − </a:t>
            </a:r>
            <a:r>
              <a:rPr lang="en-US" i="1"/>
              <a:t>p</a:t>
            </a:r>
            <a:r>
              <a:rPr lang="en-US" i="1" baseline="-25000"/>
              <a:t>i</a:t>
            </a:r>
            <a:r>
              <a:rPr lang="en-US" i="1"/>
              <a:t> </a:t>
            </a:r>
            <a:r>
              <a:rPr lang="en-US"/>
              <a:t>= (2</a:t>
            </a:r>
            <a:r>
              <a:rPr lang="en-US" i="1"/>
              <a:t>D</a:t>
            </a:r>
            <a:r>
              <a:rPr lang="en-US" i="1" baseline="-25000"/>
              <a:t>y</a:t>
            </a:r>
            <a:r>
              <a:rPr lang="en-US" i="1"/>
              <a:t>x</a:t>
            </a:r>
            <a:r>
              <a:rPr lang="en-US" i="1" baseline="-25000"/>
              <a:t>i</a:t>
            </a:r>
            <a:r>
              <a:rPr lang="en-US" baseline="-25000"/>
              <a:t>+1</a:t>
            </a:r>
            <a:r>
              <a:rPr lang="en-US"/>
              <a:t> − 2</a:t>
            </a:r>
            <a:r>
              <a:rPr lang="en-US" i="1"/>
              <a:t>D</a:t>
            </a:r>
            <a:r>
              <a:rPr lang="en-US" i="1" baseline="-25000"/>
              <a:t>x</a:t>
            </a:r>
            <a:r>
              <a:rPr lang="en-US" i="1"/>
              <a:t>y</a:t>
            </a:r>
            <a:r>
              <a:rPr lang="en-US" i="1" baseline="-25000"/>
              <a:t>i</a:t>
            </a:r>
            <a:r>
              <a:rPr lang="en-US" baseline="-25000"/>
              <a:t>+1</a:t>
            </a:r>
            <a:r>
              <a:rPr lang="en-US"/>
              <a:t> + </a:t>
            </a:r>
            <a:r>
              <a:rPr lang="en-US" i="1"/>
              <a:t>c</a:t>
            </a:r>
            <a:r>
              <a:rPr lang="en-US"/>
              <a:t>) − (2</a:t>
            </a:r>
            <a:r>
              <a:rPr lang="en-US" i="1"/>
              <a:t>D</a:t>
            </a:r>
            <a:r>
              <a:rPr lang="en-US" i="1" baseline="-25000"/>
              <a:t>y</a:t>
            </a:r>
            <a:r>
              <a:rPr lang="en-US" i="1"/>
              <a:t>x</a:t>
            </a:r>
            <a:r>
              <a:rPr lang="en-US" i="1" baseline="-25000"/>
              <a:t>i</a:t>
            </a:r>
            <a:r>
              <a:rPr lang="en-US" i="1"/>
              <a:t> </a:t>
            </a:r>
            <a:r>
              <a:rPr lang="en-US"/>
              <a:t>− 2</a:t>
            </a:r>
            <a:r>
              <a:rPr lang="en-US" i="1"/>
              <a:t>D</a:t>
            </a:r>
            <a:r>
              <a:rPr lang="en-US" i="1" baseline="-25000"/>
              <a:t>x</a:t>
            </a:r>
            <a:r>
              <a:rPr lang="en-US" i="1"/>
              <a:t>y</a:t>
            </a:r>
            <a:r>
              <a:rPr lang="en-US" i="1" baseline="-25000"/>
              <a:t>i</a:t>
            </a:r>
            <a:r>
              <a:rPr lang="en-US" i="1"/>
              <a:t> </a:t>
            </a:r>
            <a:r>
              <a:rPr lang="en-US"/>
              <a:t>+ </a:t>
            </a:r>
            <a:r>
              <a:rPr lang="en-US" i="1"/>
              <a:t>c)</a:t>
            </a:r>
            <a:r>
              <a:rPr lang="en-US"/>
              <a:t/>
            </a:r>
            <a:br>
              <a:rPr lang="en-US"/>
            </a:br>
            <a:r>
              <a:rPr lang="en-US"/>
              <a:t>⇔ </a:t>
            </a:r>
            <a:r>
              <a:rPr lang="en-US" i="1"/>
              <a:t>p</a:t>
            </a:r>
            <a:r>
              <a:rPr lang="en-US" i="1" baseline="-25000"/>
              <a:t>i</a:t>
            </a:r>
            <a:r>
              <a:rPr lang="en-US" baseline="-25000"/>
              <a:t>+1</a:t>
            </a:r>
            <a:r>
              <a:rPr lang="en-US"/>
              <a:t> − </a:t>
            </a:r>
            <a:r>
              <a:rPr lang="en-US" i="1"/>
              <a:t>p</a:t>
            </a:r>
            <a:r>
              <a:rPr lang="en-US" i="1" baseline="-25000"/>
              <a:t>i</a:t>
            </a:r>
            <a:r>
              <a:rPr lang="en-US" i="1"/>
              <a:t> </a:t>
            </a:r>
            <a:r>
              <a:rPr lang="en-US"/>
              <a:t>= 2</a:t>
            </a:r>
            <a:r>
              <a:rPr lang="en-US" i="1"/>
              <a:t>D</a:t>
            </a:r>
            <a:r>
              <a:rPr lang="en-US" i="1" baseline="-25000"/>
              <a:t>y</a:t>
            </a:r>
            <a:r>
              <a:rPr lang="en-US" i="1"/>
              <a:t> </a:t>
            </a:r>
            <a:r>
              <a:rPr lang="en-US"/>
              <a:t>(</a:t>
            </a:r>
            <a:r>
              <a:rPr lang="en-US" i="1"/>
              <a:t>x</a:t>
            </a:r>
            <a:r>
              <a:rPr lang="en-US" i="1" baseline="-25000"/>
              <a:t>i</a:t>
            </a:r>
            <a:r>
              <a:rPr lang="en-US" baseline="-25000"/>
              <a:t>+1</a:t>
            </a:r>
            <a:r>
              <a:rPr lang="en-US"/>
              <a:t> − </a:t>
            </a:r>
            <a:r>
              <a:rPr lang="en-US" i="1"/>
              <a:t>x</a:t>
            </a:r>
            <a:r>
              <a:rPr lang="en-US" i="1" baseline="-25000"/>
              <a:t>i</a:t>
            </a:r>
            <a:r>
              <a:rPr lang="en-US"/>
              <a:t>) − 2</a:t>
            </a:r>
            <a:r>
              <a:rPr lang="en-US" i="1"/>
              <a:t>Dx </a:t>
            </a:r>
            <a:r>
              <a:rPr lang="en-US"/>
              <a:t>(</a:t>
            </a:r>
            <a:r>
              <a:rPr lang="en-US" i="1"/>
              <a:t>y</a:t>
            </a:r>
            <a:r>
              <a:rPr lang="en-US" i="1" baseline="-25000"/>
              <a:t>i</a:t>
            </a:r>
            <a:r>
              <a:rPr lang="en-US" baseline="-25000"/>
              <a:t>+1</a:t>
            </a:r>
            <a:r>
              <a:rPr lang="en-US"/>
              <a:t> − </a:t>
            </a:r>
            <a:r>
              <a:rPr lang="en-US" i="1"/>
              <a:t>y</a:t>
            </a:r>
            <a:r>
              <a:rPr lang="en-US" i="1" baseline="-25000"/>
              <a:t>i</a:t>
            </a:r>
            <a:r>
              <a:rPr lang="en-US"/>
              <a:t>)</a:t>
            </a:r>
            <a:br>
              <a:rPr lang="en-US"/>
            </a:br>
            <a:r>
              <a:rPr lang="en-US"/>
              <a:t>⇔ </a:t>
            </a:r>
            <a:r>
              <a:rPr lang="en-US" i="1"/>
              <a:t>p</a:t>
            </a:r>
            <a:r>
              <a:rPr lang="en-US" i="1" baseline="-25000"/>
              <a:t>i</a:t>
            </a:r>
            <a:r>
              <a:rPr lang="en-US" baseline="-25000"/>
              <a:t>+1</a:t>
            </a:r>
            <a:r>
              <a:rPr lang="en-US"/>
              <a:t> − </a:t>
            </a:r>
            <a:r>
              <a:rPr lang="en-US" i="1"/>
              <a:t>p</a:t>
            </a:r>
            <a:r>
              <a:rPr lang="en-US" i="1" baseline="-25000"/>
              <a:t>i</a:t>
            </a:r>
            <a:r>
              <a:rPr lang="en-US" i="1"/>
              <a:t> </a:t>
            </a:r>
            <a:r>
              <a:rPr lang="en-US"/>
              <a:t>= 2</a:t>
            </a:r>
            <a:r>
              <a:rPr lang="en-US" i="1"/>
              <a:t>D</a:t>
            </a:r>
            <a:r>
              <a:rPr lang="en-US" i="1" baseline="-25000"/>
              <a:t>y</a:t>
            </a:r>
            <a:r>
              <a:rPr lang="en-US" i="1"/>
              <a:t> </a:t>
            </a:r>
            <a:r>
              <a:rPr lang="en-US"/>
              <a:t>− 2</a:t>
            </a:r>
            <a:r>
              <a:rPr lang="en-US" i="1"/>
              <a:t>D</a:t>
            </a:r>
            <a:r>
              <a:rPr lang="en-US" i="1" baseline="-25000"/>
              <a:t>x</a:t>
            </a:r>
            <a:r>
              <a:rPr lang="en-US" i="1"/>
              <a:t> </a:t>
            </a:r>
            <a:r>
              <a:rPr lang="en-US"/>
              <a:t>(</a:t>
            </a:r>
            <a:r>
              <a:rPr lang="en-US" i="1"/>
              <a:t>y</a:t>
            </a:r>
            <a:r>
              <a:rPr lang="en-US" i="1" baseline="-25000"/>
              <a:t>i</a:t>
            </a:r>
            <a:r>
              <a:rPr lang="en-US" baseline="-25000"/>
              <a:t>+1</a:t>
            </a:r>
            <a:r>
              <a:rPr lang="en-US"/>
              <a:t> − </a:t>
            </a:r>
            <a:r>
              <a:rPr lang="en-US" i="1"/>
              <a:t>y</a:t>
            </a:r>
            <a:r>
              <a:rPr lang="en-US" i="1" baseline="-25000"/>
              <a:t>i</a:t>
            </a:r>
            <a:r>
              <a:rPr lang="en-US"/>
              <a:t>), do </a:t>
            </a:r>
            <a:r>
              <a:rPr lang="en-US" i="1"/>
              <a:t>x</a:t>
            </a:r>
            <a:r>
              <a:rPr lang="en-US" i="1" baseline="-25000"/>
              <a:t>i</a:t>
            </a:r>
            <a:r>
              <a:rPr lang="en-US" baseline="-25000"/>
              <a:t>+1</a:t>
            </a:r>
            <a:r>
              <a:rPr lang="en-US"/>
              <a:t> = </a:t>
            </a:r>
            <a:r>
              <a:rPr lang="en-US" i="1"/>
              <a:t>x</a:t>
            </a:r>
            <a:r>
              <a:rPr lang="en-US" i="1" baseline="-25000"/>
              <a:t>i </a:t>
            </a:r>
            <a:r>
              <a:rPr lang="en-US"/>
              <a:t>+ 1</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028262" y="206686"/>
            <a:ext cx="1122450" cy="1122450"/>
          </a:xfrm>
          <a:prstGeom prst="rect">
            <a:avLst/>
          </a:prstGeom>
        </p:spPr>
      </p:pic>
    </p:spTree>
    <p:extLst>
      <p:ext uri="{BB962C8B-B14F-4D97-AF65-F5344CB8AC3E}">
        <p14:creationId xmlns:p14="http://schemas.microsoft.com/office/powerpoint/2010/main" val="29375473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001317" y="1502061"/>
            <a:ext cx="10745206" cy="4016768"/>
          </a:xfrm>
        </p:spPr>
        <p:txBody>
          <a:bodyPr>
            <a:noAutofit/>
          </a:bodyPr>
          <a:lstStyle/>
          <a:p>
            <a:pPr lvl="0" algn="just">
              <a:lnSpc>
                <a:spcPct val="170000"/>
              </a:lnSpc>
              <a:spcBef>
                <a:spcPts val="0"/>
              </a:spcBef>
            </a:pPr>
            <a:r>
              <a:rPr lang="en-US" b="1"/>
              <a:t>2.2.3. </a:t>
            </a:r>
            <a:r>
              <a:rPr lang="vi-VN" b="1"/>
              <a:t>Các giải thuật xây dựng thực thể cơ sở</a:t>
            </a:r>
            <a:r>
              <a:rPr lang="en-US" b="1"/>
              <a:t> (tt)</a:t>
            </a:r>
          </a:p>
          <a:p>
            <a:pPr lvl="0" algn="just">
              <a:lnSpc>
                <a:spcPct val="170000"/>
              </a:lnSpc>
              <a:spcBef>
                <a:spcPts val="0"/>
              </a:spcBef>
            </a:pPr>
            <a:r>
              <a:rPr lang="en-US" b="1"/>
              <a:t>Giải thuật Bresenham (tt)</a:t>
            </a:r>
          </a:p>
          <a:p>
            <a:pPr lvl="0">
              <a:lnSpc>
                <a:spcPct val="170000"/>
              </a:lnSpc>
              <a:spcBef>
                <a:spcPts val="0"/>
              </a:spcBef>
            </a:pPr>
            <a:r>
              <a:rPr lang="vi-VN"/>
              <a:t>Từ đây ta có thể suy ra cách tính </a:t>
            </a:r>
            <a:r>
              <a:rPr lang="vi-VN" i="1"/>
              <a:t>p</a:t>
            </a:r>
            <a:r>
              <a:rPr lang="vi-VN" i="1" baseline="-25000"/>
              <a:t>i</a:t>
            </a:r>
            <a:r>
              <a:rPr lang="vi-VN" baseline="-25000"/>
              <a:t>+1</a:t>
            </a:r>
            <a:r>
              <a:rPr lang="vi-VN"/>
              <a:t> từ </a:t>
            </a:r>
            <a:r>
              <a:rPr lang="vi-VN" i="1"/>
              <a:t>p</a:t>
            </a:r>
            <a:r>
              <a:rPr lang="vi-VN" i="1" baseline="-25000"/>
              <a:t>i</a:t>
            </a:r>
            <a:r>
              <a:rPr lang="vi-VN" i="1"/>
              <a:t> </a:t>
            </a:r>
            <a:r>
              <a:rPr lang="vi-VN"/>
              <a:t>như sau:</a:t>
            </a:r>
            <a:br>
              <a:rPr lang="vi-VN"/>
            </a:br>
            <a:r>
              <a:rPr lang="vi-VN"/>
              <a:t>Nếu </a:t>
            </a:r>
            <a:r>
              <a:rPr lang="vi-VN" i="1"/>
              <a:t>p</a:t>
            </a:r>
            <a:r>
              <a:rPr lang="vi-VN" i="1" baseline="-25000"/>
              <a:t>i</a:t>
            </a:r>
            <a:r>
              <a:rPr lang="vi-VN" i="1"/>
              <a:t> </a:t>
            </a:r>
            <a:r>
              <a:rPr lang="vi-VN"/>
              <a:t>&lt; 0 thì </a:t>
            </a:r>
            <a:r>
              <a:rPr lang="vi-VN" i="1"/>
              <a:t>p</a:t>
            </a:r>
            <a:r>
              <a:rPr lang="vi-VN" i="1" baseline="-25000"/>
              <a:t>i</a:t>
            </a:r>
            <a:r>
              <a:rPr lang="vi-VN" baseline="-25000"/>
              <a:t>+1</a:t>
            </a:r>
            <a:r>
              <a:rPr lang="vi-VN"/>
              <a:t> = </a:t>
            </a:r>
            <a:r>
              <a:rPr lang="vi-VN" i="1"/>
              <a:t>p</a:t>
            </a:r>
            <a:r>
              <a:rPr lang="vi-VN" i="1" baseline="-25000"/>
              <a:t>i</a:t>
            </a:r>
            <a:r>
              <a:rPr lang="vi-VN" i="1"/>
              <a:t> </a:t>
            </a:r>
            <a:r>
              <a:rPr lang="vi-VN"/>
              <a:t>+ 2</a:t>
            </a:r>
            <a:r>
              <a:rPr lang="vi-VN" i="1"/>
              <a:t>D</a:t>
            </a:r>
            <a:r>
              <a:rPr lang="vi-VN" i="1" baseline="-25000"/>
              <a:t>y</a:t>
            </a:r>
            <a:r>
              <a:rPr lang="vi-VN" i="1"/>
              <a:t> </a:t>
            </a:r>
            <a:r>
              <a:rPr lang="vi-VN"/>
              <a:t>do ta chọn </a:t>
            </a:r>
            <a:r>
              <a:rPr lang="vi-VN" i="1"/>
              <a:t>y</a:t>
            </a:r>
            <a:r>
              <a:rPr lang="vi-VN" i="1" baseline="-25000"/>
              <a:t>i</a:t>
            </a:r>
            <a:r>
              <a:rPr lang="vi-VN" baseline="-25000"/>
              <a:t>+1</a:t>
            </a:r>
            <a:r>
              <a:rPr lang="vi-VN"/>
              <a:t> = </a:t>
            </a:r>
            <a:r>
              <a:rPr lang="vi-VN" i="1"/>
              <a:t>y</a:t>
            </a:r>
            <a:r>
              <a:rPr lang="vi-VN" i="1" baseline="-25000"/>
              <a:t>i</a:t>
            </a:r>
            <a:r>
              <a:rPr lang="vi-VN"/>
              <a:t>.</a:t>
            </a:r>
            <a:endParaRPr lang="en-US"/>
          </a:p>
          <a:p>
            <a:pPr lvl="0">
              <a:lnSpc>
                <a:spcPct val="170000"/>
              </a:lnSpc>
              <a:spcBef>
                <a:spcPts val="0"/>
              </a:spcBef>
            </a:pPr>
            <a:endParaRPr lang="en-US"/>
          </a:p>
          <a:p>
            <a:pPr lvl="0">
              <a:lnSpc>
                <a:spcPct val="170000"/>
              </a:lnSpc>
              <a:spcBef>
                <a:spcPts val="0"/>
              </a:spcBef>
            </a:pPr>
            <a:r>
              <a:rPr lang="vi-VN"/>
              <a:t>Ngược lại, nếu </a:t>
            </a:r>
            <a:r>
              <a:rPr lang="vi-VN" i="1"/>
              <a:t>p</a:t>
            </a:r>
            <a:r>
              <a:rPr lang="vi-VN" i="1" baseline="-25000"/>
              <a:t>i</a:t>
            </a:r>
            <a:r>
              <a:rPr lang="vi-VN" i="1"/>
              <a:t> </a:t>
            </a:r>
            <a:r>
              <a:rPr lang="vi-VN"/>
              <a:t>≥ 0 , thì </a:t>
            </a:r>
            <a:r>
              <a:rPr lang="vi-VN" i="1"/>
              <a:t>p</a:t>
            </a:r>
            <a:r>
              <a:rPr lang="vi-VN" i="1" baseline="-25000"/>
              <a:t>i</a:t>
            </a:r>
            <a:r>
              <a:rPr lang="vi-VN" baseline="-25000"/>
              <a:t>+1</a:t>
            </a:r>
            <a:r>
              <a:rPr lang="vi-VN"/>
              <a:t> = </a:t>
            </a:r>
            <a:r>
              <a:rPr lang="vi-VN" i="1"/>
              <a:t>p</a:t>
            </a:r>
            <a:r>
              <a:rPr lang="vi-VN" i="1" baseline="-25000"/>
              <a:t>i</a:t>
            </a:r>
            <a:r>
              <a:rPr lang="vi-VN" i="1"/>
              <a:t> </a:t>
            </a:r>
            <a:r>
              <a:rPr lang="vi-VN"/>
              <a:t>+ 2</a:t>
            </a:r>
            <a:r>
              <a:rPr lang="vi-VN" i="1"/>
              <a:t>D</a:t>
            </a:r>
            <a:r>
              <a:rPr lang="vi-VN" i="1" baseline="-25000"/>
              <a:t>y</a:t>
            </a:r>
            <a:r>
              <a:rPr lang="vi-VN" i="1"/>
              <a:t> </a:t>
            </a:r>
            <a:r>
              <a:rPr lang="vi-VN"/>
              <a:t>− 2</a:t>
            </a:r>
            <a:r>
              <a:rPr lang="vi-VN" i="1"/>
              <a:t>D</a:t>
            </a:r>
            <a:r>
              <a:rPr lang="vi-VN" i="1" baseline="-25000"/>
              <a:t>x</a:t>
            </a:r>
            <a:r>
              <a:rPr lang="vi-VN"/>
              <a:t>, do ta chọn </a:t>
            </a:r>
            <a:r>
              <a:rPr lang="vi-VN" i="1"/>
              <a:t>y</a:t>
            </a:r>
            <a:r>
              <a:rPr lang="vi-VN" i="1" baseline="-25000"/>
              <a:t>i</a:t>
            </a:r>
            <a:r>
              <a:rPr lang="vi-VN" baseline="-25000"/>
              <a:t>+1</a:t>
            </a:r>
            <a:r>
              <a:rPr lang="vi-VN"/>
              <a:t> = </a:t>
            </a:r>
            <a:r>
              <a:rPr lang="vi-VN" i="1"/>
              <a:t>y</a:t>
            </a:r>
            <a:r>
              <a:rPr lang="vi-VN" i="1" baseline="-25000"/>
              <a:t>i</a:t>
            </a:r>
            <a:r>
              <a:rPr lang="vi-VN" i="1"/>
              <a:t> </a:t>
            </a:r>
            <a:r>
              <a:rPr lang="vi-VN"/>
              <a:t>+ 1</a:t>
            </a:r>
            <a:endParaRPr lang="en-US"/>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028262" y="206686"/>
            <a:ext cx="1122450" cy="1122450"/>
          </a:xfrm>
          <a:prstGeom prst="rect">
            <a:avLst/>
          </a:prstGeom>
        </p:spPr>
      </p:pic>
      <p:sp>
        <p:nvSpPr>
          <p:cNvPr id="5" name="Rectangle 4">
            <a:extLst>
              <a:ext uri="{FF2B5EF4-FFF2-40B4-BE49-F238E27FC236}">
                <a16:creationId xmlns:a16="http://schemas.microsoft.com/office/drawing/2014/main" id="{F3059199-30FB-4025-8292-946E6F28F608}"/>
              </a:ext>
            </a:extLst>
          </p:cNvPr>
          <p:cNvSpPr/>
          <p:nvPr/>
        </p:nvSpPr>
        <p:spPr>
          <a:xfrm>
            <a:off x="9099070" y="1552634"/>
            <a:ext cx="2618406" cy="2714783"/>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cxnSp>
        <p:nvCxnSpPr>
          <p:cNvPr id="6" name="Straight Connector 5"/>
          <p:cNvCxnSpPr/>
          <p:nvPr/>
        </p:nvCxnSpPr>
        <p:spPr>
          <a:xfrm>
            <a:off x="9677375" y="1562417"/>
            <a:ext cx="0" cy="2612572"/>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10446632" y="1562417"/>
            <a:ext cx="0" cy="2612572"/>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a:off x="11215889" y="1562417"/>
            <a:ext cx="0" cy="2612572"/>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9169376" y="1975614"/>
            <a:ext cx="2548100"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9169376" y="2744871"/>
            <a:ext cx="2548100" cy="0"/>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9169376" y="3499614"/>
            <a:ext cx="2548100" cy="0"/>
          </a:xfrm>
          <a:prstGeom prst="line">
            <a:avLst/>
          </a:prstGeom>
        </p:spPr>
        <p:style>
          <a:lnRef idx="1">
            <a:schemeClr val="dk1"/>
          </a:lnRef>
          <a:fillRef idx="0">
            <a:schemeClr val="dk1"/>
          </a:fillRef>
          <a:effectRef idx="0">
            <a:schemeClr val="dk1"/>
          </a:effectRef>
          <a:fontRef idx="minor">
            <a:schemeClr val="tx1"/>
          </a:fontRef>
        </p:style>
      </p:cxnSp>
      <p:sp>
        <p:nvSpPr>
          <p:cNvPr id="12" name="Oval 11"/>
          <p:cNvSpPr/>
          <p:nvPr/>
        </p:nvSpPr>
        <p:spPr>
          <a:xfrm>
            <a:off x="10328762" y="2586666"/>
            <a:ext cx="274320" cy="27432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P</a:t>
            </a:r>
          </a:p>
        </p:txBody>
      </p:sp>
      <p:cxnSp>
        <p:nvCxnSpPr>
          <p:cNvPr id="13" name="Straight Connector 12"/>
          <p:cNvCxnSpPr/>
          <p:nvPr/>
        </p:nvCxnSpPr>
        <p:spPr>
          <a:xfrm flipV="1">
            <a:off x="9169376" y="2723826"/>
            <a:ext cx="2548100" cy="775788"/>
          </a:xfrm>
          <a:prstGeom prst="line">
            <a:avLst/>
          </a:prstGeom>
          <a:ln w="38100">
            <a:solidFill>
              <a:srgbClr val="7030A0"/>
            </a:solidFill>
          </a:ln>
        </p:spPr>
        <p:style>
          <a:lnRef idx="1">
            <a:schemeClr val="dk1"/>
          </a:lnRef>
          <a:fillRef idx="0">
            <a:schemeClr val="dk1"/>
          </a:fillRef>
          <a:effectRef idx="0">
            <a:schemeClr val="dk1"/>
          </a:effectRef>
          <a:fontRef idx="minor">
            <a:schemeClr val="tx1"/>
          </a:fontRef>
        </p:style>
      </p:cxnSp>
      <p:sp>
        <p:nvSpPr>
          <p:cNvPr id="14" name="Oval 13"/>
          <p:cNvSpPr/>
          <p:nvPr/>
        </p:nvSpPr>
        <p:spPr>
          <a:xfrm>
            <a:off x="10306266" y="3334877"/>
            <a:ext cx="274320" cy="27432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S</a:t>
            </a:r>
          </a:p>
        </p:txBody>
      </p:sp>
      <p:sp>
        <p:nvSpPr>
          <p:cNvPr id="15" name="Oval 14"/>
          <p:cNvSpPr/>
          <p:nvPr/>
        </p:nvSpPr>
        <p:spPr>
          <a:xfrm>
            <a:off x="10367109" y="3034433"/>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Oval 15"/>
          <p:cNvSpPr/>
          <p:nvPr/>
        </p:nvSpPr>
        <p:spPr>
          <a:xfrm>
            <a:off x="9540215" y="3334877"/>
            <a:ext cx="274320" cy="2743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TextBox 16"/>
          <p:cNvSpPr txBox="1"/>
          <p:nvPr/>
        </p:nvSpPr>
        <p:spPr>
          <a:xfrm>
            <a:off x="9515580" y="4152231"/>
            <a:ext cx="362857"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x</a:t>
            </a:r>
            <a:r>
              <a:rPr lang="en-US" baseline="-25000"/>
              <a:t>i</a:t>
            </a:r>
            <a:endParaRPr lang="en-US"/>
          </a:p>
        </p:txBody>
      </p:sp>
      <p:sp>
        <p:nvSpPr>
          <p:cNvPr id="18" name="TextBox 23">
            <a:extLst>
              <a:ext uri="{FF2B5EF4-FFF2-40B4-BE49-F238E27FC236}">
                <a16:creationId xmlns:a16="http://schemas.microsoft.com/office/drawing/2014/main" id="{4EF4B50E-3ACC-40D4-8867-B3377287B2D8}"/>
              </a:ext>
            </a:extLst>
          </p:cNvPr>
          <p:cNvSpPr txBox="1"/>
          <p:nvPr/>
        </p:nvSpPr>
        <p:spPr>
          <a:xfrm>
            <a:off x="8493641" y="2539160"/>
            <a:ext cx="60555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FF0000"/>
                </a:solidFill>
                <a:latin typeface="Arial" panose="020B0604020202020204" pitchFamily="34" charset="0"/>
                <a:cs typeface="Arial" panose="020B0604020202020204" pitchFamily="34" charset="0"/>
              </a:rPr>
              <a:t>y</a:t>
            </a:r>
            <a:r>
              <a:rPr lang="en-US" baseline="-25000">
                <a:solidFill>
                  <a:srgbClr val="FF0000"/>
                </a:solidFill>
                <a:latin typeface="Arial" panose="020B0604020202020204" pitchFamily="34" charset="0"/>
                <a:cs typeface="Arial" panose="020B0604020202020204" pitchFamily="34" charset="0"/>
              </a:rPr>
              <a:t>i</a:t>
            </a:r>
            <a:r>
              <a:rPr lang="en-US">
                <a:solidFill>
                  <a:srgbClr val="FF0000"/>
                </a:solidFill>
                <a:latin typeface="Arial" panose="020B0604020202020204" pitchFamily="34" charset="0"/>
                <a:cs typeface="Arial" panose="020B0604020202020204" pitchFamily="34" charset="0"/>
              </a:rPr>
              <a:t>+1</a:t>
            </a:r>
          </a:p>
        </p:txBody>
      </p:sp>
      <p:sp>
        <p:nvSpPr>
          <p:cNvPr id="19" name="TextBox 24">
            <a:extLst>
              <a:ext uri="{FF2B5EF4-FFF2-40B4-BE49-F238E27FC236}">
                <a16:creationId xmlns:a16="http://schemas.microsoft.com/office/drawing/2014/main" id="{49C421D4-BB0C-4988-B1F9-A94CED681A08}"/>
              </a:ext>
            </a:extLst>
          </p:cNvPr>
          <p:cNvSpPr txBox="1"/>
          <p:nvPr/>
        </p:nvSpPr>
        <p:spPr>
          <a:xfrm>
            <a:off x="8730857" y="3311094"/>
            <a:ext cx="32787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y</a:t>
            </a:r>
            <a:r>
              <a:rPr lang="en-US" baseline="-25000"/>
              <a:t>i</a:t>
            </a:r>
            <a:endParaRPr lang="en-US"/>
          </a:p>
        </p:txBody>
      </p:sp>
      <p:sp>
        <p:nvSpPr>
          <p:cNvPr id="20" name="TextBox 25">
            <a:extLst>
              <a:ext uri="{FF2B5EF4-FFF2-40B4-BE49-F238E27FC236}">
                <a16:creationId xmlns:a16="http://schemas.microsoft.com/office/drawing/2014/main" id="{17709717-2280-49AD-AEF0-FE1395C7F205}"/>
              </a:ext>
            </a:extLst>
          </p:cNvPr>
          <p:cNvSpPr txBox="1"/>
          <p:nvPr/>
        </p:nvSpPr>
        <p:spPr>
          <a:xfrm>
            <a:off x="10211828" y="4227195"/>
            <a:ext cx="63277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0070C0"/>
                </a:solidFill>
                <a:latin typeface="Arial" panose="020B0604020202020204" pitchFamily="34" charset="0"/>
                <a:cs typeface="Arial" panose="020B0604020202020204" pitchFamily="34" charset="0"/>
              </a:rPr>
              <a:t>x</a:t>
            </a:r>
            <a:r>
              <a:rPr lang="en-US" baseline="-25000">
                <a:solidFill>
                  <a:srgbClr val="0070C0"/>
                </a:solidFill>
                <a:latin typeface="Arial" panose="020B0604020202020204" pitchFamily="34" charset="0"/>
                <a:cs typeface="Arial" panose="020B0604020202020204" pitchFamily="34" charset="0"/>
              </a:rPr>
              <a:t>i</a:t>
            </a:r>
            <a:r>
              <a:rPr lang="en-US">
                <a:solidFill>
                  <a:srgbClr val="0070C0"/>
                </a:solidFill>
                <a:latin typeface="Arial" panose="020B0604020202020204" pitchFamily="34" charset="0"/>
                <a:cs typeface="Arial" panose="020B0604020202020204" pitchFamily="34" charset="0"/>
              </a:rPr>
              <a:t>+1</a:t>
            </a:r>
          </a:p>
        </p:txBody>
      </p:sp>
      <p:sp>
        <p:nvSpPr>
          <p:cNvPr id="21" name="TextBox 26">
            <a:extLst>
              <a:ext uri="{FF2B5EF4-FFF2-40B4-BE49-F238E27FC236}">
                <a16:creationId xmlns:a16="http://schemas.microsoft.com/office/drawing/2014/main" id="{837A58DE-515D-48F5-BD1A-4C528FAB16B1}"/>
              </a:ext>
            </a:extLst>
          </p:cNvPr>
          <p:cNvSpPr txBox="1"/>
          <p:nvPr/>
        </p:nvSpPr>
        <p:spPr>
          <a:xfrm>
            <a:off x="8701008" y="2965545"/>
            <a:ext cx="32787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y</a:t>
            </a:r>
          </a:p>
        </p:txBody>
      </p:sp>
      <p:cxnSp>
        <p:nvCxnSpPr>
          <p:cNvPr id="22" name="Straight Connector 21">
            <a:extLst>
              <a:ext uri="{FF2B5EF4-FFF2-40B4-BE49-F238E27FC236}">
                <a16:creationId xmlns:a16="http://schemas.microsoft.com/office/drawing/2014/main" id="{DCDB1CBE-78D7-4E17-8CC6-760F4693ECD3}"/>
              </a:ext>
            </a:extLst>
          </p:cNvPr>
          <p:cNvCxnSpPr>
            <a:cxnSpLocks/>
          </p:cNvCxnSpPr>
          <p:nvPr/>
        </p:nvCxnSpPr>
        <p:spPr>
          <a:xfrm>
            <a:off x="9053928" y="3126384"/>
            <a:ext cx="268858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335F483-0A46-4822-9CBD-6214DB25F19E}"/>
              </a:ext>
            </a:extLst>
          </p:cNvPr>
          <p:cNvCxnSpPr/>
          <p:nvPr/>
        </p:nvCxnSpPr>
        <p:spPr>
          <a:xfrm>
            <a:off x="11845953" y="2744871"/>
            <a:ext cx="0" cy="375360"/>
          </a:xfrm>
          <a:prstGeom prst="line">
            <a:avLst/>
          </a:prstGeom>
          <a:ln w="28575">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78DB98C-ED79-4EFD-9119-E22381877876}"/>
              </a:ext>
            </a:extLst>
          </p:cNvPr>
          <p:cNvCxnSpPr/>
          <p:nvPr/>
        </p:nvCxnSpPr>
        <p:spPr>
          <a:xfrm>
            <a:off x="11867378" y="3147197"/>
            <a:ext cx="0" cy="375360"/>
          </a:xfrm>
          <a:prstGeom prst="line">
            <a:avLst/>
          </a:prstGeom>
          <a:ln w="28575">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TextBox 28">
            <a:extLst>
              <a:ext uri="{FF2B5EF4-FFF2-40B4-BE49-F238E27FC236}">
                <a16:creationId xmlns:a16="http://schemas.microsoft.com/office/drawing/2014/main" id="{E6BFD0F5-075A-4892-91B8-7BA032B2ECFB}"/>
              </a:ext>
            </a:extLst>
          </p:cNvPr>
          <p:cNvSpPr txBox="1"/>
          <p:nvPr/>
        </p:nvSpPr>
        <p:spPr>
          <a:xfrm>
            <a:off x="11867378" y="2723826"/>
            <a:ext cx="44172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
            </a:r>
            <a:r>
              <a:rPr lang="en-US" baseline="-25000"/>
              <a:t>2</a:t>
            </a:r>
            <a:endParaRPr lang="en-US"/>
          </a:p>
        </p:txBody>
      </p:sp>
      <p:sp>
        <p:nvSpPr>
          <p:cNvPr id="26" name="TextBox 29">
            <a:extLst>
              <a:ext uri="{FF2B5EF4-FFF2-40B4-BE49-F238E27FC236}">
                <a16:creationId xmlns:a16="http://schemas.microsoft.com/office/drawing/2014/main" id="{68943240-FF36-4374-8584-3ECD1246D7DF}"/>
              </a:ext>
            </a:extLst>
          </p:cNvPr>
          <p:cNvSpPr txBox="1"/>
          <p:nvPr/>
        </p:nvSpPr>
        <p:spPr>
          <a:xfrm>
            <a:off x="11902126" y="3126428"/>
            <a:ext cx="44172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
            </a:r>
            <a:r>
              <a:rPr lang="en-US" baseline="-25000"/>
              <a:t>1</a:t>
            </a:r>
            <a:endParaRPr lang="en-US"/>
          </a:p>
        </p:txBody>
      </p:sp>
    </p:spTree>
    <p:extLst>
      <p:ext uri="{BB962C8B-B14F-4D97-AF65-F5344CB8AC3E}">
        <p14:creationId xmlns:p14="http://schemas.microsoft.com/office/powerpoint/2010/main" val="29003795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001317" y="1502061"/>
                <a:ext cx="10745206" cy="4016768"/>
              </a:xfrm>
            </p:spPr>
            <p:txBody>
              <a:bodyPr>
                <a:noAutofit/>
              </a:bodyPr>
              <a:lstStyle/>
              <a:p>
                <a:pPr lvl="0" algn="just">
                  <a:lnSpc>
                    <a:spcPct val="170000"/>
                  </a:lnSpc>
                  <a:spcBef>
                    <a:spcPts val="0"/>
                  </a:spcBef>
                </a:pPr>
                <a:r>
                  <a:rPr lang="en-US" sz="2000" b="1"/>
                  <a:t>2.2.3. </a:t>
                </a:r>
                <a:r>
                  <a:rPr lang="vi-VN" sz="2000" b="1"/>
                  <a:t>Các giải thuật xây dựng thực thể cơ sở</a:t>
                </a:r>
                <a:r>
                  <a:rPr lang="en-US" sz="2000" b="1"/>
                  <a:t> (tt)</a:t>
                </a:r>
              </a:p>
              <a:p>
                <a:pPr lvl="0" algn="just">
                  <a:lnSpc>
                    <a:spcPct val="170000"/>
                  </a:lnSpc>
                  <a:spcBef>
                    <a:spcPts val="0"/>
                  </a:spcBef>
                </a:pPr>
                <a:r>
                  <a:rPr lang="en-US" sz="2000" b="1"/>
                  <a:t>Giải thuật Bresenham (tt)</a:t>
                </a:r>
              </a:p>
              <a:p>
                <a:pPr lvl="0">
                  <a:lnSpc>
                    <a:spcPct val="170000"/>
                  </a:lnSpc>
                  <a:spcBef>
                    <a:spcPts val="0"/>
                  </a:spcBef>
                </a:pPr>
                <a:r>
                  <a:rPr lang="vi-VN" sz="2000"/>
                  <a:t>Giá trị </a:t>
                </a:r>
                <a:r>
                  <a:rPr lang="vi-VN" sz="2000" i="1"/>
                  <a:t>p</a:t>
                </a:r>
                <a:r>
                  <a:rPr lang="vi-VN" sz="2000" baseline="-25000"/>
                  <a:t>0</a:t>
                </a:r>
                <a:r>
                  <a:rPr lang="vi-VN" sz="2000"/>
                  <a:t> được tính từ điểm vẽ đầu tiên (</a:t>
                </a:r>
                <a:r>
                  <a:rPr lang="vi-VN" sz="2000" i="1"/>
                  <a:t>x</a:t>
                </a:r>
                <a:r>
                  <a:rPr lang="vi-VN" sz="2000" baseline="-25000"/>
                  <a:t>0</a:t>
                </a:r>
                <a:r>
                  <a:rPr lang="vi-VN" sz="2000"/>
                  <a:t>, </a:t>
                </a:r>
                <a:r>
                  <a:rPr lang="vi-VN" sz="2000" i="1"/>
                  <a:t>y</a:t>
                </a:r>
                <a:r>
                  <a:rPr lang="vi-VN" sz="2000" baseline="-25000"/>
                  <a:t>0</a:t>
                </a:r>
                <a:r>
                  <a:rPr lang="vi-VN" sz="2000"/>
                  <a:t>) theo công thức:</a:t>
                </a:r>
                <a:r>
                  <a:rPr lang="en-US" sz="2000"/>
                  <a:t> </a:t>
                </a:r>
              </a:p>
              <a:p>
                <a:pPr marL="0" lvl="0" indent="0">
                  <a:lnSpc>
                    <a:spcPct val="170000"/>
                  </a:lnSpc>
                  <a:spcBef>
                    <a:spcPts val="0"/>
                  </a:spcBef>
                  <a:buNone/>
                </a:pPr>
                <a:r>
                  <a:rPr lang="en-US" sz="2000" i="1"/>
                  <a:t>	</a:t>
                </a:r>
                <a:r>
                  <a:rPr lang="vi-VN" sz="2000" i="1"/>
                  <a:t>p</a:t>
                </a:r>
                <a:r>
                  <a:rPr lang="vi-VN" sz="2000" baseline="-25000"/>
                  <a:t>0</a:t>
                </a:r>
                <a:r>
                  <a:rPr lang="vi-VN" sz="2000"/>
                  <a:t> = 2</a:t>
                </a:r>
                <a:r>
                  <a:rPr lang="vi-VN" sz="2000" i="1"/>
                  <a:t>D</a:t>
                </a:r>
                <a:r>
                  <a:rPr lang="vi-VN" sz="2000" i="1" baseline="-25000"/>
                  <a:t>y</a:t>
                </a:r>
                <a:r>
                  <a:rPr lang="vi-VN" sz="2000" i="1"/>
                  <a:t>x</a:t>
                </a:r>
                <a:r>
                  <a:rPr lang="vi-VN" sz="2000" baseline="-25000"/>
                  <a:t>0</a:t>
                </a:r>
                <a:r>
                  <a:rPr lang="vi-VN" sz="2000"/>
                  <a:t> − 2</a:t>
                </a:r>
                <a:r>
                  <a:rPr lang="vi-VN" sz="2000" i="1"/>
                  <a:t>D</a:t>
                </a:r>
                <a:r>
                  <a:rPr lang="vi-VN" sz="2000" i="1" baseline="-25000"/>
                  <a:t>x</a:t>
                </a:r>
                <a:r>
                  <a:rPr lang="vi-VN" sz="2000" i="1"/>
                  <a:t>y</a:t>
                </a:r>
                <a:r>
                  <a:rPr lang="vi-VN" sz="2000" baseline="-25000"/>
                  <a:t>0</a:t>
                </a:r>
                <a:r>
                  <a:rPr lang="vi-VN" sz="2000"/>
                  <a:t> + </a:t>
                </a:r>
                <a:r>
                  <a:rPr lang="vi-VN" sz="2000" i="1"/>
                  <a:t>c </a:t>
                </a:r>
                <a:r>
                  <a:rPr lang="vi-VN" sz="2000"/>
                  <a:t>= 2</a:t>
                </a:r>
                <a:r>
                  <a:rPr lang="vi-VN" sz="2000" i="1"/>
                  <a:t>D</a:t>
                </a:r>
                <a:r>
                  <a:rPr lang="vi-VN" sz="2000" i="1" baseline="-25000"/>
                  <a:t>y</a:t>
                </a:r>
                <a:r>
                  <a:rPr lang="vi-VN" sz="2000" i="1"/>
                  <a:t>x</a:t>
                </a:r>
                <a:r>
                  <a:rPr lang="vi-VN" sz="2000" baseline="-25000"/>
                  <a:t>0</a:t>
                </a:r>
                <a:r>
                  <a:rPr lang="vi-VN" sz="2000"/>
                  <a:t> − 2</a:t>
                </a:r>
                <a:r>
                  <a:rPr lang="vi-VN" sz="2000" i="1"/>
                  <a:t>D</a:t>
                </a:r>
                <a:r>
                  <a:rPr lang="vi-VN" sz="2000" i="1" baseline="-25000"/>
                  <a:t>x</a:t>
                </a:r>
                <a:r>
                  <a:rPr lang="vi-VN" sz="2000" i="1"/>
                  <a:t>y</a:t>
                </a:r>
                <a:r>
                  <a:rPr lang="vi-VN" sz="2000" baseline="-25000"/>
                  <a:t>0</a:t>
                </a:r>
                <a:r>
                  <a:rPr lang="vi-VN" sz="2000"/>
                  <a:t> + 2</a:t>
                </a:r>
                <a:r>
                  <a:rPr lang="vi-VN" sz="2000" i="1"/>
                  <a:t>D</a:t>
                </a:r>
                <a:r>
                  <a:rPr lang="vi-VN" sz="2000" i="1" baseline="-25000"/>
                  <a:t>y</a:t>
                </a:r>
                <a:r>
                  <a:rPr lang="en-US" sz="2000"/>
                  <a:t>+</a:t>
                </a:r>
                <a:r>
                  <a:rPr lang="vi-VN" sz="2000"/>
                  <a:t>(2</a:t>
                </a:r>
                <a:r>
                  <a:rPr lang="vi-VN" sz="2000" i="1"/>
                  <a:t>b </a:t>
                </a:r>
                <a:r>
                  <a:rPr lang="vi-VN" sz="2000"/>
                  <a:t>− </a:t>
                </a:r>
                <a:r>
                  <a:rPr lang="en-US" sz="2000"/>
                  <a:t>1</a:t>
                </a:r>
                <a:r>
                  <a:rPr lang="vi-VN" sz="2000"/>
                  <a:t>)</a:t>
                </a:r>
                <a:r>
                  <a:rPr lang="vi-VN" sz="2000" i="1"/>
                  <a:t>D</a:t>
                </a:r>
                <a:r>
                  <a:rPr lang="vi-VN" sz="2000" i="1" baseline="-25000"/>
                  <a:t>x</a:t>
                </a:r>
                <a:endParaRPr lang="en-US" sz="2000" i="1" baseline="-25000"/>
              </a:p>
              <a:p>
                <a:pPr lvl="0">
                  <a:lnSpc>
                    <a:spcPct val="170000"/>
                  </a:lnSpc>
                  <a:spcBef>
                    <a:spcPts val="0"/>
                  </a:spcBef>
                </a:pPr>
                <a:r>
                  <a:rPr lang="vi-VN" sz="2000"/>
                  <a:t>Do (</a:t>
                </a:r>
                <a:r>
                  <a:rPr lang="vi-VN" sz="2000" i="1"/>
                  <a:t>x</a:t>
                </a:r>
                <a:r>
                  <a:rPr lang="vi-VN" sz="2000" baseline="-25000"/>
                  <a:t>0</a:t>
                </a:r>
                <a:r>
                  <a:rPr lang="vi-VN" sz="2000"/>
                  <a:t>, </a:t>
                </a:r>
                <a:r>
                  <a:rPr lang="vi-VN" sz="2000" i="1"/>
                  <a:t>y</a:t>
                </a:r>
                <a:r>
                  <a:rPr lang="vi-VN" sz="2000" baseline="-25000"/>
                  <a:t>0</a:t>
                </a:r>
                <a:r>
                  <a:rPr lang="vi-VN" sz="2000"/>
                  <a:t>) là điểm nguyên thuộc về đoạn thẳng nên ta có</a:t>
                </a:r>
                <a:r>
                  <a:rPr lang="en-US" sz="2000"/>
                  <a:t>: </a:t>
                </a:r>
                <a:r>
                  <a:rPr lang="vi-VN" sz="2000" i="1"/>
                  <a:t>y</a:t>
                </a:r>
                <a:r>
                  <a:rPr lang="vi-VN" sz="2000" baseline="-25000"/>
                  <a:t>0</a:t>
                </a:r>
                <a:r>
                  <a:rPr lang="vi-VN" sz="2000"/>
                  <a:t> = </a:t>
                </a:r>
                <a:r>
                  <a:rPr lang="vi-VN" sz="2000" i="1"/>
                  <a:t>mx</a:t>
                </a:r>
                <a:r>
                  <a:rPr lang="vi-VN" sz="2000" baseline="-25000"/>
                  <a:t>0</a:t>
                </a:r>
                <a:r>
                  <a:rPr lang="vi-VN" sz="2000"/>
                  <a:t> + </a:t>
                </a:r>
                <a:r>
                  <a:rPr lang="vi-VN" sz="2000" i="1"/>
                  <a:t>b </a:t>
                </a:r>
                <a:r>
                  <a:rPr lang="vi-VN" sz="200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𝐷</m:t>
                            </m:r>
                          </m:e>
                          <m:sub>
                            <m:r>
                              <a:rPr lang="en-US" sz="2000" i="1">
                                <a:latin typeface="Cambria Math" panose="02040503050406030204" pitchFamily="18" charset="0"/>
                              </a:rPr>
                              <m:t>𝑦</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𝐷</m:t>
                            </m:r>
                          </m:e>
                          <m:sub>
                            <m:r>
                              <a:rPr lang="en-US" sz="2000" i="1">
                                <a:latin typeface="Cambria Math" panose="02040503050406030204" pitchFamily="18" charset="0"/>
                              </a:rPr>
                              <m:t>𝑥</m:t>
                            </m:r>
                          </m:sub>
                        </m:sSub>
                      </m:den>
                    </m:f>
                  </m:oMath>
                </a14:m>
                <a:r>
                  <a:rPr lang="en-US" sz="2000"/>
                  <a:t>x</a:t>
                </a:r>
                <a:r>
                  <a:rPr lang="en-US" sz="2000" baseline="-25000"/>
                  <a:t>0</a:t>
                </a:r>
                <a:r>
                  <a:rPr lang="en-US" sz="2000"/>
                  <a:t>+b</a:t>
                </a:r>
                <a:r>
                  <a:rPr lang="vi-VN" sz="2000"/>
                  <a:t>. </a:t>
                </a:r>
                <a:endParaRPr lang="en-US" sz="2000"/>
              </a:p>
              <a:p>
                <a:pPr lvl="0">
                  <a:lnSpc>
                    <a:spcPct val="170000"/>
                  </a:lnSpc>
                  <a:spcBef>
                    <a:spcPts val="0"/>
                  </a:spcBef>
                </a:pPr>
                <a:r>
                  <a:rPr lang="vi-VN" sz="2000"/>
                  <a:t>Thế vào phương trình trên ta suy ra: </a:t>
                </a:r>
                <a:r>
                  <a:rPr lang="vi-VN" sz="2000" i="1"/>
                  <a:t>p</a:t>
                </a:r>
                <a:r>
                  <a:rPr lang="vi-VN" sz="2000" baseline="-25000"/>
                  <a:t>0</a:t>
                </a:r>
                <a:r>
                  <a:rPr lang="vi-VN" sz="2000"/>
                  <a:t> = 2</a:t>
                </a:r>
                <a:r>
                  <a:rPr lang="vi-VN" sz="2000" i="1"/>
                  <a:t>D</a:t>
                </a:r>
                <a:r>
                  <a:rPr lang="vi-VN" sz="2000" i="1" baseline="-25000"/>
                  <a:t>y</a:t>
                </a:r>
                <a:r>
                  <a:rPr lang="vi-VN" sz="2000" i="1"/>
                  <a:t> </a:t>
                </a:r>
                <a:r>
                  <a:rPr lang="vi-VN" sz="2000"/>
                  <a:t>− </a:t>
                </a:r>
                <a:r>
                  <a:rPr lang="vi-VN" sz="2000" i="1"/>
                  <a:t>D</a:t>
                </a:r>
                <a:r>
                  <a:rPr lang="vi-VN" sz="2000" i="1" baseline="-25000"/>
                  <a:t>x</a:t>
                </a:r>
                <a:endParaRPr lang="en-US" sz="2000"/>
              </a:p>
            </p:txBody>
          </p:sp>
        </mc:Choice>
        <mc:Fallback xmlns="">
          <p:sp>
            <p:nvSpPr>
              <p:cNvPr id="3" name="Content Placeholder 2">
                <a:extLst>
                  <a:ext uri="{FF2B5EF4-FFF2-40B4-BE49-F238E27FC236}">
                    <a16:creationId xmlns:a16="http://schemas.microsoft.com/office/drawing/2014/main" xmlns="" xmlns:a14="http://schemas.microsoft.com/office/drawing/2010/main" id="{C3C0199F-A274-44C6-BF37-784A855E6EEA}"/>
                  </a:ext>
                </a:extLst>
              </p:cNvPr>
              <p:cNvSpPr>
                <a:spLocks noGrp="1" noRot="1" noChangeAspect="1" noMove="1" noResize="1" noEditPoints="1" noAdjustHandles="1" noChangeArrowheads="1" noChangeShapeType="1" noTextEdit="1"/>
              </p:cNvSpPr>
              <p:nvPr>
                <p:ph idx="1"/>
              </p:nvPr>
            </p:nvSpPr>
            <p:spPr>
              <a:xfrm>
                <a:off x="1001317" y="1502061"/>
                <a:ext cx="10745206" cy="4016768"/>
              </a:xfrm>
              <a:blipFill rotWithShape="0">
                <a:blip r:embed="rId3"/>
                <a:stretch>
                  <a:fillRect l="-510"/>
                </a:stretch>
              </a:blipFill>
            </p:spPr>
            <p:txBody>
              <a:bodyPr/>
              <a:lstStyle/>
              <a:p>
                <a:r>
                  <a:rPr lang="en-US">
                    <a:noFill/>
                  </a:rPr>
                  <a:t> </a:t>
                </a:r>
              </a:p>
            </p:txBody>
          </p:sp>
        </mc:Fallback>
      </mc:AlternateContent>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028262" y="206686"/>
            <a:ext cx="1122450" cy="1122450"/>
          </a:xfrm>
          <a:prstGeom prst="rect">
            <a:avLst/>
          </a:prstGeom>
        </p:spPr>
      </p:pic>
    </p:spTree>
    <p:extLst>
      <p:ext uri="{BB962C8B-B14F-4D97-AF65-F5344CB8AC3E}">
        <p14:creationId xmlns:p14="http://schemas.microsoft.com/office/powerpoint/2010/main" val="5337164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875763" y="1650554"/>
            <a:ext cx="10185937" cy="4572000"/>
          </a:xfrm>
        </p:spPr>
        <p:txBody>
          <a:bodyPr>
            <a:normAutofit/>
          </a:bodyPr>
          <a:lstStyle/>
          <a:p>
            <a:pPr lvl="0" algn="just"/>
            <a:r>
              <a:rPr lang="en-US" sz="2000" b="1"/>
              <a:t>2.2.3. </a:t>
            </a:r>
            <a:r>
              <a:rPr lang="vi-VN" sz="2000" b="1"/>
              <a:t>Các giải thuật xây dựng thực thể cơ sở</a:t>
            </a:r>
            <a:r>
              <a:rPr lang="en-US" sz="2000" b="1"/>
              <a:t> (tt)</a:t>
            </a:r>
          </a:p>
          <a:p>
            <a:pPr lvl="0" algn="just"/>
            <a:r>
              <a:rPr lang="en-US" sz="2000" b="1"/>
              <a:t>Giải thuật Bresenham</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028262" y="206686"/>
            <a:ext cx="1122450" cy="1122450"/>
          </a:xfrm>
          <a:prstGeom prst="rect">
            <a:avLst/>
          </a:prstGeom>
        </p:spPr>
      </p:pic>
      <p:sp>
        <p:nvSpPr>
          <p:cNvPr id="7" name="Rectangle 6"/>
          <p:cNvSpPr/>
          <p:nvPr/>
        </p:nvSpPr>
        <p:spPr>
          <a:xfrm>
            <a:off x="592428" y="2669078"/>
            <a:ext cx="3560472" cy="289310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sz="1400">
                <a:latin typeface="Adobe Arabic" panose="02040503050201020203" pitchFamily="18" charset="-78"/>
                <a:cs typeface="Adobe Arabic" panose="02040503050201020203" pitchFamily="18" charset="-78"/>
              </a:rPr>
              <a:t>void LineBres (int x1, int y1, int x2, int y2)</a:t>
            </a:r>
          </a:p>
          <a:p>
            <a:r>
              <a:rPr lang="en-US" sz="1400">
                <a:latin typeface="Adobe Arabic" panose="02040503050201020203" pitchFamily="18" charset="-78"/>
                <a:cs typeface="Adobe Arabic" panose="02040503050201020203" pitchFamily="18" charset="-78"/>
              </a:rPr>
              <a:t>{</a:t>
            </a:r>
          </a:p>
          <a:p>
            <a:r>
              <a:rPr lang="en-US" sz="1400">
                <a:latin typeface="Adobe Arabic" panose="02040503050201020203" pitchFamily="18" charset="-78"/>
                <a:cs typeface="Adobe Arabic" panose="02040503050201020203" pitchFamily="18" charset="-78"/>
              </a:rPr>
              <a:t>  int Dx, Dy, p, Const1, Const2;</a:t>
            </a:r>
          </a:p>
          <a:p>
            <a:r>
              <a:rPr lang="en-US" sz="1400">
                <a:latin typeface="Adobe Arabic" panose="02040503050201020203" pitchFamily="18" charset="-78"/>
                <a:cs typeface="Adobe Arabic" panose="02040503050201020203" pitchFamily="18" charset="-78"/>
              </a:rPr>
              <a:t>  int x, y;</a:t>
            </a:r>
          </a:p>
          <a:p>
            <a:r>
              <a:rPr lang="en-US" sz="1400">
                <a:latin typeface="Adobe Arabic" panose="02040503050201020203" pitchFamily="18" charset="-78"/>
                <a:cs typeface="Adobe Arabic" panose="02040503050201020203" pitchFamily="18" charset="-78"/>
              </a:rPr>
              <a:t>  Dx = x2 - x1;</a:t>
            </a:r>
          </a:p>
          <a:p>
            <a:r>
              <a:rPr lang="en-US" sz="1400">
                <a:latin typeface="Adobe Arabic" panose="02040503050201020203" pitchFamily="18" charset="-78"/>
                <a:cs typeface="Adobe Arabic" panose="02040503050201020203" pitchFamily="18" charset="-78"/>
              </a:rPr>
              <a:t>  Dy = y2 - y1;</a:t>
            </a:r>
          </a:p>
          <a:p>
            <a:r>
              <a:rPr lang="en-US" sz="1400">
                <a:latin typeface="Adobe Arabic" panose="02040503050201020203" pitchFamily="18" charset="-78"/>
                <a:cs typeface="Adobe Arabic" panose="02040503050201020203" pitchFamily="18" charset="-78"/>
              </a:rPr>
              <a:t>  p = 2*Dy - Dx; // (Dy &lt;&lt;1) - Dx</a:t>
            </a:r>
          </a:p>
          <a:p>
            <a:r>
              <a:rPr lang="en-US" sz="1400">
                <a:latin typeface="Adobe Arabic" panose="02040503050201020203" pitchFamily="18" charset="-78"/>
                <a:cs typeface="Adobe Arabic" panose="02040503050201020203" pitchFamily="18" charset="-78"/>
              </a:rPr>
              <a:t>  Const1 = 2*Dy; // Dy &lt;&lt;1</a:t>
            </a:r>
          </a:p>
          <a:p>
            <a:r>
              <a:rPr lang="en-US" sz="1400">
                <a:latin typeface="Adobe Arabic" panose="02040503050201020203" pitchFamily="18" charset="-78"/>
                <a:cs typeface="Adobe Arabic" panose="02040503050201020203" pitchFamily="18" charset="-78"/>
              </a:rPr>
              <a:t>  Const2 = 2*(Dy-Dx); // (Dy-Dx) &lt;&lt;1</a:t>
            </a:r>
          </a:p>
          <a:p>
            <a:r>
              <a:rPr lang="en-US" sz="1400">
                <a:latin typeface="Adobe Arabic" panose="02040503050201020203" pitchFamily="18" charset="-78"/>
                <a:cs typeface="Adobe Arabic" panose="02040503050201020203" pitchFamily="18" charset="-78"/>
              </a:rPr>
              <a:t>  x = x1;</a:t>
            </a:r>
          </a:p>
          <a:p>
            <a:r>
              <a:rPr lang="en-US" sz="1400">
                <a:latin typeface="Adobe Arabic" panose="02040503050201020203" pitchFamily="18" charset="-78"/>
                <a:cs typeface="Adobe Arabic" panose="02040503050201020203" pitchFamily="18" charset="-78"/>
              </a:rPr>
              <a:t>  y = y1;</a:t>
            </a:r>
          </a:p>
          <a:p>
            <a:r>
              <a:rPr lang="en-US" sz="1400">
                <a:latin typeface="Adobe Arabic" panose="02040503050201020203" pitchFamily="18" charset="-78"/>
                <a:cs typeface="Adobe Arabic" panose="02040503050201020203" pitchFamily="18" charset="-78"/>
              </a:rPr>
              <a:t>  putpixel(x, y, Color);</a:t>
            </a:r>
          </a:p>
        </p:txBody>
      </p:sp>
      <p:sp>
        <p:nvSpPr>
          <p:cNvPr id="8" name="Rectangle 7"/>
          <p:cNvSpPr/>
          <p:nvPr/>
        </p:nvSpPr>
        <p:spPr>
          <a:xfrm>
            <a:off x="4310409" y="2175172"/>
            <a:ext cx="3162300" cy="3877985"/>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sz="1600">
                <a:latin typeface="Adobe Arabic" panose="02040503050201020203" pitchFamily="18" charset="-78"/>
                <a:cs typeface="Adobe Arabic" panose="02040503050201020203" pitchFamily="18" charset="-78"/>
              </a:rPr>
              <a:t>for(i=x1; i&lt;x2; i++)</a:t>
            </a:r>
          </a:p>
          <a:p>
            <a:r>
              <a:rPr lang="en-US" sz="1600">
                <a:latin typeface="Adobe Arabic" panose="02040503050201020203" pitchFamily="18" charset="-78"/>
                <a:cs typeface="Adobe Arabic" panose="02040503050201020203" pitchFamily="18" charset="-78"/>
              </a:rPr>
              <a:t>  {</a:t>
            </a:r>
          </a:p>
          <a:p>
            <a:r>
              <a:rPr lang="en-US" sz="1600">
                <a:latin typeface="Adobe Arabic" panose="02040503050201020203" pitchFamily="18" charset="-78"/>
                <a:cs typeface="Adobe Arabic" panose="02040503050201020203" pitchFamily="18" charset="-78"/>
              </a:rPr>
              <a:t>    if (p&lt;0) </a:t>
            </a:r>
          </a:p>
          <a:p>
            <a:r>
              <a:rPr lang="en-US" sz="1600">
                <a:latin typeface="Adobe Arabic" panose="02040503050201020203" pitchFamily="18" charset="-78"/>
                <a:cs typeface="Adobe Arabic" panose="02040503050201020203" pitchFamily="18" charset="-78"/>
              </a:rPr>
              <a:t>    {</a:t>
            </a:r>
          </a:p>
          <a:p>
            <a:r>
              <a:rPr lang="en-US" sz="1600">
                <a:latin typeface="Adobe Arabic" panose="02040503050201020203" pitchFamily="18" charset="-78"/>
                <a:cs typeface="Adobe Arabic" panose="02040503050201020203" pitchFamily="18" charset="-78"/>
              </a:rPr>
              <a:t>      p += 2*Dy;</a:t>
            </a:r>
          </a:p>
          <a:p>
            <a:r>
              <a:rPr lang="en-US" sz="1600">
                <a:latin typeface="Adobe Arabic" panose="02040503050201020203" pitchFamily="18" charset="-78"/>
                <a:cs typeface="Adobe Arabic" panose="02040503050201020203" pitchFamily="18" charset="-78"/>
              </a:rPr>
              <a:t>    }</a:t>
            </a:r>
          </a:p>
          <a:p>
            <a:r>
              <a:rPr lang="en-US" sz="1600">
                <a:latin typeface="Adobe Arabic" panose="02040503050201020203" pitchFamily="18" charset="-78"/>
                <a:cs typeface="Adobe Arabic" panose="02040503050201020203" pitchFamily="18" charset="-78"/>
              </a:rPr>
              <a:t>    else</a:t>
            </a:r>
          </a:p>
          <a:p>
            <a:r>
              <a:rPr lang="en-US" sz="1600">
                <a:latin typeface="Adobe Arabic" panose="02040503050201020203" pitchFamily="18" charset="-78"/>
                <a:cs typeface="Adobe Arabic" panose="02040503050201020203" pitchFamily="18" charset="-78"/>
              </a:rPr>
              <a:t>    {</a:t>
            </a:r>
          </a:p>
          <a:p>
            <a:r>
              <a:rPr lang="en-US" sz="1600">
                <a:latin typeface="Adobe Arabic" panose="02040503050201020203" pitchFamily="18" charset="-78"/>
                <a:cs typeface="Adobe Arabic" panose="02040503050201020203" pitchFamily="18" charset="-78"/>
              </a:rPr>
              <a:t>      p += 2*(Dy-Dx);</a:t>
            </a:r>
          </a:p>
          <a:p>
            <a:r>
              <a:rPr lang="en-US" sz="1600">
                <a:latin typeface="Adobe Arabic" panose="02040503050201020203" pitchFamily="18" charset="-78"/>
                <a:cs typeface="Adobe Arabic" panose="02040503050201020203" pitchFamily="18" charset="-78"/>
              </a:rPr>
              <a:t>      y++;</a:t>
            </a:r>
          </a:p>
          <a:p>
            <a:r>
              <a:rPr lang="en-US" sz="1600">
                <a:latin typeface="Adobe Arabic" panose="02040503050201020203" pitchFamily="18" charset="-78"/>
                <a:cs typeface="Adobe Arabic" panose="02040503050201020203" pitchFamily="18" charset="-78"/>
              </a:rPr>
              <a:t>    } </a:t>
            </a:r>
          </a:p>
          <a:p>
            <a:r>
              <a:rPr lang="en-US" sz="1600">
                <a:latin typeface="Adobe Arabic" panose="02040503050201020203" pitchFamily="18" charset="-78"/>
                <a:cs typeface="Adobe Arabic" panose="02040503050201020203" pitchFamily="18" charset="-78"/>
              </a:rPr>
              <a:t>    x++;</a:t>
            </a:r>
          </a:p>
          <a:p>
            <a:r>
              <a:rPr lang="en-US" sz="1600">
                <a:latin typeface="Adobe Arabic" panose="02040503050201020203" pitchFamily="18" charset="-78"/>
                <a:cs typeface="Adobe Arabic" panose="02040503050201020203" pitchFamily="18" charset="-78"/>
              </a:rPr>
              <a:t>    putpixel(x, y, Color);</a:t>
            </a:r>
          </a:p>
          <a:p>
            <a:r>
              <a:rPr lang="en-US" sz="1600">
                <a:latin typeface="Adobe Arabic" panose="02040503050201020203" pitchFamily="18" charset="-78"/>
                <a:cs typeface="Adobe Arabic" panose="02040503050201020203" pitchFamily="18" charset="-78"/>
              </a:rPr>
              <a:t>  }</a:t>
            </a:r>
          </a:p>
          <a:p>
            <a:r>
              <a:rPr lang="en-US" sz="1600">
                <a:latin typeface="Adobe Arabic" panose="02040503050201020203" pitchFamily="18" charset="-78"/>
                <a:cs typeface="Adobe Arabic" panose="02040503050201020203" pitchFamily="18" charset="-78"/>
              </a:rPr>
              <a:t>} // LineBres</a:t>
            </a:r>
          </a:p>
        </p:txBody>
      </p:sp>
      <p:pic>
        <p:nvPicPr>
          <p:cNvPr id="11" name="Picture 10"/>
          <p:cNvPicPr>
            <a:picLocks noChangeAspect="1"/>
          </p:cNvPicPr>
          <p:nvPr/>
        </p:nvPicPr>
        <p:blipFill>
          <a:blip r:embed="rId4"/>
          <a:stretch>
            <a:fillRect/>
          </a:stretch>
        </p:blipFill>
        <p:spPr>
          <a:xfrm>
            <a:off x="8754768" y="1650554"/>
            <a:ext cx="1966636" cy="4572000"/>
          </a:xfrm>
          <a:prstGeom prst="rect">
            <a:avLst/>
          </a:prstGeom>
        </p:spPr>
      </p:pic>
    </p:spTree>
    <p:extLst>
      <p:ext uri="{BB962C8B-B14F-4D97-AF65-F5344CB8AC3E}">
        <p14:creationId xmlns:p14="http://schemas.microsoft.com/office/powerpoint/2010/main" val="1612035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bg/>
                                          </p:spTgt>
                                        </p:tgtEl>
                                        <p:attrNameLst>
                                          <p:attrName>style.visibility</p:attrName>
                                        </p:attrNameLst>
                                      </p:cBhvr>
                                      <p:to>
                                        <p:strVal val="visible"/>
                                      </p:to>
                                    </p:set>
                                    <p:anim calcmode="lin" valueType="num">
                                      <p:cBhvr additive="base">
                                        <p:cTn id="7" dur="500" fill="hold"/>
                                        <p:tgtEl>
                                          <p:spTgt spid="7">
                                            <p:bg/>
                                          </p:spTgt>
                                        </p:tgtEl>
                                        <p:attrNameLst>
                                          <p:attrName>ppt_x</p:attrName>
                                        </p:attrNameLst>
                                      </p:cBhvr>
                                      <p:tavLst>
                                        <p:tav tm="0">
                                          <p:val>
                                            <p:strVal val="#ppt_x"/>
                                          </p:val>
                                        </p:tav>
                                        <p:tav tm="100000">
                                          <p:val>
                                            <p:strVal val="#ppt_x"/>
                                          </p:val>
                                        </p:tav>
                                      </p:tavLst>
                                    </p:anim>
                                    <p:anim calcmode="lin" valueType="num">
                                      <p:cBhvr additive="base">
                                        <p:cTn id="8" dur="500" fill="hold"/>
                                        <p:tgtEl>
                                          <p:spTgt spid="7">
                                            <p:bg/>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 calcmode="lin" valueType="num">
                                      <p:cBhvr additive="base">
                                        <p:cTn id="12"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 calcmode="lin" valueType="num">
                                      <p:cBhvr additive="base">
                                        <p:cTn id="1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 calcmode="lin" valueType="num">
                                      <p:cBhvr additive="base">
                                        <p:cTn id="22"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anim calcmode="lin" valueType="num">
                                      <p:cBhvr additive="base">
                                        <p:cTn id="27"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7">
                                            <p:txEl>
                                              <p:pRg st="4" end="4"/>
                                            </p:txEl>
                                          </p:spTgt>
                                        </p:tgtEl>
                                        <p:attrNameLst>
                                          <p:attrName>style.visibility</p:attrName>
                                        </p:attrNameLst>
                                      </p:cBhvr>
                                      <p:to>
                                        <p:strVal val="visible"/>
                                      </p:to>
                                    </p:set>
                                    <p:anim calcmode="lin" valueType="num">
                                      <p:cBhvr additive="base">
                                        <p:cTn id="32"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anim calcmode="lin" valueType="num">
                                      <p:cBhvr additive="base">
                                        <p:cTn id="37"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7">
                                            <p:txEl>
                                              <p:pRg st="6" end="6"/>
                                            </p:txEl>
                                          </p:spTgt>
                                        </p:tgtEl>
                                        <p:attrNameLst>
                                          <p:attrName>style.visibility</p:attrName>
                                        </p:attrNameLst>
                                      </p:cBhvr>
                                      <p:to>
                                        <p:strVal val="visible"/>
                                      </p:to>
                                    </p:set>
                                    <p:anim calcmode="lin" valueType="num">
                                      <p:cBhvr additive="base">
                                        <p:cTn id="42"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7">
                                            <p:txEl>
                                              <p:pRg st="7" end="7"/>
                                            </p:txEl>
                                          </p:spTgt>
                                        </p:tgtEl>
                                        <p:attrNameLst>
                                          <p:attrName>style.visibility</p:attrName>
                                        </p:attrNameLst>
                                      </p:cBhvr>
                                      <p:to>
                                        <p:strVal val="visible"/>
                                      </p:to>
                                    </p:set>
                                    <p:anim calcmode="lin" valueType="num">
                                      <p:cBhvr additive="base">
                                        <p:cTn id="47"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7">
                                            <p:txEl>
                                              <p:pRg st="7" end="7"/>
                                            </p:txEl>
                                          </p:spTgt>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grpId="0" nodeType="afterEffect">
                                  <p:stCondLst>
                                    <p:cond delay="0"/>
                                  </p:stCondLst>
                                  <p:childTnLst>
                                    <p:set>
                                      <p:cBhvr>
                                        <p:cTn id="51" dur="1" fill="hold">
                                          <p:stCondLst>
                                            <p:cond delay="0"/>
                                          </p:stCondLst>
                                        </p:cTn>
                                        <p:tgtEl>
                                          <p:spTgt spid="7">
                                            <p:txEl>
                                              <p:pRg st="8" end="8"/>
                                            </p:txEl>
                                          </p:spTgt>
                                        </p:tgtEl>
                                        <p:attrNameLst>
                                          <p:attrName>style.visibility</p:attrName>
                                        </p:attrNameLst>
                                      </p:cBhvr>
                                      <p:to>
                                        <p:strVal val="visible"/>
                                      </p:to>
                                    </p:set>
                                    <p:anim calcmode="lin" valueType="num">
                                      <p:cBhvr additive="base">
                                        <p:cTn id="52"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grpId="0" nodeType="afterEffect">
                                  <p:stCondLst>
                                    <p:cond delay="0"/>
                                  </p:stCondLst>
                                  <p:childTnLst>
                                    <p:set>
                                      <p:cBhvr>
                                        <p:cTn id="56" dur="1" fill="hold">
                                          <p:stCondLst>
                                            <p:cond delay="0"/>
                                          </p:stCondLst>
                                        </p:cTn>
                                        <p:tgtEl>
                                          <p:spTgt spid="7">
                                            <p:txEl>
                                              <p:pRg st="9" end="9"/>
                                            </p:txEl>
                                          </p:spTgt>
                                        </p:tgtEl>
                                        <p:attrNameLst>
                                          <p:attrName>style.visibility</p:attrName>
                                        </p:attrNameLst>
                                      </p:cBhvr>
                                      <p:to>
                                        <p:strVal val="visible"/>
                                      </p:to>
                                    </p:set>
                                    <p:anim calcmode="lin" valueType="num">
                                      <p:cBhvr additive="base">
                                        <p:cTn id="57"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7">
                                            <p:txEl>
                                              <p:pRg st="9" end="9"/>
                                            </p:txEl>
                                          </p:spTgt>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fill="hold" grpId="0" nodeType="afterEffect">
                                  <p:stCondLst>
                                    <p:cond delay="0"/>
                                  </p:stCondLst>
                                  <p:childTnLst>
                                    <p:set>
                                      <p:cBhvr>
                                        <p:cTn id="61" dur="1" fill="hold">
                                          <p:stCondLst>
                                            <p:cond delay="0"/>
                                          </p:stCondLst>
                                        </p:cTn>
                                        <p:tgtEl>
                                          <p:spTgt spid="7">
                                            <p:txEl>
                                              <p:pRg st="10" end="10"/>
                                            </p:txEl>
                                          </p:spTgt>
                                        </p:tgtEl>
                                        <p:attrNameLst>
                                          <p:attrName>style.visibility</p:attrName>
                                        </p:attrNameLst>
                                      </p:cBhvr>
                                      <p:to>
                                        <p:strVal val="visible"/>
                                      </p:to>
                                    </p:set>
                                    <p:anim calcmode="lin" valueType="num">
                                      <p:cBhvr additive="base">
                                        <p:cTn id="62"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7">
                                            <p:txEl>
                                              <p:pRg st="10" end="10"/>
                                            </p:txEl>
                                          </p:spTgt>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ID="2" presetClass="entr" presetSubtype="4" fill="hold" grpId="0" nodeType="afterEffect">
                                  <p:stCondLst>
                                    <p:cond delay="0"/>
                                  </p:stCondLst>
                                  <p:childTnLst>
                                    <p:set>
                                      <p:cBhvr>
                                        <p:cTn id="66" dur="1" fill="hold">
                                          <p:stCondLst>
                                            <p:cond delay="0"/>
                                          </p:stCondLst>
                                        </p:cTn>
                                        <p:tgtEl>
                                          <p:spTgt spid="7">
                                            <p:txEl>
                                              <p:pRg st="11" end="11"/>
                                            </p:txEl>
                                          </p:spTgt>
                                        </p:tgtEl>
                                        <p:attrNameLst>
                                          <p:attrName>style.visibility</p:attrName>
                                        </p:attrNameLst>
                                      </p:cBhvr>
                                      <p:to>
                                        <p:strVal val="visible"/>
                                      </p:to>
                                    </p:set>
                                    <p:anim calcmode="lin" valueType="num">
                                      <p:cBhvr additive="base">
                                        <p:cTn id="67" dur="500" fill="hold"/>
                                        <p:tgtEl>
                                          <p:spTgt spid="7">
                                            <p:txEl>
                                              <p:pRg st="11" end="11"/>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7">
                                            <p:txEl>
                                              <p:pRg st="11" end="11"/>
                                            </p:txEl>
                                          </p:spTgt>
                                        </p:tgtEl>
                                        <p:attrNameLst>
                                          <p:attrName>ppt_y</p:attrName>
                                        </p:attrNameLst>
                                      </p:cBhvr>
                                      <p:tavLst>
                                        <p:tav tm="0">
                                          <p:val>
                                            <p:strVal val="1+#ppt_h/2"/>
                                          </p:val>
                                        </p:tav>
                                        <p:tav tm="100000">
                                          <p:val>
                                            <p:strVal val="#ppt_y"/>
                                          </p:val>
                                        </p:tav>
                                      </p:tavLst>
                                    </p:anim>
                                  </p:childTnLst>
                                </p:cTn>
                              </p:par>
                            </p:childTnLst>
                          </p:cTn>
                        </p:par>
                        <p:par>
                          <p:cTn id="69" fill="hold">
                            <p:stCondLst>
                              <p:cond delay="6500"/>
                            </p:stCondLst>
                            <p:childTnLst>
                              <p:par>
                                <p:cTn id="70" presetID="2" presetClass="entr" presetSubtype="4" fill="hold" grpId="0" nodeType="afterEffect">
                                  <p:stCondLst>
                                    <p:cond delay="0"/>
                                  </p:stCondLst>
                                  <p:childTnLst>
                                    <p:set>
                                      <p:cBhvr>
                                        <p:cTn id="71" dur="1" fill="hold">
                                          <p:stCondLst>
                                            <p:cond delay="0"/>
                                          </p:stCondLst>
                                        </p:cTn>
                                        <p:tgtEl>
                                          <p:spTgt spid="8">
                                            <p:bg/>
                                          </p:spTgt>
                                        </p:tgtEl>
                                        <p:attrNameLst>
                                          <p:attrName>style.visibility</p:attrName>
                                        </p:attrNameLst>
                                      </p:cBhvr>
                                      <p:to>
                                        <p:strVal val="visible"/>
                                      </p:to>
                                    </p:set>
                                    <p:anim calcmode="lin" valueType="num">
                                      <p:cBhvr additive="base">
                                        <p:cTn id="72" dur="500" fill="hold"/>
                                        <p:tgtEl>
                                          <p:spTgt spid="8">
                                            <p:bg/>
                                          </p:spTgt>
                                        </p:tgtEl>
                                        <p:attrNameLst>
                                          <p:attrName>ppt_x</p:attrName>
                                        </p:attrNameLst>
                                      </p:cBhvr>
                                      <p:tavLst>
                                        <p:tav tm="0">
                                          <p:val>
                                            <p:strVal val="#ppt_x"/>
                                          </p:val>
                                        </p:tav>
                                        <p:tav tm="100000">
                                          <p:val>
                                            <p:strVal val="#ppt_x"/>
                                          </p:val>
                                        </p:tav>
                                      </p:tavLst>
                                    </p:anim>
                                    <p:anim calcmode="lin" valueType="num">
                                      <p:cBhvr additive="base">
                                        <p:cTn id="73" dur="500" fill="hold"/>
                                        <p:tgtEl>
                                          <p:spTgt spid="8">
                                            <p:bg/>
                                          </p:spTgt>
                                        </p:tgtEl>
                                        <p:attrNameLst>
                                          <p:attrName>ppt_y</p:attrName>
                                        </p:attrNameLst>
                                      </p:cBhvr>
                                      <p:tavLst>
                                        <p:tav tm="0">
                                          <p:val>
                                            <p:strVal val="1+#ppt_h/2"/>
                                          </p:val>
                                        </p:tav>
                                        <p:tav tm="100000">
                                          <p:val>
                                            <p:strVal val="#ppt_y"/>
                                          </p:val>
                                        </p:tav>
                                      </p:tavLst>
                                    </p:anim>
                                  </p:childTnLst>
                                </p:cTn>
                              </p:par>
                            </p:childTnLst>
                          </p:cTn>
                        </p:par>
                        <p:par>
                          <p:cTn id="74" fill="hold">
                            <p:stCondLst>
                              <p:cond delay="7000"/>
                            </p:stCondLst>
                            <p:childTnLst>
                              <p:par>
                                <p:cTn id="75" presetID="2" presetClass="entr" presetSubtype="4" fill="hold" grpId="0" nodeType="afterEffect">
                                  <p:stCondLst>
                                    <p:cond delay="0"/>
                                  </p:stCondLst>
                                  <p:childTnLst>
                                    <p:set>
                                      <p:cBhvr>
                                        <p:cTn id="76" dur="1" fill="hold">
                                          <p:stCondLst>
                                            <p:cond delay="0"/>
                                          </p:stCondLst>
                                        </p:cTn>
                                        <p:tgtEl>
                                          <p:spTgt spid="8">
                                            <p:txEl>
                                              <p:pRg st="0" end="0"/>
                                            </p:txEl>
                                          </p:spTgt>
                                        </p:tgtEl>
                                        <p:attrNameLst>
                                          <p:attrName>style.visibility</p:attrName>
                                        </p:attrNameLst>
                                      </p:cBhvr>
                                      <p:to>
                                        <p:strVal val="visible"/>
                                      </p:to>
                                    </p:set>
                                    <p:anim calcmode="lin" valueType="num">
                                      <p:cBhvr additive="base">
                                        <p:cTn id="7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par>
                          <p:cTn id="79" fill="hold">
                            <p:stCondLst>
                              <p:cond delay="7500"/>
                            </p:stCondLst>
                            <p:childTnLst>
                              <p:par>
                                <p:cTn id="80" presetID="2" presetClass="entr" presetSubtype="4" fill="hold" grpId="0" nodeType="afterEffect">
                                  <p:stCondLst>
                                    <p:cond delay="0"/>
                                  </p:stCondLst>
                                  <p:childTnLst>
                                    <p:set>
                                      <p:cBhvr>
                                        <p:cTn id="81" dur="1" fill="hold">
                                          <p:stCondLst>
                                            <p:cond delay="0"/>
                                          </p:stCondLst>
                                        </p:cTn>
                                        <p:tgtEl>
                                          <p:spTgt spid="8">
                                            <p:txEl>
                                              <p:pRg st="1" end="1"/>
                                            </p:txEl>
                                          </p:spTgt>
                                        </p:tgtEl>
                                        <p:attrNameLst>
                                          <p:attrName>style.visibility</p:attrName>
                                        </p:attrNameLst>
                                      </p:cBhvr>
                                      <p:to>
                                        <p:strVal val="visible"/>
                                      </p:to>
                                    </p:set>
                                    <p:anim calcmode="lin" valueType="num">
                                      <p:cBhvr additive="base">
                                        <p:cTn id="82"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83"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par>
                          <p:cTn id="84" fill="hold">
                            <p:stCondLst>
                              <p:cond delay="8000"/>
                            </p:stCondLst>
                            <p:childTnLst>
                              <p:par>
                                <p:cTn id="85" presetID="2" presetClass="entr" presetSubtype="4" fill="hold" grpId="0" nodeType="afterEffect">
                                  <p:stCondLst>
                                    <p:cond delay="0"/>
                                  </p:stCondLst>
                                  <p:childTnLst>
                                    <p:set>
                                      <p:cBhvr>
                                        <p:cTn id="86" dur="1" fill="hold">
                                          <p:stCondLst>
                                            <p:cond delay="0"/>
                                          </p:stCondLst>
                                        </p:cTn>
                                        <p:tgtEl>
                                          <p:spTgt spid="8">
                                            <p:txEl>
                                              <p:pRg st="2" end="2"/>
                                            </p:txEl>
                                          </p:spTgt>
                                        </p:tgtEl>
                                        <p:attrNameLst>
                                          <p:attrName>style.visibility</p:attrName>
                                        </p:attrNameLst>
                                      </p:cBhvr>
                                      <p:to>
                                        <p:strVal val="visible"/>
                                      </p:to>
                                    </p:set>
                                    <p:anim calcmode="lin" valueType="num">
                                      <p:cBhvr additive="base">
                                        <p:cTn id="87"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par>
                          <p:cTn id="89" fill="hold">
                            <p:stCondLst>
                              <p:cond delay="8500"/>
                            </p:stCondLst>
                            <p:childTnLst>
                              <p:par>
                                <p:cTn id="90" presetID="2" presetClass="entr" presetSubtype="4" fill="hold" grpId="0" nodeType="afterEffect">
                                  <p:stCondLst>
                                    <p:cond delay="0"/>
                                  </p:stCondLst>
                                  <p:childTnLst>
                                    <p:set>
                                      <p:cBhvr>
                                        <p:cTn id="91" dur="1" fill="hold">
                                          <p:stCondLst>
                                            <p:cond delay="0"/>
                                          </p:stCondLst>
                                        </p:cTn>
                                        <p:tgtEl>
                                          <p:spTgt spid="8">
                                            <p:txEl>
                                              <p:pRg st="3" end="3"/>
                                            </p:txEl>
                                          </p:spTgt>
                                        </p:tgtEl>
                                        <p:attrNameLst>
                                          <p:attrName>style.visibility</p:attrName>
                                        </p:attrNameLst>
                                      </p:cBhvr>
                                      <p:to>
                                        <p:strVal val="visible"/>
                                      </p:to>
                                    </p:set>
                                    <p:anim calcmode="lin" valueType="num">
                                      <p:cBhvr additive="base">
                                        <p:cTn id="92"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93"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par>
                          <p:cTn id="94" fill="hold">
                            <p:stCondLst>
                              <p:cond delay="9000"/>
                            </p:stCondLst>
                            <p:childTnLst>
                              <p:par>
                                <p:cTn id="95" presetID="2" presetClass="entr" presetSubtype="4" fill="hold" grpId="0" nodeType="afterEffect">
                                  <p:stCondLst>
                                    <p:cond delay="0"/>
                                  </p:stCondLst>
                                  <p:childTnLst>
                                    <p:set>
                                      <p:cBhvr>
                                        <p:cTn id="96" dur="1" fill="hold">
                                          <p:stCondLst>
                                            <p:cond delay="0"/>
                                          </p:stCondLst>
                                        </p:cTn>
                                        <p:tgtEl>
                                          <p:spTgt spid="8">
                                            <p:txEl>
                                              <p:pRg st="4" end="4"/>
                                            </p:txEl>
                                          </p:spTgt>
                                        </p:tgtEl>
                                        <p:attrNameLst>
                                          <p:attrName>style.visibility</p:attrName>
                                        </p:attrNameLst>
                                      </p:cBhvr>
                                      <p:to>
                                        <p:strVal val="visible"/>
                                      </p:to>
                                    </p:set>
                                    <p:anim calcmode="lin" valueType="num">
                                      <p:cBhvr additive="base">
                                        <p:cTn id="97"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par>
                          <p:cTn id="99" fill="hold">
                            <p:stCondLst>
                              <p:cond delay="9500"/>
                            </p:stCondLst>
                            <p:childTnLst>
                              <p:par>
                                <p:cTn id="100" presetID="2" presetClass="entr" presetSubtype="4" fill="hold" grpId="0" nodeType="afterEffect">
                                  <p:stCondLst>
                                    <p:cond delay="0"/>
                                  </p:stCondLst>
                                  <p:childTnLst>
                                    <p:set>
                                      <p:cBhvr>
                                        <p:cTn id="101" dur="1" fill="hold">
                                          <p:stCondLst>
                                            <p:cond delay="0"/>
                                          </p:stCondLst>
                                        </p:cTn>
                                        <p:tgtEl>
                                          <p:spTgt spid="8">
                                            <p:txEl>
                                              <p:pRg st="5" end="5"/>
                                            </p:txEl>
                                          </p:spTgt>
                                        </p:tgtEl>
                                        <p:attrNameLst>
                                          <p:attrName>style.visibility</p:attrName>
                                        </p:attrNameLst>
                                      </p:cBhvr>
                                      <p:to>
                                        <p:strVal val="visible"/>
                                      </p:to>
                                    </p:set>
                                    <p:anim calcmode="lin" valueType="num">
                                      <p:cBhvr additive="base">
                                        <p:cTn id="102"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par>
                          <p:cTn id="104" fill="hold">
                            <p:stCondLst>
                              <p:cond delay="10000"/>
                            </p:stCondLst>
                            <p:childTnLst>
                              <p:par>
                                <p:cTn id="105" presetID="2" presetClass="entr" presetSubtype="4" fill="hold" grpId="0" nodeType="afterEffect">
                                  <p:stCondLst>
                                    <p:cond delay="0"/>
                                  </p:stCondLst>
                                  <p:childTnLst>
                                    <p:set>
                                      <p:cBhvr>
                                        <p:cTn id="106" dur="1" fill="hold">
                                          <p:stCondLst>
                                            <p:cond delay="0"/>
                                          </p:stCondLst>
                                        </p:cTn>
                                        <p:tgtEl>
                                          <p:spTgt spid="8">
                                            <p:txEl>
                                              <p:pRg st="6" end="6"/>
                                            </p:txEl>
                                          </p:spTgt>
                                        </p:tgtEl>
                                        <p:attrNameLst>
                                          <p:attrName>style.visibility</p:attrName>
                                        </p:attrNameLst>
                                      </p:cBhvr>
                                      <p:to>
                                        <p:strVal val="visible"/>
                                      </p:to>
                                    </p:set>
                                    <p:anim calcmode="lin" valueType="num">
                                      <p:cBhvr additive="base">
                                        <p:cTn id="107"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108"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par>
                          <p:cTn id="109" fill="hold">
                            <p:stCondLst>
                              <p:cond delay="10500"/>
                            </p:stCondLst>
                            <p:childTnLst>
                              <p:par>
                                <p:cTn id="110" presetID="2" presetClass="entr" presetSubtype="4" fill="hold" grpId="0" nodeType="afterEffect">
                                  <p:stCondLst>
                                    <p:cond delay="0"/>
                                  </p:stCondLst>
                                  <p:childTnLst>
                                    <p:set>
                                      <p:cBhvr>
                                        <p:cTn id="111" dur="1" fill="hold">
                                          <p:stCondLst>
                                            <p:cond delay="0"/>
                                          </p:stCondLst>
                                        </p:cTn>
                                        <p:tgtEl>
                                          <p:spTgt spid="8">
                                            <p:txEl>
                                              <p:pRg st="7" end="7"/>
                                            </p:txEl>
                                          </p:spTgt>
                                        </p:tgtEl>
                                        <p:attrNameLst>
                                          <p:attrName>style.visibility</p:attrName>
                                        </p:attrNameLst>
                                      </p:cBhvr>
                                      <p:to>
                                        <p:strVal val="visible"/>
                                      </p:to>
                                    </p:set>
                                    <p:anim calcmode="lin" valueType="num">
                                      <p:cBhvr additive="base">
                                        <p:cTn id="112"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113" dur="500" fill="hold"/>
                                        <p:tgtEl>
                                          <p:spTgt spid="8">
                                            <p:txEl>
                                              <p:pRg st="7" end="7"/>
                                            </p:txEl>
                                          </p:spTgt>
                                        </p:tgtEl>
                                        <p:attrNameLst>
                                          <p:attrName>ppt_y</p:attrName>
                                        </p:attrNameLst>
                                      </p:cBhvr>
                                      <p:tavLst>
                                        <p:tav tm="0">
                                          <p:val>
                                            <p:strVal val="1+#ppt_h/2"/>
                                          </p:val>
                                        </p:tav>
                                        <p:tav tm="100000">
                                          <p:val>
                                            <p:strVal val="#ppt_y"/>
                                          </p:val>
                                        </p:tav>
                                      </p:tavLst>
                                    </p:anim>
                                  </p:childTnLst>
                                </p:cTn>
                              </p:par>
                            </p:childTnLst>
                          </p:cTn>
                        </p:par>
                        <p:par>
                          <p:cTn id="114" fill="hold">
                            <p:stCondLst>
                              <p:cond delay="11000"/>
                            </p:stCondLst>
                            <p:childTnLst>
                              <p:par>
                                <p:cTn id="115" presetID="2" presetClass="entr" presetSubtype="4" fill="hold" grpId="0" nodeType="afterEffect">
                                  <p:stCondLst>
                                    <p:cond delay="0"/>
                                  </p:stCondLst>
                                  <p:childTnLst>
                                    <p:set>
                                      <p:cBhvr>
                                        <p:cTn id="116" dur="1" fill="hold">
                                          <p:stCondLst>
                                            <p:cond delay="0"/>
                                          </p:stCondLst>
                                        </p:cTn>
                                        <p:tgtEl>
                                          <p:spTgt spid="8">
                                            <p:txEl>
                                              <p:pRg st="8" end="8"/>
                                            </p:txEl>
                                          </p:spTgt>
                                        </p:tgtEl>
                                        <p:attrNameLst>
                                          <p:attrName>style.visibility</p:attrName>
                                        </p:attrNameLst>
                                      </p:cBhvr>
                                      <p:to>
                                        <p:strVal val="visible"/>
                                      </p:to>
                                    </p:set>
                                    <p:anim calcmode="lin" valueType="num">
                                      <p:cBhvr additive="base">
                                        <p:cTn id="117"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118"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par>
                          <p:cTn id="119" fill="hold">
                            <p:stCondLst>
                              <p:cond delay="11500"/>
                            </p:stCondLst>
                            <p:childTnLst>
                              <p:par>
                                <p:cTn id="120" presetID="2" presetClass="entr" presetSubtype="4" fill="hold" grpId="0" nodeType="afterEffect">
                                  <p:stCondLst>
                                    <p:cond delay="0"/>
                                  </p:stCondLst>
                                  <p:childTnLst>
                                    <p:set>
                                      <p:cBhvr>
                                        <p:cTn id="121" dur="1" fill="hold">
                                          <p:stCondLst>
                                            <p:cond delay="0"/>
                                          </p:stCondLst>
                                        </p:cTn>
                                        <p:tgtEl>
                                          <p:spTgt spid="8">
                                            <p:txEl>
                                              <p:pRg st="9" end="9"/>
                                            </p:txEl>
                                          </p:spTgt>
                                        </p:tgtEl>
                                        <p:attrNameLst>
                                          <p:attrName>style.visibility</p:attrName>
                                        </p:attrNameLst>
                                      </p:cBhvr>
                                      <p:to>
                                        <p:strVal val="visible"/>
                                      </p:to>
                                    </p:set>
                                    <p:anim calcmode="lin" valueType="num">
                                      <p:cBhvr additive="base">
                                        <p:cTn id="122"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123" dur="500" fill="hold"/>
                                        <p:tgtEl>
                                          <p:spTgt spid="8">
                                            <p:txEl>
                                              <p:pRg st="9" end="9"/>
                                            </p:txEl>
                                          </p:spTgt>
                                        </p:tgtEl>
                                        <p:attrNameLst>
                                          <p:attrName>ppt_y</p:attrName>
                                        </p:attrNameLst>
                                      </p:cBhvr>
                                      <p:tavLst>
                                        <p:tav tm="0">
                                          <p:val>
                                            <p:strVal val="1+#ppt_h/2"/>
                                          </p:val>
                                        </p:tav>
                                        <p:tav tm="100000">
                                          <p:val>
                                            <p:strVal val="#ppt_y"/>
                                          </p:val>
                                        </p:tav>
                                      </p:tavLst>
                                    </p:anim>
                                  </p:childTnLst>
                                </p:cTn>
                              </p:par>
                            </p:childTnLst>
                          </p:cTn>
                        </p:par>
                        <p:par>
                          <p:cTn id="124" fill="hold">
                            <p:stCondLst>
                              <p:cond delay="12000"/>
                            </p:stCondLst>
                            <p:childTnLst>
                              <p:par>
                                <p:cTn id="125" presetID="2" presetClass="entr" presetSubtype="4" fill="hold" grpId="0" nodeType="afterEffect">
                                  <p:stCondLst>
                                    <p:cond delay="0"/>
                                  </p:stCondLst>
                                  <p:childTnLst>
                                    <p:set>
                                      <p:cBhvr>
                                        <p:cTn id="126" dur="1" fill="hold">
                                          <p:stCondLst>
                                            <p:cond delay="0"/>
                                          </p:stCondLst>
                                        </p:cTn>
                                        <p:tgtEl>
                                          <p:spTgt spid="8">
                                            <p:txEl>
                                              <p:pRg st="10" end="10"/>
                                            </p:txEl>
                                          </p:spTgt>
                                        </p:tgtEl>
                                        <p:attrNameLst>
                                          <p:attrName>style.visibility</p:attrName>
                                        </p:attrNameLst>
                                      </p:cBhvr>
                                      <p:to>
                                        <p:strVal val="visible"/>
                                      </p:to>
                                    </p:set>
                                    <p:anim calcmode="lin" valueType="num">
                                      <p:cBhvr additive="base">
                                        <p:cTn id="127"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128" dur="500" fill="hold"/>
                                        <p:tgtEl>
                                          <p:spTgt spid="8">
                                            <p:txEl>
                                              <p:pRg st="10" end="10"/>
                                            </p:txEl>
                                          </p:spTgt>
                                        </p:tgtEl>
                                        <p:attrNameLst>
                                          <p:attrName>ppt_y</p:attrName>
                                        </p:attrNameLst>
                                      </p:cBhvr>
                                      <p:tavLst>
                                        <p:tav tm="0">
                                          <p:val>
                                            <p:strVal val="1+#ppt_h/2"/>
                                          </p:val>
                                        </p:tav>
                                        <p:tav tm="100000">
                                          <p:val>
                                            <p:strVal val="#ppt_y"/>
                                          </p:val>
                                        </p:tav>
                                      </p:tavLst>
                                    </p:anim>
                                  </p:childTnLst>
                                </p:cTn>
                              </p:par>
                            </p:childTnLst>
                          </p:cTn>
                        </p:par>
                        <p:par>
                          <p:cTn id="129" fill="hold">
                            <p:stCondLst>
                              <p:cond delay="12500"/>
                            </p:stCondLst>
                            <p:childTnLst>
                              <p:par>
                                <p:cTn id="130" presetID="2" presetClass="entr" presetSubtype="4" fill="hold" grpId="0" nodeType="afterEffect">
                                  <p:stCondLst>
                                    <p:cond delay="0"/>
                                  </p:stCondLst>
                                  <p:childTnLst>
                                    <p:set>
                                      <p:cBhvr>
                                        <p:cTn id="131" dur="1" fill="hold">
                                          <p:stCondLst>
                                            <p:cond delay="0"/>
                                          </p:stCondLst>
                                        </p:cTn>
                                        <p:tgtEl>
                                          <p:spTgt spid="8">
                                            <p:txEl>
                                              <p:pRg st="11" end="11"/>
                                            </p:txEl>
                                          </p:spTgt>
                                        </p:tgtEl>
                                        <p:attrNameLst>
                                          <p:attrName>style.visibility</p:attrName>
                                        </p:attrNameLst>
                                      </p:cBhvr>
                                      <p:to>
                                        <p:strVal val="visible"/>
                                      </p:to>
                                    </p:set>
                                    <p:anim calcmode="lin" valueType="num">
                                      <p:cBhvr additive="base">
                                        <p:cTn id="132"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additive="base">
                                        <p:cTn id="133" dur="500" fill="hold"/>
                                        <p:tgtEl>
                                          <p:spTgt spid="8">
                                            <p:txEl>
                                              <p:pRg st="11" end="11"/>
                                            </p:txEl>
                                          </p:spTgt>
                                        </p:tgtEl>
                                        <p:attrNameLst>
                                          <p:attrName>ppt_y</p:attrName>
                                        </p:attrNameLst>
                                      </p:cBhvr>
                                      <p:tavLst>
                                        <p:tav tm="0">
                                          <p:val>
                                            <p:strVal val="1+#ppt_h/2"/>
                                          </p:val>
                                        </p:tav>
                                        <p:tav tm="100000">
                                          <p:val>
                                            <p:strVal val="#ppt_y"/>
                                          </p:val>
                                        </p:tav>
                                      </p:tavLst>
                                    </p:anim>
                                  </p:childTnLst>
                                </p:cTn>
                              </p:par>
                            </p:childTnLst>
                          </p:cTn>
                        </p:par>
                        <p:par>
                          <p:cTn id="134" fill="hold">
                            <p:stCondLst>
                              <p:cond delay="13000"/>
                            </p:stCondLst>
                            <p:childTnLst>
                              <p:par>
                                <p:cTn id="135" presetID="2" presetClass="entr" presetSubtype="4" fill="hold" grpId="0" nodeType="afterEffect">
                                  <p:stCondLst>
                                    <p:cond delay="0"/>
                                  </p:stCondLst>
                                  <p:childTnLst>
                                    <p:set>
                                      <p:cBhvr>
                                        <p:cTn id="136" dur="1" fill="hold">
                                          <p:stCondLst>
                                            <p:cond delay="0"/>
                                          </p:stCondLst>
                                        </p:cTn>
                                        <p:tgtEl>
                                          <p:spTgt spid="8">
                                            <p:txEl>
                                              <p:pRg st="12" end="12"/>
                                            </p:txEl>
                                          </p:spTgt>
                                        </p:tgtEl>
                                        <p:attrNameLst>
                                          <p:attrName>style.visibility</p:attrName>
                                        </p:attrNameLst>
                                      </p:cBhvr>
                                      <p:to>
                                        <p:strVal val="visible"/>
                                      </p:to>
                                    </p:set>
                                    <p:anim calcmode="lin" valueType="num">
                                      <p:cBhvr additive="base">
                                        <p:cTn id="137" dur="500" fill="hold"/>
                                        <p:tgtEl>
                                          <p:spTgt spid="8">
                                            <p:txEl>
                                              <p:pRg st="12" end="12"/>
                                            </p:txEl>
                                          </p:spTgt>
                                        </p:tgtEl>
                                        <p:attrNameLst>
                                          <p:attrName>ppt_x</p:attrName>
                                        </p:attrNameLst>
                                      </p:cBhvr>
                                      <p:tavLst>
                                        <p:tav tm="0">
                                          <p:val>
                                            <p:strVal val="#ppt_x"/>
                                          </p:val>
                                        </p:tav>
                                        <p:tav tm="100000">
                                          <p:val>
                                            <p:strVal val="#ppt_x"/>
                                          </p:val>
                                        </p:tav>
                                      </p:tavLst>
                                    </p:anim>
                                    <p:anim calcmode="lin" valueType="num">
                                      <p:cBhvr additive="base">
                                        <p:cTn id="138" dur="500" fill="hold"/>
                                        <p:tgtEl>
                                          <p:spTgt spid="8">
                                            <p:txEl>
                                              <p:pRg st="12" end="12"/>
                                            </p:txEl>
                                          </p:spTgt>
                                        </p:tgtEl>
                                        <p:attrNameLst>
                                          <p:attrName>ppt_y</p:attrName>
                                        </p:attrNameLst>
                                      </p:cBhvr>
                                      <p:tavLst>
                                        <p:tav tm="0">
                                          <p:val>
                                            <p:strVal val="1+#ppt_h/2"/>
                                          </p:val>
                                        </p:tav>
                                        <p:tav tm="100000">
                                          <p:val>
                                            <p:strVal val="#ppt_y"/>
                                          </p:val>
                                        </p:tav>
                                      </p:tavLst>
                                    </p:anim>
                                  </p:childTnLst>
                                </p:cTn>
                              </p:par>
                            </p:childTnLst>
                          </p:cTn>
                        </p:par>
                        <p:par>
                          <p:cTn id="139" fill="hold">
                            <p:stCondLst>
                              <p:cond delay="13500"/>
                            </p:stCondLst>
                            <p:childTnLst>
                              <p:par>
                                <p:cTn id="140" presetID="2" presetClass="entr" presetSubtype="4" fill="hold" grpId="0" nodeType="afterEffect">
                                  <p:stCondLst>
                                    <p:cond delay="0"/>
                                  </p:stCondLst>
                                  <p:childTnLst>
                                    <p:set>
                                      <p:cBhvr>
                                        <p:cTn id="141" dur="1" fill="hold">
                                          <p:stCondLst>
                                            <p:cond delay="0"/>
                                          </p:stCondLst>
                                        </p:cTn>
                                        <p:tgtEl>
                                          <p:spTgt spid="8">
                                            <p:txEl>
                                              <p:pRg st="13" end="13"/>
                                            </p:txEl>
                                          </p:spTgt>
                                        </p:tgtEl>
                                        <p:attrNameLst>
                                          <p:attrName>style.visibility</p:attrName>
                                        </p:attrNameLst>
                                      </p:cBhvr>
                                      <p:to>
                                        <p:strVal val="visible"/>
                                      </p:to>
                                    </p:set>
                                    <p:anim calcmode="lin" valueType="num">
                                      <p:cBhvr additive="base">
                                        <p:cTn id="142" dur="500" fill="hold"/>
                                        <p:tgtEl>
                                          <p:spTgt spid="8">
                                            <p:txEl>
                                              <p:pRg st="13" end="13"/>
                                            </p:txEl>
                                          </p:spTgt>
                                        </p:tgtEl>
                                        <p:attrNameLst>
                                          <p:attrName>ppt_x</p:attrName>
                                        </p:attrNameLst>
                                      </p:cBhvr>
                                      <p:tavLst>
                                        <p:tav tm="0">
                                          <p:val>
                                            <p:strVal val="#ppt_x"/>
                                          </p:val>
                                        </p:tav>
                                        <p:tav tm="100000">
                                          <p:val>
                                            <p:strVal val="#ppt_x"/>
                                          </p:val>
                                        </p:tav>
                                      </p:tavLst>
                                    </p:anim>
                                    <p:anim calcmode="lin" valueType="num">
                                      <p:cBhvr additive="base">
                                        <p:cTn id="143" dur="500" fill="hold"/>
                                        <p:tgtEl>
                                          <p:spTgt spid="8">
                                            <p:txEl>
                                              <p:pRg st="13" end="13"/>
                                            </p:txEl>
                                          </p:spTgt>
                                        </p:tgtEl>
                                        <p:attrNameLst>
                                          <p:attrName>ppt_y</p:attrName>
                                        </p:attrNameLst>
                                      </p:cBhvr>
                                      <p:tavLst>
                                        <p:tav tm="0">
                                          <p:val>
                                            <p:strVal val="1+#ppt_h/2"/>
                                          </p:val>
                                        </p:tav>
                                        <p:tav tm="100000">
                                          <p:val>
                                            <p:strVal val="#ppt_y"/>
                                          </p:val>
                                        </p:tav>
                                      </p:tavLst>
                                    </p:anim>
                                  </p:childTnLst>
                                </p:cTn>
                              </p:par>
                            </p:childTnLst>
                          </p:cTn>
                        </p:par>
                        <p:par>
                          <p:cTn id="144" fill="hold">
                            <p:stCondLst>
                              <p:cond delay="14000"/>
                            </p:stCondLst>
                            <p:childTnLst>
                              <p:par>
                                <p:cTn id="145" presetID="2" presetClass="entr" presetSubtype="4" fill="hold" grpId="0" nodeType="afterEffect">
                                  <p:stCondLst>
                                    <p:cond delay="0"/>
                                  </p:stCondLst>
                                  <p:childTnLst>
                                    <p:set>
                                      <p:cBhvr>
                                        <p:cTn id="146" dur="1" fill="hold">
                                          <p:stCondLst>
                                            <p:cond delay="0"/>
                                          </p:stCondLst>
                                        </p:cTn>
                                        <p:tgtEl>
                                          <p:spTgt spid="8">
                                            <p:txEl>
                                              <p:pRg st="14" end="14"/>
                                            </p:txEl>
                                          </p:spTgt>
                                        </p:tgtEl>
                                        <p:attrNameLst>
                                          <p:attrName>style.visibility</p:attrName>
                                        </p:attrNameLst>
                                      </p:cBhvr>
                                      <p:to>
                                        <p:strVal val="visible"/>
                                      </p:to>
                                    </p:set>
                                    <p:anim calcmode="lin" valueType="num">
                                      <p:cBhvr additive="base">
                                        <p:cTn id="147" dur="500" fill="hold"/>
                                        <p:tgtEl>
                                          <p:spTgt spid="8">
                                            <p:txEl>
                                              <p:pRg st="14" end="14"/>
                                            </p:txEl>
                                          </p:spTgt>
                                        </p:tgtEl>
                                        <p:attrNameLst>
                                          <p:attrName>ppt_x</p:attrName>
                                        </p:attrNameLst>
                                      </p:cBhvr>
                                      <p:tavLst>
                                        <p:tav tm="0">
                                          <p:val>
                                            <p:strVal val="#ppt_x"/>
                                          </p:val>
                                        </p:tav>
                                        <p:tav tm="100000">
                                          <p:val>
                                            <p:strVal val="#ppt_x"/>
                                          </p:val>
                                        </p:tav>
                                      </p:tavLst>
                                    </p:anim>
                                    <p:anim calcmode="lin" valueType="num">
                                      <p:cBhvr additive="base">
                                        <p:cTn id="148" dur="500" fill="hold"/>
                                        <p:tgtEl>
                                          <p:spTgt spid="8">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P spid="8" grpId="0" build="p"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94362" y="1523362"/>
            <a:ext cx="10360609" cy="3450613"/>
          </a:xfrm>
        </p:spPr>
        <p:txBody>
          <a:bodyPr>
            <a:normAutofit/>
          </a:bodyPr>
          <a:lstStyle/>
          <a:p>
            <a:pPr lvl="0">
              <a:lnSpc>
                <a:spcPct val="150000"/>
              </a:lnSpc>
              <a:spcBef>
                <a:spcPts val="0"/>
              </a:spcBef>
            </a:pPr>
            <a:r>
              <a:rPr lang="en-US" sz="2200" b="1"/>
              <a:t>2.2.3. </a:t>
            </a:r>
            <a:r>
              <a:rPr lang="vi-VN" sz="2200" b="1"/>
              <a:t>Các giải thuật xây dựng thực thể cơ sở</a:t>
            </a:r>
            <a:r>
              <a:rPr lang="en-US" sz="2200" b="1"/>
              <a:t> (tt)</a:t>
            </a:r>
          </a:p>
          <a:p>
            <a:pPr>
              <a:lnSpc>
                <a:spcPct val="150000"/>
              </a:lnSpc>
              <a:spcBef>
                <a:spcPts val="0"/>
              </a:spcBef>
            </a:pPr>
            <a:r>
              <a:rPr lang="en-US" sz="2200" b="1"/>
              <a:t>Bài tập áp dụng:</a:t>
            </a:r>
          </a:p>
          <a:p>
            <a:pPr>
              <a:lnSpc>
                <a:spcPct val="150000"/>
              </a:lnSpc>
              <a:spcBef>
                <a:spcPts val="0"/>
              </a:spcBef>
            </a:pPr>
            <a:r>
              <a:rPr lang="en-US" sz="2200"/>
              <a:t>Sử dụng thuật toán Bresenham trình bày các bước vẽ đường thẳng đi qua 2 điểm A</a:t>
            </a:r>
            <a:r>
              <a:rPr lang="en-US" sz="2000"/>
              <a:t> (30,20), B(40, 28)</a:t>
            </a:r>
            <a:r>
              <a:rPr lang="en-US" sz="2200"/>
              <a:t>.</a:t>
            </a:r>
          </a:p>
        </p:txBody>
      </p:sp>
      <p:sp>
        <p:nvSpPr>
          <p:cNvPr id="3" name="Title 2"/>
          <p:cNvSpPr>
            <a:spLocks noGrp="1"/>
          </p:cNvSpPr>
          <p:nvPr>
            <p:ph type="title"/>
          </p:nvPr>
        </p:nvSpPr>
        <p:spPr/>
        <p:txBody>
          <a:bodyPr/>
          <a:lstStyle/>
          <a:p>
            <a:r>
              <a:rPr lang="en-US" b="1"/>
              <a:t>2.2. </a:t>
            </a:r>
            <a:r>
              <a:rPr lang="vi-VN" b="1"/>
              <a:t>Các đối tượng đồ họa cơ sở</a:t>
            </a:r>
            <a:r>
              <a:rPr lang="en-US" b="1"/>
              <a:t> </a:t>
            </a:r>
            <a:r>
              <a:rPr lang="en-US" b="1" cap="none"/>
              <a:t>(tt)</a:t>
            </a:r>
            <a:endParaRPr lang="en-US"/>
          </a:p>
        </p:txBody>
      </p:sp>
    </p:spTree>
    <p:extLst>
      <p:ext uri="{BB962C8B-B14F-4D97-AF65-F5344CB8AC3E}">
        <p14:creationId xmlns:p14="http://schemas.microsoft.com/office/powerpoint/2010/main" val="25437314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type="body" sz="half" idx="1"/>
          </p:nvPr>
        </p:nvSpPr>
        <p:spPr>
          <a:xfrm>
            <a:off x="1155879" y="1063043"/>
            <a:ext cx="4626735" cy="4758207"/>
          </a:xfrm>
        </p:spPr>
        <p:txBody>
          <a:bodyPr>
            <a:noAutofit/>
          </a:bodyPr>
          <a:lstStyle/>
          <a:p>
            <a:pPr>
              <a:lnSpc>
                <a:spcPct val="100000"/>
              </a:lnSpc>
              <a:spcBef>
                <a:spcPts val="600"/>
              </a:spcBef>
            </a:pPr>
            <a:r>
              <a:rPr lang="en-US" sz="2200">
                <a:latin typeface="Arial" panose="020B0604020202020204" pitchFamily="34" charset="0"/>
                <a:cs typeface="Arial" panose="020B0604020202020204" pitchFamily="34" charset="0"/>
              </a:rPr>
              <a:t>dy = y</a:t>
            </a:r>
            <a:r>
              <a:rPr lang="en-US" sz="2200" baseline="-25000">
                <a:latin typeface="Arial" panose="020B0604020202020204" pitchFamily="34" charset="0"/>
                <a:cs typeface="Arial" panose="020B0604020202020204" pitchFamily="34" charset="0"/>
              </a:rPr>
              <a:t>B</a:t>
            </a:r>
            <a:r>
              <a:rPr lang="en-US" sz="2200">
                <a:latin typeface="Arial" panose="020B0604020202020204" pitchFamily="34" charset="0"/>
                <a:cs typeface="Arial" panose="020B0604020202020204" pitchFamily="34" charset="0"/>
              </a:rPr>
              <a:t> – y</a:t>
            </a:r>
            <a:r>
              <a:rPr lang="en-US" sz="2200" baseline="-25000">
                <a:latin typeface="Arial" panose="020B0604020202020204" pitchFamily="34" charset="0"/>
                <a:cs typeface="Arial" panose="020B0604020202020204" pitchFamily="34" charset="0"/>
              </a:rPr>
              <a:t>A</a:t>
            </a:r>
            <a:r>
              <a:rPr lang="en-US" sz="2200">
                <a:latin typeface="Arial" panose="020B0604020202020204" pitchFamily="34" charset="0"/>
                <a:cs typeface="Arial" panose="020B0604020202020204" pitchFamily="34" charset="0"/>
              </a:rPr>
              <a:t> = 28 – 20  = 8</a:t>
            </a:r>
          </a:p>
          <a:p>
            <a:pPr>
              <a:lnSpc>
                <a:spcPct val="100000"/>
              </a:lnSpc>
              <a:spcBef>
                <a:spcPts val="600"/>
              </a:spcBef>
            </a:pPr>
            <a:r>
              <a:rPr lang="en-US" sz="2200">
                <a:latin typeface="Arial" panose="020B0604020202020204" pitchFamily="34" charset="0"/>
                <a:cs typeface="Arial" panose="020B0604020202020204" pitchFamily="34" charset="0"/>
              </a:rPr>
              <a:t>dx = x</a:t>
            </a:r>
            <a:r>
              <a:rPr lang="en-US" sz="2200" baseline="-25000">
                <a:latin typeface="Arial" panose="020B0604020202020204" pitchFamily="34" charset="0"/>
                <a:cs typeface="Arial" panose="020B0604020202020204" pitchFamily="34" charset="0"/>
              </a:rPr>
              <a:t>B</a:t>
            </a:r>
            <a:r>
              <a:rPr lang="en-US" sz="2200">
                <a:latin typeface="Arial" panose="020B0604020202020204" pitchFamily="34" charset="0"/>
                <a:cs typeface="Arial" panose="020B0604020202020204" pitchFamily="34" charset="0"/>
              </a:rPr>
              <a:t> – x</a:t>
            </a:r>
            <a:r>
              <a:rPr lang="en-US" sz="2200" baseline="-25000">
                <a:latin typeface="Arial" panose="020B0604020202020204" pitchFamily="34" charset="0"/>
                <a:cs typeface="Arial" panose="020B0604020202020204" pitchFamily="34" charset="0"/>
              </a:rPr>
              <a:t>A</a:t>
            </a:r>
            <a:r>
              <a:rPr lang="en-US" sz="2200">
                <a:latin typeface="Arial" panose="020B0604020202020204" pitchFamily="34" charset="0"/>
                <a:cs typeface="Arial" panose="020B0604020202020204" pitchFamily="34" charset="0"/>
              </a:rPr>
              <a:t> = 40 – 30 = 10</a:t>
            </a:r>
          </a:p>
          <a:p>
            <a:pPr>
              <a:lnSpc>
                <a:spcPct val="100000"/>
              </a:lnSpc>
              <a:spcBef>
                <a:spcPts val="600"/>
              </a:spcBef>
            </a:pPr>
            <a:r>
              <a:rPr lang="en-US" sz="2200">
                <a:latin typeface="Arial" panose="020B0604020202020204" pitchFamily="34" charset="0"/>
                <a:cs typeface="Arial" panose="020B0604020202020204" pitchFamily="34" charset="0"/>
              </a:rPr>
              <a:t>m =  0.8 (0&lt;m&lt;1)</a:t>
            </a:r>
          </a:p>
          <a:p>
            <a:pPr>
              <a:lnSpc>
                <a:spcPct val="100000"/>
              </a:lnSpc>
              <a:spcBef>
                <a:spcPts val="600"/>
              </a:spcBef>
            </a:pPr>
            <a:r>
              <a:rPr lang="en-US" sz="2200">
                <a:latin typeface="Arial" panose="020B0604020202020204" pitchFamily="34" charset="0"/>
                <a:cs typeface="Arial" panose="020B0604020202020204" pitchFamily="34" charset="0"/>
              </a:rPr>
              <a:t>Tính toán giá trị P</a:t>
            </a:r>
            <a:r>
              <a:rPr lang="en-US" sz="2200" baseline="-25000">
                <a:latin typeface="Arial" panose="020B0604020202020204" pitchFamily="34" charset="0"/>
                <a:cs typeface="Arial" panose="020B0604020202020204" pitchFamily="34" charset="0"/>
              </a:rPr>
              <a:t>0</a:t>
            </a:r>
            <a:r>
              <a:rPr lang="en-US" sz="2200">
                <a:latin typeface="Arial" panose="020B0604020202020204" pitchFamily="34" charset="0"/>
                <a:cs typeface="Arial" panose="020B0604020202020204" pitchFamily="34" charset="0"/>
              </a:rPr>
              <a:t>:</a:t>
            </a:r>
          </a:p>
          <a:p>
            <a:pPr>
              <a:lnSpc>
                <a:spcPct val="100000"/>
              </a:lnSpc>
              <a:spcBef>
                <a:spcPts val="600"/>
              </a:spcBef>
            </a:pPr>
            <a:r>
              <a:rPr lang="en-US" sz="2200">
                <a:latin typeface="Arial" panose="020B0604020202020204" pitchFamily="34" charset="0"/>
                <a:cs typeface="Arial" panose="020B0604020202020204" pitchFamily="34" charset="0"/>
              </a:rPr>
              <a:t>P</a:t>
            </a:r>
            <a:r>
              <a:rPr lang="en-US" sz="2200" baseline="-25000">
                <a:latin typeface="Arial" panose="020B0604020202020204" pitchFamily="34" charset="0"/>
                <a:cs typeface="Arial" panose="020B0604020202020204" pitchFamily="34" charset="0"/>
              </a:rPr>
              <a:t>0</a:t>
            </a:r>
            <a:r>
              <a:rPr lang="en-US" sz="2200">
                <a:latin typeface="Arial" panose="020B0604020202020204" pitchFamily="34" charset="0"/>
                <a:cs typeface="Arial" panose="020B0604020202020204" pitchFamily="34" charset="0"/>
              </a:rPr>
              <a:t>= 2dy – dx = 2(8) – 10 = 6 (&gt;0)</a:t>
            </a:r>
          </a:p>
          <a:p>
            <a:pPr>
              <a:lnSpc>
                <a:spcPct val="100000"/>
              </a:lnSpc>
              <a:spcBef>
                <a:spcPts val="600"/>
              </a:spcBef>
            </a:pPr>
            <a:r>
              <a:rPr lang="en-US" sz="2200">
                <a:latin typeface="Arial" panose="020B0604020202020204" pitchFamily="34" charset="0"/>
                <a:cs typeface="Arial" panose="020B0604020202020204" pitchFamily="34" charset="0"/>
              </a:rPr>
              <a:t>Hằng số 2dy và 2dy-2dx:</a:t>
            </a:r>
          </a:p>
          <a:p>
            <a:pPr lvl="1">
              <a:lnSpc>
                <a:spcPct val="100000"/>
              </a:lnSpc>
              <a:spcBef>
                <a:spcPts val="600"/>
              </a:spcBef>
            </a:pPr>
            <a:r>
              <a:rPr lang="en-US">
                <a:latin typeface="Arial" panose="020B0604020202020204" pitchFamily="34" charset="0"/>
                <a:cs typeface="Arial" panose="020B0604020202020204" pitchFamily="34" charset="0"/>
              </a:rPr>
              <a:t> 2dy = 2(8) = 16</a:t>
            </a:r>
          </a:p>
          <a:p>
            <a:pPr lvl="1">
              <a:lnSpc>
                <a:spcPct val="100000"/>
              </a:lnSpc>
              <a:spcBef>
                <a:spcPts val="600"/>
              </a:spcBef>
            </a:pPr>
            <a:r>
              <a:rPr lang="en-US">
                <a:latin typeface="Arial" panose="020B0604020202020204" pitchFamily="34" charset="0"/>
                <a:cs typeface="Arial" panose="020B0604020202020204" pitchFamily="34" charset="0"/>
              </a:rPr>
              <a:t> 2dy-2dx = 2(8)- 2(10) =16 – 20 = -4</a:t>
            </a:r>
          </a:p>
          <a:p>
            <a:pPr>
              <a:lnSpc>
                <a:spcPct val="100000"/>
              </a:lnSpc>
              <a:spcBef>
                <a:spcPts val="600"/>
              </a:spcBef>
            </a:pPr>
            <a:r>
              <a:rPr lang="en-US" sz="2200">
                <a:latin typeface="Arial" panose="020B0604020202020204" pitchFamily="34" charset="0"/>
                <a:cs typeface="Arial" panose="020B0604020202020204" pitchFamily="34" charset="0"/>
              </a:rPr>
              <a:t>P</a:t>
            </a:r>
            <a:r>
              <a:rPr lang="en-US" sz="2200" baseline="-25000">
                <a:latin typeface="Arial" panose="020B0604020202020204" pitchFamily="34" charset="0"/>
                <a:cs typeface="Arial" panose="020B0604020202020204" pitchFamily="34" charset="0"/>
              </a:rPr>
              <a:t>k+1</a:t>
            </a:r>
            <a:r>
              <a:rPr lang="en-US" sz="2200">
                <a:latin typeface="Arial" panose="020B0604020202020204" pitchFamily="34" charset="0"/>
                <a:cs typeface="Arial" panose="020B0604020202020204" pitchFamily="34" charset="0"/>
              </a:rPr>
              <a:t>= P</a:t>
            </a:r>
            <a:r>
              <a:rPr lang="en-US" sz="2200" baseline="-25000">
                <a:latin typeface="Arial" panose="020B0604020202020204" pitchFamily="34" charset="0"/>
                <a:cs typeface="Arial" panose="020B0604020202020204" pitchFamily="34" charset="0"/>
              </a:rPr>
              <a:t>k</a:t>
            </a:r>
            <a:r>
              <a:rPr lang="en-US" sz="2200">
                <a:latin typeface="Arial" panose="020B0604020202020204" pitchFamily="34" charset="0"/>
                <a:cs typeface="Arial" panose="020B0604020202020204" pitchFamily="34" charset="0"/>
              </a:rPr>
              <a:t>+2dy-2dx= 6-4 =2 (&gt;0)</a:t>
            </a:r>
          </a:p>
          <a:p>
            <a:pPr>
              <a:lnSpc>
                <a:spcPct val="100000"/>
              </a:lnSpc>
              <a:spcBef>
                <a:spcPts val="600"/>
              </a:spcBef>
            </a:pPr>
            <a:r>
              <a:rPr lang="en-US" sz="2200">
                <a:solidFill>
                  <a:srgbClr val="FF0000"/>
                </a:solidFill>
                <a:latin typeface="Arial" panose="020B0604020202020204" pitchFamily="34" charset="0"/>
                <a:cs typeface="Arial" panose="020B0604020202020204" pitchFamily="34" charset="0"/>
              </a:rPr>
              <a:t>P</a:t>
            </a:r>
            <a:r>
              <a:rPr lang="en-US" sz="2200" baseline="-25000">
                <a:solidFill>
                  <a:srgbClr val="FF0000"/>
                </a:solidFill>
                <a:latin typeface="Arial" panose="020B0604020202020204" pitchFamily="34" charset="0"/>
                <a:cs typeface="Arial" panose="020B0604020202020204" pitchFamily="34" charset="0"/>
              </a:rPr>
              <a:t>k+1</a:t>
            </a:r>
            <a:r>
              <a:rPr lang="en-US" sz="2200">
                <a:solidFill>
                  <a:srgbClr val="FF0000"/>
                </a:solidFill>
                <a:latin typeface="Arial" panose="020B0604020202020204" pitchFamily="34" charset="0"/>
                <a:cs typeface="Arial" panose="020B0604020202020204" pitchFamily="34" charset="0"/>
              </a:rPr>
              <a:t>= P</a:t>
            </a:r>
            <a:r>
              <a:rPr lang="en-US" sz="2200" baseline="-25000">
                <a:solidFill>
                  <a:srgbClr val="FF0000"/>
                </a:solidFill>
                <a:latin typeface="Arial" panose="020B0604020202020204" pitchFamily="34" charset="0"/>
                <a:cs typeface="Arial" panose="020B0604020202020204" pitchFamily="34" charset="0"/>
              </a:rPr>
              <a:t>k</a:t>
            </a:r>
            <a:r>
              <a:rPr lang="en-US" sz="2200">
                <a:solidFill>
                  <a:srgbClr val="FF0000"/>
                </a:solidFill>
                <a:latin typeface="Arial" panose="020B0604020202020204" pitchFamily="34" charset="0"/>
                <a:cs typeface="Arial" panose="020B0604020202020204" pitchFamily="34" charset="0"/>
              </a:rPr>
              <a:t>+2dy-2dx= 2-4 =-2 (&lt;0)</a:t>
            </a:r>
          </a:p>
          <a:p>
            <a:pPr>
              <a:lnSpc>
                <a:spcPct val="100000"/>
              </a:lnSpc>
              <a:spcBef>
                <a:spcPts val="600"/>
              </a:spcBef>
            </a:pPr>
            <a:r>
              <a:rPr lang="en-US" sz="2200">
                <a:latin typeface="Arial" panose="020B0604020202020204" pitchFamily="34" charset="0"/>
                <a:cs typeface="Arial" panose="020B0604020202020204" pitchFamily="34" charset="0"/>
              </a:rPr>
              <a:t>Pk+1= P</a:t>
            </a:r>
            <a:r>
              <a:rPr lang="en-US" sz="2200" baseline="-25000">
                <a:latin typeface="Arial" panose="020B0604020202020204" pitchFamily="34" charset="0"/>
                <a:cs typeface="Arial" panose="020B0604020202020204" pitchFamily="34" charset="0"/>
              </a:rPr>
              <a:t>k</a:t>
            </a:r>
            <a:r>
              <a:rPr lang="en-US" sz="2200">
                <a:latin typeface="Arial" panose="020B0604020202020204" pitchFamily="34" charset="0"/>
                <a:cs typeface="Arial" panose="020B0604020202020204" pitchFamily="34" charset="0"/>
              </a:rPr>
              <a:t>+2dy =-2+16 = 14 (&gt;0)</a:t>
            </a:r>
          </a:p>
          <a:p>
            <a:pPr>
              <a:lnSpc>
                <a:spcPct val="100000"/>
              </a:lnSpc>
              <a:spcBef>
                <a:spcPts val="600"/>
              </a:spcBef>
            </a:pPr>
            <a:r>
              <a:rPr lang="en-US" sz="2200">
                <a:latin typeface="Arial" panose="020B0604020202020204" pitchFamily="34" charset="0"/>
                <a:cs typeface="Arial" panose="020B0604020202020204" pitchFamily="34" charset="0"/>
              </a:rPr>
              <a:t>P</a:t>
            </a:r>
            <a:r>
              <a:rPr lang="en-US" sz="2200" baseline="-25000">
                <a:latin typeface="Arial" panose="020B0604020202020204" pitchFamily="34" charset="0"/>
                <a:cs typeface="Arial" panose="020B0604020202020204" pitchFamily="34" charset="0"/>
              </a:rPr>
              <a:t>k+1</a:t>
            </a:r>
            <a:r>
              <a:rPr lang="en-US" sz="2200">
                <a:latin typeface="Arial" panose="020B0604020202020204" pitchFamily="34" charset="0"/>
                <a:cs typeface="Arial" panose="020B0604020202020204" pitchFamily="34" charset="0"/>
              </a:rPr>
              <a:t>= P</a:t>
            </a:r>
            <a:r>
              <a:rPr lang="en-US" sz="2200" baseline="-25000">
                <a:latin typeface="Arial" panose="020B0604020202020204" pitchFamily="34" charset="0"/>
                <a:cs typeface="Arial" panose="020B0604020202020204" pitchFamily="34" charset="0"/>
              </a:rPr>
              <a:t>k</a:t>
            </a:r>
            <a:r>
              <a:rPr lang="en-US" sz="2200">
                <a:latin typeface="Arial" panose="020B0604020202020204" pitchFamily="34" charset="0"/>
                <a:cs typeface="Arial" panose="020B0604020202020204" pitchFamily="34" charset="0"/>
              </a:rPr>
              <a:t>+2dy-2dx= 14-4 =10 (&gt;0)</a:t>
            </a:r>
          </a:p>
        </p:txBody>
      </p:sp>
      <p:sp>
        <p:nvSpPr>
          <p:cNvPr id="9" name="Title 2"/>
          <p:cNvSpPr>
            <a:spLocks noGrp="1"/>
          </p:cNvSpPr>
          <p:nvPr>
            <p:ph type="title"/>
          </p:nvPr>
        </p:nvSpPr>
        <p:spPr>
          <a:xfrm>
            <a:off x="1370562" y="284265"/>
            <a:ext cx="9603275" cy="1049235"/>
          </a:xfrm>
        </p:spPr>
        <p:txBody>
          <a:bodyPr/>
          <a:lstStyle/>
          <a:p>
            <a:r>
              <a:rPr lang="en-US" b="1"/>
              <a:t>2.2. </a:t>
            </a:r>
            <a:r>
              <a:rPr lang="vi-VN" b="1"/>
              <a:t>Các đối tượng đồ họa cơ sở</a:t>
            </a:r>
            <a:r>
              <a:rPr lang="en-US" b="1"/>
              <a:t> </a:t>
            </a:r>
            <a:r>
              <a:rPr lang="en-US" b="1" cap="none"/>
              <a:t>(tt)</a:t>
            </a:r>
            <a:endParaRPr lang="en-US"/>
          </a:p>
        </p:txBody>
      </p:sp>
      <p:graphicFrame>
        <p:nvGraphicFramePr>
          <p:cNvPr id="13" name="Group 62"/>
          <p:cNvGraphicFramePr>
            <a:graphicFrameLocks noGrp="1"/>
          </p:cNvGraphicFramePr>
          <p:nvPr>
            <p:ph idx="1"/>
            <p:extLst>
              <p:ext uri="{D42A27DB-BD31-4B8C-83A1-F6EECF244321}">
                <p14:modId xmlns:p14="http://schemas.microsoft.com/office/powerpoint/2010/main" val="1171906737"/>
              </p:ext>
            </p:extLst>
          </p:nvPr>
        </p:nvGraphicFramePr>
        <p:xfrm>
          <a:off x="5782614" y="1063043"/>
          <a:ext cx="5976834" cy="4358640"/>
        </p:xfrm>
        <a:graphic>
          <a:graphicData uri="http://schemas.openxmlformats.org/drawingml/2006/table">
            <a:tbl>
              <a:tblPr>
                <a:tableStyleId>{8799B23B-EC83-4686-B30A-512413B5E67A}</a:tableStyleId>
              </a:tblPr>
              <a:tblGrid>
                <a:gridCol w="1992278">
                  <a:extLst>
                    <a:ext uri="{9D8B030D-6E8A-4147-A177-3AD203B41FA5}">
                      <a16:colId xmlns:a16="http://schemas.microsoft.com/office/drawing/2014/main" val="20000"/>
                    </a:ext>
                  </a:extLst>
                </a:gridCol>
                <a:gridCol w="1992278">
                  <a:extLst>
                    <a:ext uri="{9D8B030D-6E8A-4147-A177-3AD203B41FA5}">
                      <a16:colId xmlns:a16="http://schemas.microsoft.com/office/drawing/2014/main" val="20001"/>
                    </a:ext>
                  </a:extLst>
                </a:gridCol>
                <a:gridCol w="1992278">
                  <a:extLst>
                    <a:ext uri="{9D8B030D-6E8A-4147-A177-3AD203B41FA5}">
                      <a16:colId xmlns:a16="http://schemas.microsoft.com/office/drawing/2014/main" val="20002"/>
                    </a:ext>
                  </a:extLst>
                </a:gridCol>
              </a:tblGrid>
              <a:tr h="388835">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K</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solidFill>
                      <a:srgbClr val="00B050"/>
                    </a:solidFill>
                  </a:tcPr>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P</a:t>
                      </a:r>
                      <a:r>
                        <a:rPr kumimoji="0" lang="en-US" sz="2000" u="none" strike="noStrike" cap="none" normalizeH="0" baseline="-25000">
                          <a:ln>
                            <a:noFill/>
                          </a:ln>
                          <a:effectLst/>
                        </a:rPr>
                        <a:t>k</a:t>
                      </a:r>
                      <a:endParaRPr kumimoji="0" lang="en-US" sz="2000" b="0" i="0" u="none" strike="noStrike" cap="none" normalizeH="0" baseline="-25000">
                        <a:ln>
                          <a:noFill/>
                        </a:ln>
                        <a:solidFill>
                          <a:schemeClr val="tx1"/>
                        </a:solidFill>
                        <a:effectLst/>
                        <a:latin typeface="Arial" panose="020B0604020202020204" pitchFamily="34" charset="0"/>
                      </a:endParaRPr>
                    </a:p>
                  </a:txBody>
                  <a:tcPr horzOverflow="overflow">
                    <a:solidFill>
                      <a:srgbClr val="00B050"/>
                    </a:solidFill>
                  </a:tcPr>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(X</a:t>
                      </a:r>
                      <a:r>
                        <a:rPr kumimoji="0" lang="en-US" sz="2000" u="none" strike="noStrike" cap="none" normalizeH="0" baseline="-25000">
                          <a:ln>
                            <a:noFill/>
                          </a:ln>
                          <a:effectLst/>
                        </a:rPr>
                        <a:t>k+1</a:t>
                      </a:r>
                      <a:r>
                        <a:rPr kumimoji="0" lang="en-US" sz="2000" u="none" strike="noStrike" cap="none" normalizeH="0" baseline="0">
                          <a:ln>
                            <a:noFill/>
                          </a:ln>
                          <a:effectLst/>
                        </a:rPr>
                        <a:t>, Y</a:t>
                      </a:r>
                      <a:r>
                        <a:rPr kumimoji="0" lang="en-US" sz="2000" u="none" strike="noStrike" cap="none" normalizeH="0" baseline="-25000">
                          <a:ln>
                            <a:noFill/>
                          </a:ln>
                          <a:effectLst/>
                        </a:rPr>
                        <a:t>k+1</a:t>
                      </a:r>
                      <a:r>
                        <a:rPr kumimoji="0" lang="en-US" sz="2000" u="none" strike="noStrike" cap="none" normalizeH="0" baseline="0">
                          <a:ln>
                            <a:noFill/>
                          </a:ln>
                          <a:effectLst/>
                        </a:rPr>
                        <a:t>)</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solidFill>
                      <a:srgbClr val="00B050"/>
                    </a:solidFill>
                  </a:tcPr>
                </a:tc>
                <a:extLst>
                  <a:ext uri="{0D108BD9-81ED-4DB2-BD59-A6C34878D82A}">
                    <a16:rowId xmlns:a16="http://schemas.microsoft.com/office/drawing/2014/main" val="10000"/>
                  </a:ext>
                </a:extLst>
              </a:tr>
              <a:tr h="388835">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0</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6</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solidFill>
                      <a:srgbClr val="FFFF00"/>
                    </a:solidFill>
                  </a:tcPr>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(31,21)</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extLst>
                  <a:ext uri="{0D108BD9-81ED-4DB2-BD59-A6C34878D82A}">
                    <a16:rowId xmlns:a16="http://schemas.microsoft.com/office/drawing/2014/main" val="10001"/>
                  </a:ext>
                </a:extLst>
              </a:tr>
              <a:tr h="388835">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1</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2</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solidFill>
                      <a:srgbClr val="FFFF00"/>
                    </a:solidFill>
                  </a:tcPr>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(32,22)</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extLst>
                  <a:ext uri="{0D108BD9-81ED-4DB2-BD59-A6C34878D82A}">
                    <a16:rowId xmlns:a16="http://schemas.microsoft.com/office/drawing/2014/main" val="10002"/>
                  </a:ext>
                </a:extLst>
              </a:tr>
              <a:tr h="388835">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2</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-2</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solidFill>
                      <a:schemeClr val="accent1">
                        <a:lumMod val="60000"/>
                        <a:lumOff val="40000"/>
                      </a:schemeClr>
                    </a:solidFill>
                  </a:tcPr>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solidFill>
                            <a:srgbClr val="FF0000"/>
                          </a:solidFill>
                          <a:effectLst/>
                        </a:rPr>
                        <a:t>(33,22)</a:t>
                      </a:r>
                      <a:endParaRPr kumimoji="0" lang="en-US" sz="2000" b="0" i="0" u="none" strike="noStrike" cap="none" normalizeH="0" baseline="0">
                        <a:ln>
                          <a:noFill/>
                        </a:ln>
                        <a:solidFill>
                          <a:srgbClr val="FF0000"/>
                        </a:solidFill>
                        <a:effectLst/>
                        <a:latin typeface="Arial" panose="020B0604020202020204" pitchFamily="34" charset="0"/>
                      </a:endParaRPr>
                    </a:p>
                  </a:txBody>
                  <a:tcPr horzOverflow="overflow">
                    <a:solidFill>
                      <a:schemeClr val="accent1">
                        <a:lumMod val="60000"/>
                        <a:lumOff val="40000"/>
                      </a:schemeClr>
                    </a:solidFill>
                  </a:tcPr>
                </a:tc>
                <a:extLst>
                  <a:ext uri="{0D108BD9-81ED-4DB2-BD59-A6C34878D82A}">
                    <a16:rowId xmlns:a16="http://schemas.microsoft.com/office/drawing/2014/main" val="10003"/>
                  </a:ext>
                </a:extLst>
              </a:tr>
              <a:tr h="388835">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3</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14</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solidFill>
                      <a:srgbClr val="FFFF00"/>
                    </a:solidFill>
                  </a:tcPr>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(34,23)</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extLst>
                  <a:ext uri="{0D108BD9-81ED-4DB2-BD59-A6C34878D82A}">
                    <a16:rowId xmlns:a16="http://schemas.microsoft.com/office/drawing/2014/main" val="10004"/>
                  </a:ext>
                </a:extLst>
              </a:tr>
              <a:tr h="388835">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4</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10</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solidFill>
                      <a:srgbClr val="FFFF00"/>
                    </a:solidFill>
                  </a:tcPr>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(35,24)</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extLst>
                  <a:ext uri="{0D108BD9-81ED-4DB2-BD59-A6C34878D82A}">
                    <a16:rowId xmlns:a16="http://schemas.microsoft.com/office/drawing/2014/main" val="10005"/>
                  </a:ext>
                </a:extLst>
              </a:tr>
              <a:tr h="388835">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5</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6</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36,25</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extLst>
                  <a:ext uri="{0D108BD9-81ED-4DB2-BD59-A6C34878D82A}">
                    <a16:rowId xmlns:a16="http://schemas.microsoft.com/office/drawing/2014/main" val="10006"/>
                  </a:ext>
                </a:extLst>
              </a:tr>
              <a:tr h="388835">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6</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2</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37,26</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extLst>
                  <a:ext uri="{0D108BD9-81ED-4DB2-BD59-A6C34878D82A}">
                    <a16:rowId xmlns:a16="http://schemas.microsoft.com/office/drawing/2014/main" val="10007"/>
                  </a:ext>
                </a:extLst>
              </a:tr>
              <a:tr h="388835">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7</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-2</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38,26</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extLst>
                  <a:ext uri="{0D108BD9-81ED-4DB2-BD59-A6C34878D82A}">
                    <a16:rowId xmlns:a16="http://schemas.microsoft.com/office/drawing/2014/main" val="10008"/>
                  </a:ext>
                </a:extLst>
              </a:tr>
              <a:tr h="388835">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8</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14</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39,27</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extLst>
                  <a:ext uri="{0D108BD9-81ED-4DB2-BD59-A6C34878D82A}">
                    <a16:rowId xmlns:a16="http://schemas.microsoft.com/office/drawing/2014/main" val="10009"/>
                  </a:ext>
                </a:extLst>
              </a:tr>
              <a:tr h="388835">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9</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10</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40,28</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40626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339">
                                            <p:txEl>
                                              <p:pRg st="8" end="8"/>
                                            </p:txEl>
                                          </p:spTgt>
                                        </p:tgtEl>
                                        <p:attrNameLst>
                                          <p:attrName>style.visibility</p:attrName>
                                        </p:attrNameLst>
                                      </p:cBhvr>
                                      <p:to>
                                        <p:strVal val="visible"/>
                                      </p:to>
                                    </p:set>
                                    <p:animEffect transition="in" filter="fade">
                                      <p:cBhvr>
                                        <p:cTn id="7" dur="1000"/>
                                        <p:tgtEl>
                                          <p:spTgt spid="14339">
                                            <p:txEl>
                                              <p:pRg st="8" end="8"/>
                                            </p:txEl>
                                          </p:spTgt>
                                        </p:tgtEl>
                                      </p:cBhvr>
                                    </p:animEffect>
                                    <p:anim calcmode="lin" valueType="num">
                                      <p:cBhvr>
                                        <p:cTn id="8" dur="1000" fill="hold"/>
                                        <p:tgtEl>
                                          <p:spTgt spid="14339">
                                            <p:txEl>
                                              <p:pRg st="8" end="8"/>
                                            </p:txEl>
                                          </p:spTgt>
                                        </p:tgtEl>
                                        <p:attrNameLst>
                                          <p:attrName>ppt_x</p:attrName>
                                        </p:attrNameLst>
                                      </p:cBhvr>
                                      <p:tavLst>
                                        <p:tav tm="0">
                                          <p:val>
                                            <p:strVal val="#ppt_x"/>
                                          </p:val>
                                        </p:tav>
                                        <p:tav tm="100000">
                                          <p:val>
                                            <p:strVal val="#ppt_x"/>
                                          </p:val>
                                        </p:tav>
                                      </p:tavLst>
                                    </p:anim>
                                    <p:anim calcmode="lin" valueType="num">
                                      <p:cBhvr>
                                        <p:cTn id="9" dur="1000" fill="hold"/>
                                        <p:tgtEl>
                                          <p:spTgt spid="14339">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4339">
                                            <p:txEl>
                                              <p:pRg st="9" end="9"/>
                                            </p:txEl>
                                          </p:spTgt>
                                        </p:tgtEl>
                                        <p:attrNameLst>
                                          <p:attrName>style.visibility</p:attrName>
                                        </p:attrNameLst>
                                      </p:cBhvr>
                                      <p:to>
                                        <p:strVal val="visible"/>
                                      </p:to>
                                    </p:set>
                                    <p:animEffect transition="in" filter="fade">
                                      <p:cBhvr>
                                        <p:cTn id="14" dur="1000"/>
                                        <p:tgtEl>
                                          <p:spTgt spid="14339">
                                            <p:txEl>
                                              <p:pRg st="9" end="9"/>
                                            </p:txEl>
                                          </p:spTgt>
                                        </p:tgtEl>
                                      </p:cBhvr>
                                    </p:animEffect>
                                    <p:anim calcmode="lin" valueType="num">
                                      <p:cBhvr>
                                        <p:cTn id="15" dur="1000" fill="hold"/>
                                        <p:tgtEl>
                                          <p:spTgt spid="14339">
                                            <p:txEl>
                                              <p:pRg st="9" end="9"/>
                                            </p:txEl>
                                          </p:spTgt>
                                        </p:tgtEl>
                                        <p:attrNameLst>
                                          <p:attrName>ppt_x</p:attrName>
                                        </p:attrNameLst>
                                      </p:cBhvr>
                                      <p:tavLst>
                                        <p:tav tm="0">
                                          <p:val>
                                            <p:strVal val="#ppt_x"/>
                                          </p:val>
                                        </p:tav>
                                        <p:tav tm="100000">
                                          <p:val>
                                            <p:strVal val="#ppt_x"/>
                                          </p:val>
                                        </p:tav>
                                      </p:tavLst>
                                    </p:anim>
                                    <p:anim calcmode="lin" valueType="num">
                                      <p:cBhvr>
                                        <p:cTn id="16" dur="1000" fill="hold"/>
                                        <p:tgtEl>
                                          <p:spTgt spid="14339">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4339">
                                            <p:txEl>
                                              <p:pRg st="10" end="10"/>
                                            </p:txEl>
                                          </p:spTgt>
                                        </p:tgtEl>
                                        <p:attrNameLst>
                                          <p:attrName>style.visibility</p:attrName>
                                        </p:attrNameLst>
                                      </p:cBhvr>
                                      <p:to>
                                        <p:strVal val="visible"/>
                                      </p:to>
                                    </p:set>
                                    <p:animEffect transition="in" filter="fade">
                                      <p:cBhvr>
                                        <p:cTn id="21" dur="1000"/>
                                        <p:tgtEl>
                                          <p:spTgt spid="14339">
                                            <p:txEl>
                                              <p:pRg st="10" end="10"/>
                                            </p:txEl>
                                          </p:spTgt>
                                        </p:tgtEl>
                                      </p:cBhvr>
                                    </p:animEffect>
                                    <p:anim calcmode="lin" valueType="num">
                                      <p:cBhvr>
                                        <p:cTn id="22" dur="1000" fill="hold"/>
                                        <p:tgtEl>
                                          <p:spTgt spid="14339">
                                            <p:txEl>
                                              <p:pRg st="10" end="10"/>
                                            </p:txEl>
                                          </p:spTgt>
                                        </p:tgtEl>
                                        <p:attrNameLst>
                                          <p:attrName>ppt_x</p:attrName>
                                        </p:attrNameLst>
                                      </p:cBhvr>
                                      <p:tavLst>
                                        <p:tav tm="0">
                                          <p:val>
                                            <p:strVal val="#ppt_x"/>
                                          </p:val>
                                        </p:tav>
                                        <p:tav tm="100000">
                                          <p:val>
                                            <p:strVal val="#ppt_x"/>
                                          </p:val>
                                        </p:tav>
                                      </p:tavLst>
                                    </p:anim>
                                    <p:anim calcmode="lin" valueType="num">
                                      <p:cBhvr>
                                        <p:cTn id="23" dur="1000" fill="hold"/>
                                        <p:tgtEl>
                                          <p:spTgt spid="14339">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type="body" sz="half" idx="1"/>
          </p:nvPr>
        </p:nvSpPr>
        <p:spPr>
          <a:xfrm>
            <a:off x="1170393" y="1422580"/>
            <a:ext cx="4626735" cy="3999103"/>
          </a:xfrm>
        </p:spPr>
        <p:txBody>
          <a:bodyPr>
            <a:noAutofit/>
          </a:bodyPr>
          <a:lstStyle/>
          <a:p>
            <a:pPr>
              <a:lnSpc>
                <a:spcPct val="100000"/>
              </a:lnSpc>
              <a:spcBef>
                <a:spcPts val="600"/>
              </a:spcBef>
            </a:pPr>
            <a:r>
              <a:rPr lang="en-US" sz="2200">
                <a:latin typeface="Arial" panose="020B0604020202020204" pitchFamily="34" charset="0"/>
                <a:cs typeface="Arial" panose="020B0604020202020204" pitchFamily="34" charset="0"/>
              </a:rPr>
              <a:t>P</a:t>
            </a:r>
            <a:r>
              <a:rPr lang="en-US" sz="2200" baseline="-25000">
                <a:latin typeface="Arial" panose="020B0604020202020204" pitchFamily="34" charset="0"/>
                <a:cs typeface="Arial" panose="020B0604020202020204" pitchFamily="34" charset="0"/>
              </a:rPr>
              <a:t>k+1</a:t>
            </a:r>
            <a:r>
              <a:rPr lang="en-US" sz="2200">
                <a:latin typeface="Arial" panose="020B0604020202020204" pitchFamily="34" charset="0"/>
                <a:cs typeface="Arial" panose="020B0604020202020204" pitchFamily="34" charset="0"/>
              </a:rPr>
              <a:t>= P</a:t>
            </a:r>
            <a:r>
              <a:rPr lang="en-US" sz="2200" baseline="-25000">
                <a:latin typeface="Arial" panose="020B0604020202020204" pitchFamily="34" charset="0"/>
                <a:cs typeface="Arial" panose="020B0604020202020204" pitchFamily="34" charset="0"/>
              </a:rPr>
              <a:t>k</a:t>
            </a:r>
            <a:r>
              <a:rPr lang="en-US" sz="2200">
                <a:latin typeface="Arial" panose="020B0604020202020204" pitchFamily="34" charset="0"/>
                <a:cs typeface="Arial" panose="020B0604020202020204" pitchFamily="34" charset="0"/>
              </a:rPr>
              <a:t>+2dy-2dx= 10-4 =6 (&gt;0)</a:t>
            </a:r>
          </a:p>
          <a:p>
            <a:pPr>
              <a:lnSpc>
                <a:spcPct val="100000"/>
              </a:lnSpc>
              <a:spcBef>
                <a:spcPts val="600"/>
              </a:spcBef>
            </a:pPr>
            <a:r>
              <a:rPr lang="en-US" sz="2200">
                <a:latin typeface="Arial" panose="020B0604020202020204" pitchFamily="34" charset="0"/>
                <a:cs typeface="Arial" panose="020B0604020202020204" pitchFamily="34" charset="0"/>
              </a:rPr>
              <a:t>Pk+1= P</a:t>
            </a:r>
            <a:r>
              <a:rPr lang="en-US" sz="2200" baseline="-25000">
                <a:latin typeface="Arial" panose="020B0604020202020204" pitchFamily="34" charset="0"/>
                <a:cs typeface="Arial" panose="020B0604020202020204" pitchFamily="34" charset="0"/>
              </a:rPr>
              <a:t>k</a:t>
            </a:r>
            <a:r>
              <a:rPr lang="en-US" sz="2200">
                <a:latin typeface="Arial" panose="020B0604020202020204" pitchFamily="34" charset="0"/>
                <a:cs typeface="Arial" panose="020B0604020202020204" pitchFamily="34" charset="0"/>
              </a:rPr>
              <a:t>+2dy-2dx =6-4 = 2 (&gt;0)</a:t>
            </a:r>
          </a:p>
          <a:p>
            <a:pPr>
              <a:lnSpc>
                <a:spcPct val="100000"/>
              </a:lnSpc>
              <a:spcBef>
                <a:spcPts val="600"/>
              </a:spcBef>
            </a:pPr>
            <a:r>
              <a:rPr lang="en-US" sz="2200">
                <a:solidFill>
                  <a:srgbClr val="FF0000"/>
                </a:solidFill>
                <a:latin typeface="Arial" panose="020B0604020202020204" pitchFamily="34" charset="0"/>
                <a:cs typeface="Arial" panose="020B0604020202020204" pitchFamily="34" charset="0"/>
              </a:rPr>
              <a:t>P</a:t>
            </a:r>
            <a:r>
              <a:rPr lang="en-US" sz="2200" baseline="-25000">
                <a:solidFill>
                  <a:srgbClr val="FF0000"/>
                </a:solidFill>
                <a:latin typeface="Arial" panose="020B0604020202020204" pitchFamily="34" charset="0"/>
                <a:cs typeface="Arial" panose="020B0604020202020204" pitchFamily="34" charset="0"/>
              </a:rPr>
              <a:t>k+1</a:t>
            </a:r>
            <a:r>
              <a:rPr lang="en-US" sz="2200">
                <a:solidFill>
                  <a:srgbClr val="FF0000"/>
                </a:solidFill>
                <a:latin typeface="Arial" panose="020B0604020202020204" pitchFamily="34" charset="0"/>
                <a:cs typeface="Arial" panose="020B0604020202020204" pitchFamily="34" charset="0"/>
              </a:rPr>
              <a:t>= P</a:t>
            </a:r>
            <a:r>
              <a:rPr lang="en-US" sz="2200" baseline="-25000">
                <a:solidFill>
                  <a:srgbClr val="FF0000"/>
                </a:solidFill>
                <a:latin typeface="Arial" panose="020B0604020202020204" pitchFamily="34" charset="0"/>
                <a:cs typeface="Arial" panose="020B0604020202020204" pitchFamily="34" charset="0"/>
              </a:rPr>
              <a:t>k</a:t>
            </a:r>
            <a:r>
              <a:rPr lang="en-US" sz="2200">
                <a:solidFill>
                  <a:srgbClr val="FF0000"/>
                </a:solidFill>
                <a:latin typeface="Arial" panose="020B0604020202020204" pitchFamily="34" charset="0"/>
                <a:cs typeface="Arial" panose="020B0604020202020204" pitchFamily="34" charset="0"/>
              </a:rPr>
              <a:t>+2dy-2dx= 2-4 =-2 (&lt;0)</a:t>
            </a:r>
          </a:p>
          <a:p>
            <a:pPr>
              <a:lnSpc>
                <a:spcPct val="100000"/>
              </a:lnSpc>
              <a:spcBef>
                <a:spcPts val="600"/>
              </a:spcBef>
            </a:pPr>
            <a:r>
              <a:rPr lang="en-US" sz="2200">
                <a:latin typeface="Arial" panose="020B0604020202020204" pitchFamily="34" charset="0"/>
                <a:cs typeface="Arial" panose="020B0604020202020204" pitchFamily="34" charset="0"/>
              </a:rPr>
              <a:t>P</a:t>
            </a:r>
            <a:r>
              <a:rPr lang="en-US" sz="2200" baseline="-25000">
                <a:latin typeface="Arial" panose="020B0604020202020204" pitchFamily="34" charset="0"/>
                <a:cs typeface="Arial" panose="020B0604020202020204" pitchFamily="34" charset="0"/>
              </a:rPr>
              <a:t>k+1</a:t>
            </a:r>
            <a:r>
              <a:rPr lang="en-US" sz="2200">
                <a:latin typeface="Arial" panose="020B0604020202020204" pitchFamily="34" charset="0"/>
                <a:cs typeface="Arial" panose="020B0604020202020204" pitchFamily="34" charset="0"/>
              </a:rPr>
              <a:t>= P</a:t>
            </a:r>
            <a:r>
              <a:rPr lang="en-US" sz="2200" baseline="-25000">
                <a:latin typeface="Arial" panose="020B0604020202020204" pitchFamily="34" charset="0"/>
                <a:cs typeface="Arial" panose="020B0604020202020204" pitchFamily="34" charset="0"/>
              </a:rPr>
              <a:t>k</a:t>
            </a:r>
            <a:r>
              <a:rPr lang="en-US" sz="2200">
                <a:latin typeface="Arial" panose="020B0604020202020204" pitchFamily="34" charset="0"/>
                <a:cs typeface="Arial" panose="020B0604020202020204" pitchFamily="34" charset="0"/>
              </a:rPr>
              <a:t>+2dy = -2+16 =14 (&gt;0)</a:t>
            </a:r>
          </a:p>
          <a:p>
            <a:pPr>
              <a:lnSpc>
                <a:spcPct val="100000"/>
              </a:lnSpc>
              <a:spcBef>
                <a:spcPts val="600"/>
              </a:spcBef>
            </a:pPr>
            <a:r>
              <a:rPr lang="en-US" sz="2200">
                <a:latin typeface="Arial" panose="020B0604020202020204" pitchFamily="34" charset="0"/>
                <a:cs typeface="Arial" panose="020B0604020202020204" pitchFamily="34" charset="0"/>
              </a:rPr>
              <a:t>P</a:t>
            </a:r>
            <a:r>
              <a:rPr lang="en-US" sz="2200" baseline="-25000">
                <a:latin typeface="Arial" panose="020B0604020202020204" pitchFamily="34" charset="0"/>
                <a:cs typeface="Arial" panose="020B0604020202020204" pitchFamily="34" charset="0"/>
              </a:rPr>
              <a:t>k+1</a:t>
            </a:r>
            <a:r>
              <a:rPr lang="en-US" sz="2200">
                <a:latin typeface="Arial" panose="020B0604020202020204" pitchFamily="34" charset="0"/>
                <a:cs typeface="Arial" panose="020B0604020202020204" pitchFamily="34" charset="0"/>
              </a:rPr>
              <a:t>= P</a:t>
            </a:r>
            <a:r>
              <a:rPr lang="en-US" sz="2200" baseline="-25000">
                <a:latin typeface="Arial" panose="020B0604020202020204" pitchFamily="34" charset="0"/>
                <a:cs typeface="Arial" panose="020B0604020202020204" pitchFamily="34" charset="0"/>
              </a:rPr>
              <a:t>k</a:t>
            </a:r>
            <a:r>
              <a:rPr lang="en-US" sz="2200">
                <a:latin typeface="Arial" panose="020B0604020202020204" pitchFamily="34" charset="0"/>
                <a:cs typeface="Arial" panose="020B0604020202020204" pitchFamily="34" charset="0"/>
              </a:rPr>
              <a:t>+2dy-2dx= 14-4 = 10 (&gt;0)</a:t>
            </a:r>
          </a:p>
        </p:txBody>
      </p:sp>
      <p:sp>
        <p:nvSpPr>
          <p:cNvPr id="9" name="Title 2"/>
          <p:cNvSpPr>
            <a:spLocks noGrp="1"/>
          </p:cNvSpPr>
          <p:nvPr>
            <p:ph type="title"/>
          </p:nvPr>
        </p:nvSpPr>
        <p:spPr>
          <a:xfrm>
            <a:off x="1370562" y="284265"/>
            <a:ext cx="9603275" cy="615621"/>
          </a:xfrm>
        </p:spPr>
        <p:txBody>
          <a:bodyPr/>
          <a:lstStyle/>
          <a:p>
            <a:r>
              <a:rPr lang="en-US" b="1"/>
              <a:t>2.2. </a:t>
            </a:r>
            <a:r>
              <a:rPr lang="vi-VN" b="1"/>
              <a:t>Các đối tượng đồ họa cơ sở</a:t>
            </a:r>
            <a:r>
              <a:rPr lang="en-US" b="1"/>
              <a:t> </a:t>
            </a:r>
            <a:r>
              <a:rPr lang="en-US" b="1" cap="none"/>
              <a:t>(tt)</a:t>
            </a:r>
            <a:endParaRPr lang="en-US"/>
          </a:p>
        </p:txBody>
      </p:sp>
      <p:graphicFrame>
        <p:nvGraphicFramePr>
          <p:cNvPr id="13" name="Group 62"/>
          <p:cNvGraphicFramePr>
            <a:graphicFrameLocks noGrp="1"/>
          </p:cNvGraphicFramePr>
          <p:nvPr>
            <p:ph idx="1"/>
            <p:extLst>
              <p:ext uri="{D42A27DB-BD31-4B8C-83A1-F6EECF244321}">
                <p14:modId xmlns:p14="http://schemas.microsoft.com/office/powerpoint/2010/main" val="1376134918"/>
              </p:ext>
            </p:extLst>
          </p:nvPr>
        </p:nvGraphicFramePr>
        <p:xfrm>
          <a:off x="5782614" y="1063043"/>
          <a:ext cx="5976834" cy="4358640"/>
        </p:xfrm>
        <a:graphic>
          <a:graphicData uri="http://schemas.openxmlformats.org/drawingml/2006/table">
            <a:tbl>
              <a:tblPr>
                <a:tableStyleId>{8799B23B-EC83-4686-B30A-512413B5E67A}</a:tableStyleId>
              </a:tblPr>
              <a:tblGrid>
                <a:gridCol w="1992278">
                  <a:extLst>
                    <a:ext uri="{9D8B030D-6E8A-4147-A177-3AD203B41FA5}">
                      <a16:colId xmlns:a16="http://schemas.microsoft.com/office/drawing/2014/main" val="20000"/>
                    </a:ext>
                  </a:extLst>
                </a:gridCol>
                <a:gridCol w="1992278">
                  <a:extLst>
                    <a:ext uri="{9D8B030D-6E8A-4147-A177-3AD203B41FA5}">
                      <a16:colId xmlns:a16="http://schemas.microsoft.com/office/drawing/2014/main" val="20001"/>
                    </a:ext>
                  </a:extLst>
                </a:gridCol>
                <a:gridCol w="1992278">
                  <a:extLst>
                    <a:ext uri="{9D8B030D-6E8A-4147-A177-3AD203B41FA5}">
                      <a16:colId xmlns:a16="http://schemas.microsoft.com/office/drawing/2014/main" val="20002"/>
                    </a:ext>
                  </a:extLst>
                </a:gridCol>
              </a:tblGrid>
              <a:tr h="388835">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K</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solidFill>
                      <a:srgbClr val="00B050"/>
                    </a:solidFill>
                  </a:tcPr>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P</a:t>
                      </a:r>
                      <a:r>
                        <a:rPr kumimoji="0" lang="en-US" sz="2000" u="none" strike="noStrike" cap="none" normalizeH="0" baseline="-25000">
                          <a:ln>
                            <a:noFill/>
                          </a:ln>
                          <a:effectLst/>
                        </a:rPr>
                        <a:t>k</a:t>
                      </a:r>
                      <a:endParaRPr kumimoji="0" lang="en-US" sz="2000" b="0" i="0" u="none" strike="noStrike" cap="none" normalizeH="0" baseline="-25000">
                        <a:ln>
                          <a:noFill/>
                        </a:ln>
                        <a:solidFill>
                          <a:schemeClr val="tx1"/>
                        </a:solidFill>
                        <a:effectLst/>
                        <a:latin typeface="Arial" panose="020B0604020202020204" pitchFamily="34" charset="0"/>
                      </a:endParaRPr>
                    </a:p>
                  </a:txBody>
                  <a:tcPr horzOverflow="overflow">
                    <a:solidFill>
                      <a:srgbClr val="00B050"/>
                    </a:solidFill>
                  </a:tcPr>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(X</a:t>
                      </a:r>
                      <a:r>
                        <a:rPr kumimoji="0" lang="en-US" sz="2000" u="none" strike="noStrike" cap="none" normalizeH="0" baseline="-25000">
                          <a:ln>
                            <a:noFill/>
                          </a:ln>
                          <a:effectLst/>
                        </a:rPr>
                        <a:t>k+1</a:t>
                      </a:r>
                      <a:r>
                        <a:rPr kumimoji="0" lang="en-US" sz="2000" u="none" strike="noStrike" cap="none" normalizeH="0" baseline="0">
                          <a:ln>
                            <a:noFill/>
                          </a:ln>
                          <a:effectLst/>
                        </a:rPr>
                        <a:t>, Y</a:t>
                      </a:r>
                      <a:r>
                        <a:rPr kumimoji="0" lang="en-US" sz="2000" u="none" strike="noStrike" cap="none" normalizeH="0" baseline="-25000">
                          <a:ln>
                            <a:noFill/>
                          </a:ln>
                          <a:effectLst/>
                        </a:rPr>
                        <a:t>k+1</a:t>
                      </a:r>
                      <a:r>
                        <a:rPr kumimoji="0" lang="en-US" sz="2000" u="none" strike="noStrike" cap="none" normalizeH="0" baseline="0">
                          <a:ln>
                            <a:noFill/>
                          </a:ln>
                          <a:effectLst/>
                        </a:rPr>
                        <a:t>)</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solidFill>
                      <a:srgbClr val="00B050"/>
                    </a:solidFill>
                  </a:tcPr>
                </a:tc>
                <a:extLst>
                  <a:ext uri="{0D108BD9-81ED-4DB2-BD59-A6C34878D82A}">
                    <a16:rowId xmlns:a16="http://schemas.microsoft.com/office/drawing/2014/main" val="10000"/>
                  </a:ext>
                </a:extLst>
              </a:tr>
              <a:tr h="388835">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0</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6</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solidFill>
                      <a:srgbClr val="FFFF00"/>
                    </a:solidFill>
                  </a:tcPr>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(31,21)</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extLst>
                  <a:ext uri="{0D108BD9-81ED-4DB2-BD59-A6C34878D82A}">
                    <a16:rowId xmlns:a16="http://schemas.microsoft.com/office/drawing/2014/main" val="10001"/>
                  </a:ext>
                </a:extLst>
              </a:tr>
              <a:tr h="388835">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1</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2</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solidFill>
                      <a:srgbClr val="FFFF00"/>
                    </a:solidFill>
                  </a:tcPr>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(32,22)</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extLst>
                  <a:ext uri="{0D108BD9-81ED-4DB2-BD59-A6C34878D82A}">
                    <a16:rowId xmlns:a16="http://schemas.microsoft.com/office/drawing/2014/main" val="10002"/>
                  </a:ext>
                </a:extLst>
              </a:tr>
              <a:tr h="388835">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2</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-2</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solidFill>
                      <a:schemeClr val="accent1">
                        <a:lumMod val="60000"/>
                        <a:lumOff val="40000"/>
                      </a:schemeClr>
                    </a:solidFill>
                  </a:tcPr>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solidFill>
                            <a:srgbClr val="FF0000"/>
                          </a:solidFill>
                          <a:effectLst/>
                        </a:rPr>
                        <a:t>(33,22)</a:t>
                      </a:r>
                      <a:endParaRPr kumimoji="0" lang="en-US" sz="2000" b="0" i="0" u="none" strike="noStrike" cap="none" normalizeH="0" baseline="0">
                        <a:ln>
                          <a:noFill/>
                        </a:ln>
                        <a:solidFill>
                          <a:srgbClr val="FF0000"/>
                        </a:solidFill>
                        <a:effectLst/>
                        <a:latin typeface="Arial" panose="020B0604020202020204" pitchFamily="34" charset="0"/>
                      </a:endParaRPr>
                    </a:p>
                  </a:txBody>
                  <a:tcPr horzOverflow="overflow">
                    <a:solidFill>
                      <a:schemeClr val="accent1">
                        <a:lumMod val="60000"/>
                        <a:lumOff val="40000"/>
                      </a:schemeClr>
                    </a:solidFill>
                  </a:tcPr>
                </a:tc>
                <a:extLst>
                  <a:ext uri="{0D108BD9-81ED-4DB2-BD59-A6C34878D82A}">
                    <a16:rowId xmlns:a16="http://schemas.microsoft.com/office/drawing/2014/main" val="10003"/>
                  </a:ext>
                </a:extLst>
              </a:tr>
              <a:tr h="388835">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3</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14</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solidFill>
                      <a:srgbClr val="FFFF00"/>
                    </a:solidFill>
                  </a:tcPr>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(34,23)</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solidFill>
                      <a:srgbClr val="FFFF00"/>
                    </a:solidFill>
                  </a:tcPr>
                </a:tc>
                <a:extLst>
                  <a:ext uri="{0D108BD9-81ED-4DB2-BD59-A6C34878D82A}">
                    <a16:rowId xmlns:a16="http://schemas.microsoft.com/office/drawing/2014/main" val="10004"/>
                  </a:ext>
                </a:extLst>
              </a:tr>
              <a:tr h="388835">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4</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10</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solidFill>
                      <a:srgbClr val="FFFF00"/>
                    </a:solidFill>
                  </a:tcPr>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(35,24)</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solidFill>
                      <a:srgbClr val="FFFF00"/>
                    </a:solidFill>
                  </a:tcPr>
                </a:tc>
                <a:extLst>
                  <a:ext uri="{0D108BD9-81ED-4DB2-BD59-A6C34878D82A}">
                    <a16:rowId xmlns:a16="http://schemas.microsoft.com/office/drawing/2014/main" val="10005"/>
                  </a:ext>
                </a:extLst>
              </a:tr>
              <a:tr h="388835">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5</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6</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solidFill>
                      <a:srgbClr val="FFFF00"/>
                    </a:solidFill>
                  </a:tcPr>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(36,25)</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solidFill>
                      <a:srgbClr val="FFFF00"/>
                    </a:solidFill>
                  </a:tcPr>
                </a:tc>
                <a:extLst>
                  <a:ext uri="{0D108BD9-81ED-4DB2-BD59-A6C34878D82A}">
                    <a16:rowId xmlns:a16="http://schemas.microsoft.com/office/drawing/2014/main" val="10006"/>
                  </a:ext>
                </a:extLst>
              </a:tr>
              <a:tr h="388835">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6</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2</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solidFill>
                      <a:srgbClr val="FFFF00"/>
                    </a:solidFill>
                  </a:tcPr>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(37,26)</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solidFill>
                      <a:srgbClr val="FFFF00"/>
                    </a:solidFill>
                  </a:tcPr>
                </a:tc>
                <a:extLst>
                  <a:ext uri="{0D108BD9-81ED-4DB2-BD59-A6C34878D82A}">
                    <a16:rowId xmlns:a16="http://schemas.microsoft.com/office/drawing/2014/main" val="10007"/>
                  </a:ext>
                </a:extLst>
              </a:tr>
              <a:tr h="388835">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7</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-2</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solidFill>
                      <a:schemeClr val="accent1">
                        <a:lumMod val="60000"/>
                        <a:lumOff val="40000"/>
                      </a:schemeClr>
                    </a:solidFill>
                  </a:tcPr>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(38,26)</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solidFill>
                      <a:schemeClr val="accent1">
                        <a:lumMod val="60000"/>
                        <a:lumOff val="40000"/>
                      </a:schemeClr>
                    </a:solidFill>
                  </a:tcPr>
                </a:tc>
                <a:extLst>
                  <a:ext uri="{0D108BD9-81ED-4DB2-BD59-A6C34878D82A}">
                    <a16:rowId xmlns:a16="http://schemas.microsoft.com/office/drawing/2014/main" val="10008"/>
                  </a:ext>
                </a:extLst>
              </a:tr>
              <a:tr h="388835">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8</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14</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solidFill>
                      <a:srgbClr val="FFFF00"/>
                    </a:solidFill>
                  </a:tcPr>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(39,27)</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solidFill>
                      <a:srgbClr val="FFFF00"/>
                    </a:solidFill>
                  </a:tcPr>
                </a:tc>
                <a:extLst>
                  <a:ext uri="{0D108BD9-81ED-4DB2-BD59-A6C34878D82A}">
                    <a16:rowId xmlns:a16="http://schemas.microsoft.com/office/drawing/2014/main" val="10009"/>
                  </a:ext>
                </a:extLst>
              </a:tr>
              <a:tr h="388835">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9</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10</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solidFill>
                      <a:srgbClr val="FFFF00"/>
                    </a:solidFill>
                  </a:tcPr>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(40,28)</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solidFill>
                      <a:srgbClr val="FFFF00"/>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79081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Effect transition="in" filter="fade">
                                      <p:cBhvr>
                                        <p:cTn id="7" dur="1000"/>
                                        <p:tgtEl>
                                          <p:spTgt spid="14339">
                                            <p:txEl>
                                              <p:pRg st="0" end="0"/>
                                            </p:txEl>
                                          </p:spTgt>
                                        </p:tgtEl>
                                      </p:cBhvr>
                                    </p:animEffect>
                                    <p:anim calcmode="lin" valueType="num">
                                      <p:cBhvr>
                                        <p:cTn id="8" dur="1000" fill="hold"/>
                                        <p:tgtEl>
                                          <p:spTgt spid="1433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433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4339">
                                            <p:txEl>
                                              <p:pRg st="1" end="1"/>
                                            </p:txEl>
                                          </p:spTgt>
                                        </p:tgtEl>
                                        <p:attrNameLst>
                                          <p:attrName>style.visibility</p:attrName>
                                        </p:attrNameLst>
                                      </p:cBhvr>
                                      <p:to>
                                        <p:strVal val="visible"/>
                                      </p:to>
                                    </p:set>
                                    <p:animEffect transition="in" filter="fade">
                                      <p:cBhvr>
                                        <p:cTn id="14" dur="1000"/>
                                        <p:tgtEl>
                                          <p:spTgt spid="14339">
                                            <p:txEl>
                                              <p:pRg st="1" end="1"/>
                                            </p:txEl>
                                          </p:spTgt>
                                        </p:tgtEl>
                                      </p:cBhvr>
                                    </p:animEffect>
                                    <p:anim calcmode="lin" valueType="num">
                                      <p:cBhvr>
                                        <p:cTn id="15" dur="1000" fill="hold"/>
                                        <p:tgtEl>
                                          <p:spTgt spid="1433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433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4339">
                                            <p:txEl>
                                              <p:pRg st="2" end="2"/>
                                            </p:txEl>
                                          </p:spTgt>
                                        </p:tgtEl>
                                        <p:attrNameLst>
                                          <p:attrName>style.visibility</p:attrName>
                                        </p:attrNameLst>
                                      </p:cBhvr>
                                      <p:to>
                                        <p:strVal val="visible"/>
                                      </p:to>
                                    </p:set>
                                    <p:animEffect transition="in" filter="fade">
                                      <p:cBhvr>
                                        <p:cTn id="21" dur="1000"/>
                                        <p:tgtEl>
                                          <p:spTgt spid="14339">
                                            <p:txEl>
                                              <p:pRg st="2" end="2"/>
                                            </p:txEl>
                                          </p:spTgt>
                                        </p:tgtEl>
                                      </p:cBhvr>
                                    </p:animEffect>
                                    <p:anim calcmode="lin" valueType="num">
                                      <p:cBhvr>
                                        <p:cTn id="22" dur="1000" fill="hold"/>
                                        <p:tgtEl>
                                          <p:spTgt spid="1433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433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4339">
                                            <p:txEl>
                                              <p:pRg st="3" end="3"/>
                                            </p:txEl>
                                          </p:spTgt>
                                        </p:tgtEl>
                                        <p:attrNameLst>
                                          <p:attrName>style.visibility</p:attrName>
                                        </p:attrNameLst>
                                      </p:cBhvr>
                                      <p:to>
                                        <p:strVal val="visible"/>
                                      </p:to>
                                    </p:set>
                                    <p:animEffect transition="in" filter="fade">
                                      <p:cBhvr>
                                        <p:cTn id="28" dur="500"/>
                                        <p:tgtEl>
                                          <p:spTgt spid="14339">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4339">
                                            <p:txEl>
                                              <p:pRg st="4" end="4"/>
                                            </p:txEl>
                                          </p:spTgt>
                                        </p:tgtEl>
                                        <p:attrNameLst>
                                          <p:attrName>style.visibility</p:attrName>
                                        </p:attrNameLst>
                                      </p:cBhvr>
                                      <p:to>
                                        <p:strVal val="visible"/>
                                      </p:to>
                                    </p:set>
                                    <p:animEffect transition="in" filter="fade">
                                      <p:cBhvr>
                                        <p:cTn id="33" dur="500"/>
                                        <p:tgtEl>
                                          <p:spTgt spid="1433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r>
              <a:rPr lang="en-US" b="1"/>
              <a:t>2.2. </a:t>
            </a:r>
            <a:r>
              <a:rPr lang="vi-VN" b="1"/>
              <a:t>Các đối tượng đồ họa cơ sở</a:t>
            </a:r>
            <a:r>
              <a:rPr lang="en-US" b="1"/>
              <a:t> </a:t>
            </a:r>
            <a:r>
              <a:rPr lang="en-US" b="1" cap="none"/>
              <a:t>(tt)</a:t>
            </a:r>
            <a:endParaRPr lang="en-US"/>
          </a:p>
        </p:txBody>
      </p:sp>
      <p:sp>
        <p:nvSpPr>
          <p:cNvPr id="225283" name="Rectangle 3"/>
          <p:cNvSpPr>
            <a:spLocks noGrp="1" noChangeArrowheads="1"/>
          </p:cNvSpPr>
          <p:nvPr>
            <p:ph type="body" idx="1"/>
          </p:nvPr>
        </p:nvSpPr>
        <p:spPr>
          <a:xfrm>
            <a:off x="1294363" y="1668003"/>
            <a:ext cx="9603275" cy="894893"/>
          </a:xfrm>
        </p:spPr>
        <p:txBody>
          <a:bodyPr>
            <a:normAutofit fontScale="92500" lnSpcReduction="10000"/>
          </a:bodyPr>
          <a:lstStyle/>
          <a:p>
            <a:r>
              <a:rPr lang="en-US" b="1"/>
              <a:t>Bài tập:</a:t>
            </a:r>
            <a:r>
              <a:rPr lang="en-US"/>
              <a:t> cho tọa điểm A(3,2) và B(8,12) trình bày các bước vẽ đường thẳng đi từ A đến B</a:t>
            </a:r>
          </a:p>
        </p:txBody>
      </p:sp>
      <p:pic>
        <p:nvPicPr>
          <p:cNvPr id="2" name="Picture 1"/>
          <p:cNvPicPr>
            <a:picLocks noChangeAspect="1"/>
          </p:cNvPicPr>
          <p:nvPr/>
        </p:nvPicPr>
        <p:blipFill>
          <a:blip r:embed="rId2"/>
          <a:stretch>
            <a:fillRect/>
          </a:stretch>
        </p:blipFill>
        <p:spPr>
          <a:xfrm>
            <a:off x="440831" y="2717238"/>
            <a:ext cx="5655169" cy="3052497"/>
          </a:xfrm>
          <a:prstGeom prst="rect">
            <a:avLst/>
          </a:prstGeom>
        </p:spPr>
      </p:pic>
      <p:pic>
        <p:nvPicPr>
          <p:cNvPr id="3" name="Picture 2"/>
          <p:cNvPicPr>
            <a:picLocks noChangeAspect="1"/>
          </p:cNvPicPr>
          <p:nvPr/>
        </p:nvPicPr>
        <p:blipFill>
          <a:blip r:embed="rId3"/>
          <a:stretch>
            <a:fillRect/>
          </a:stretch>
        </p:blipFill>
        <p:spPr>
          <a:xfrm>
            <a:off x="8108788" y="2717238"/>
            <a:ext cx="3727730" cy="3052497"/>
          </a:xfrm>
          <a:prstGeom prst="rect">
            <a:avLst/>
          </a:prstGeom>
        </p:spPr>
      </p:pic>
      <p:pic>
        <p:nvPicPr>
          <p:cNvPr id="6" name="Picture 5"/>
          <p:cNvPicPr>
            <a:picLocks noChangeAspect="1"/>
          </p:cNvPicPr>
          <p:nvPr/>
        </p:nvPicPr>
        <p:blipFill>
          <a:blip r:embed="rId4"/>
          <a:stretch>
            <a:fillRect/>
          </a:stretch>
        </p:blipFill>
        <p:spPr>
          <a:xfrm>
            <a:off x="8108788" y="2115449"/>
            <a:ext cx="3737344" cy="431511"/>
          </a:xfrm>
          <a:prstGeom prst="rect">
            <a:avLst/>
          </a:prstGeom>
        </p:spPr>
      </p:pic>
      <p:sp>
        <p:nvSpPr>
          <p:cNvPr id="4" name="32-Point Star 3"/>
          <p:cNvSpPr/>
          <p:nvPr/>
        </p:nvSpPr>
        <p:spPr>
          <a:xfrm>
            <a:off x="6490952" y="3116687"/>
            <a:ext cx="1751527" cy="1893195"/>
          </a:xfrm>
          <a:prstGeom prst="star32">
            <a:avLst/>
          </a:prstGeom>
          <a:solidFill>
            <a:srgbClr val="B71E4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t>m&gt;1</a:t>
            </a:r>
          </a:p>
          <a:p>
            <a:pPr algn="ctr"/>
            <a:r>
              <a:rPr lang="en-US"/>
              <a:t>T</a:t>
            </a:r>
            <a:r>
              <a:rPr lang="en-US">
                <a:sym typeface="Wingdings" panose="05000000000000000000" pitchFamily="2" charset="2"/>
              </a:rPr>
              <a:t>F</a:t>
            </a:r>
            <a:endParaRPr lang="en-US"/>
          </a:p>
        </p:txBody>
      </p:sp>
    </p:spTree>
    <p:extLst>
      <p:ext uri="{BB962C8B-B14F-4D97-AF65-F5344CB8AC3E}">
        <p14:creationId xmlns:p14="http://schemas.microsoft.com/office/powerpoint/2010/main" val="1694535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b="1" cap="none"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925202" y="1672680"/>
            <a:ext cx="7848612" cy="2368528"/>
          </a:xfrm>
        </p:spPr>
        <p:txBody>
          <a:bodyPr>
            <a:normAutofit lnSpcReduction="10000"/>
          </a:bodyPr>
          <a:lstStyle/>
          <a:p>
            <a:pPr lvl="0">
              <a:lnSpc>
                <a:spcPct val="170000"/>
              </a:lnSpc>
              <a:spcBef>
                <a:spcPts val="0"/>
              </a:spcBef>
            </a:pPr>
            <a:r>
              <a:rPr lang="en-US" sz="2200" b="1"/>
              <a:t>2.2.1. Hệ đồ hoạ thế giới thực và hệ đồ hoạ thiết bị (tt)</a:t>
            </a:r>
          </a:p>
          <a:p>
            <a:pPr lvl="0" algn="just">
              <a:lnSpc>
                <a:spcPct val="170000"/>
              </a:lnSpc>
              <a:spcBef>
                <a:spcPts val="0"/>
              </a:spcBef>
            </a:pPr>
            <a:r>
              <a:rPr lang="vi-VN" sz="2200"/>
              <a:t>Các điểm trong hệ tọa độ thiết bị cũng được mô tả bởi một cặp tọa độ (x, y</a:t>
            </a:r>
            <a:r>
              <a:rPr lang="en-US" sz="2200"/>
              <a:t> </a:t>
            </a:r>
            <a:r>
              <a:rPr lang="vi-VN" sz="2200"/>
              <a:t>∈ N</a:t>
            </a:r>
            <a:r>
              <a:rPr lang="en-US" sz="2200"/>
              <a:t>)</a:t>
            </a:r>
            <a:r>
              <a:rPr lang="vi-VN" sz="2200"/>
              <a:t>. </a:t>
            </a:r>
            <a:r>
              <a:rPr lang="en-US" sz="2200"/>
              <a:t>Do đó, các điểm trong các hệ tọa độ thiết bị là rời rạc do tính chất của tập các số tự nhiên.</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028262" y="206686"/>
            <a:ext cx="1122450" cy="1122450"/>
          </a:xfrm>
          <a:prstGeom prst="rect">
            <a:avLst/>
          </a:prstGeom>
        </p:spPr>
      </p:pic>
      <p:sp>
        <p:nvSpPr>
          <p:cNvPr id="9" name="Content Placeholder 2">
            <a:extLst>
              <a:ext uri="{FF2B5EF4-FFF2-40B4-BE49-F238E27FC236}">
                <a16:creationId xmlns:a16="http://schemas.microsoft.com/office/drawing/2014/main" id="{C3C0199F-A274-44C6-BF37-784A855E6EEA}"/>
              </a:ext>
            </a:extLst>
          </p:cNvPr>
          <p:cNvSpPr txBox="1">
            <a:spLocks/>
          </p:cNvSpPr>
          <p:nvPr/>
        </p:nvSpPr>
        <p:spPr>
          <a:xfrm>
            <a:off x="925202" y="3987436"/>
            <a:ext cx="10693711" cy="1843866"/>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400" kern="1200">
                <a:solidFill>
                  <a:schemeClr val="tx1"/>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2400" kern="1200" cap="none" baseline="0">
                <a:solidFill>
                  <a:schemeClr val="tx1"/>
                </a:solidFill>
                <a:effectLst/>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2400" kern="1200">
                <a:solidFill>
                  <a:schemeClr val="tx1"/>
                </a:solidFill>
                <a:effectLst/>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2400" kern="1200" cap="none" baseline="0">
                <a:solidFill>
                  <a:schemeClr val="tx1"/>
                </a:solidFill>
                <a:effectLst/>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2400" kern="1200">
                <a:solidFill>
                  <a:schemeClr val="tx1"/>
                </a:solidFill>
                <a:effectLst/>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just">
              <a:lnSpc>
                <a:spcPct val="170000"/>
              </a:lnSpc>
              <a:spcBef>
                <a:spcPts val="0"/>
              </a:spcBef>
            </a:pPr>
            <a:r>
              <a:rPr lang="en-US" sz="2200"/>
              <a:t>Các tọa độ x, y của hệ tọa độ thiết bị không thể lớn tùy ý mà đều bị giới hạn trong một khoảng nào đó. Khoảng giới hạn các tọa độ x, y là khác nhau đối với từng loại thiết bị khác nhau.</a:t>
            </a:r>
            <a:endParaRPr lang="en-US" sz="2200" dirty="0"/>
          </a:p>
        </p:txBody>
      </p:sp>
      <p:sp>
        <p:nvSpPr>
          <p:cNvPr id="7" name="Rectangle 6"/>
          <p:cNvSpPr/>
          <p:nvPr/>
        </p:nvSpPr>
        <p:spPr>
          <a:xfrm>
            <a:off x="8803258" y="1537114"/>
            <a:ext cx="2715904" cy="264766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 name="Straight Arrow Connector 7"/>
          <p:cNvCxnSpPr/>
          <p:nvPr/>
        </p:nvCxnSpPr>
        <p:spPr>
          <a:xfrm flipV="1">
            <a:off x="9219549" y="1818515"/>
            <a:ext cx="0" cy="2209800"/>
          </a:xfrm>
          <a:prstGeom prst="straightConnector1">
            <a:avLst/>
          </a:prstGeom>
          <a:ln w="31750">
            <a:solidFill>
              <a:srgbClr val="0070C0"/>
            </a:solidFill>
            <a:headEnd type="triangl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a:off x="9219549" y="1831215"/>
            <a:ext cx="2159000" cy="0"/>
          </a:xfrm>
          <a:prstGeom prst="straightConnector1">
            <a:avLst/>
          </a:prstGeom>
          <a:ln w="31750">
            <a:solidFill>
              <a:srgbClr val="0070C0"/>
            </a:solidFill>
            <a:tailEnd type="triangle"/>
          </a:ln>
        </p:spPr>
        <p:style>
          <a:lnRef idx="3">
            <a:schemeClr val="accent1"/>
          </a:lnRef>
          <a:fillRef idx="0">
            <a:schemeClr val="accent1"/>
          </a:fillRef>
          <a:effectRef idx="2">
            <a:schemeClr val="accent1"/>
          </a:effectRef>
          <a:fontRef idx="minor">
            <a:schemeClr val="tx1"/>
          </a:fontRef>
        </p:style>
      </p:cxnSp>
      <p:sp>
        <p:nvSpPr>
          <p:cNvPr id="11" name="TextBox 10"/>
          <p:cNvSpPr txBox="1"/>
          <p:nvPr/>
        </p:nvSpPr>
        <p:spPr>
          <a:xfrm>
            <a:off x="8971821" y="1626638"/>
            <a:ext cx="354842" cy="369332"/>
          </a:xfrm>
          <a:prstGeom prst="rect">
            <a:avLst/>
          </a:prstGeom>
          <a:noFill/>
          <a:ln>
            <a:noFill/>
          </a:ln>
        </p:spPr>
        <p:txBody>
          <a:bodyPr wrap="square" rtlCol="0">
            <a:spAutoFit/>
          </a:bodyPr>
          <a:lstStyle/>
          <a:p>
            <a:r>
              <a:rPr lang="en-US" b="1"/>
              <a:t>0</a:t>
            </a:r>
          </a:p>
        </p:txBody>
      </p:sp>
      <p:sp>
        <p:nvSpPr>
          <p:cNvPr id="12" name="TextBox 11"/>
          <p:cNvSpPr txBox="1"/>
          <p:nvPr/>
        </p:nvSpPr>
        <p:spPr>
          <a:xfrm>
            <a:off x="11234627" y="1522692"/>
            <a:ext cx="354842" cy="369332"/>
          </a:xfrm>
          <a:prstGeom prst="rect">
            <a:avLst/>
          </a:prstGeom>
          <a:noFill/>
          <a:ln>
            <a:noFill/>
          </a:ln>
        </p:spPr>
        <p:txBody>
          <a:bodyPr wrap="square" rtlCol="0">
            <a:spAutoFit/>
          </a:bodyPr>
          <a:lstStyle/>
          <a:p>
            <a:r>
              <a:rPr lang="en-US"/>
              <a:t>x</a:t>
            </a:r>
          </a:p>
        </p:txBody>
      </p:sp>
      <p:sp>
        <p:nvSpPr>
          <p:cNvPr id="13" name="TextBox 12"/>
          <p:cNvSpPr txBox="1"/>
          <p:nvPr/>
        </p:nvSpPr>
        <p:spPr>
          <a:xfrm>
            <a:off x="9240098" y="3726198"/>
            <a:ext cx="354842" cy="369332"/>
          </a:xfrm>
          <a:prstGeom prst="rect">
            <a:avLst/>
          </a:prstGeom>
          <a:noFill/>
          <a:ln>
            <a:noFill/>
          </a:ln>
        </p:spPr>
        <p:txBody>
          <a:bodyPr wrap="square" rtlCol="0">
            <a:spAutoFit/>
          </a:bodyPr>
          <a:lstStyle/>
          <a:p>
            <a:r>
              <a:rPr lang="en-US"/>
              <a:t>y</a:t>
            </a:r>
          </a:p>
        </p:txBody>
      </p:sp>
      <p:sp>
        <p:nvSpPr>
          <p:cNvPr id="14" name="Oval 13"/>
          <p:cNvSpPr/>
          <p:nvPr/>
        </p:nvSpPr>
        <p:spPr>
          <a:xfrm>
            <a:off x="9892504" y="2550615"/>
            <a:ext cx="109728" cy="10972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TextBox 14"/>
          <p:cNvSpPr txBox="1"/>
          <p:nvPr/>
        </p:nvSpPr>
        <p:spPr>
          <a:xfrm>
            <a:off x="9953071" y="2493132"/>
            <a:ext cx="975648" cy="369332"/>
          </a:xfrm>
          <a:prstGeom prst="rect">
            <a:avLst/>
          </a:prstGeom>
          <a:noFill/>
          <a:ln>
            <a:noFill/>
          </a:ln>
        </p:spPr>
        <p:txBody>
          <a:bodyPr wrap="square" rtlCol="0">
            <a:spAutoFit/>
          </a:bodyPr>
          <a:lstStyle/>
          <a:p>
            <a:r>
              <a:rPr lang="en-US"/>
              <a:t>P</a:t>
            </a:r>
            <a:r>
              <a:rPr lang="en-US" baseline="-25000"/>
              <a:t>DC</a:t>
            </a:r>
            <a:r>
              <a:rPr lang="en-US"/>
              <a:t>(x,y)</a:t>
            </a:r>
          </a:p>
        </p:txBody>
      </p:sp>
      <p:cxnSp>
        <p:nvCxnSpPr>
          <p:cNvPr id="16" name="Straight Connector 15"/>
          <p:cNvCxnSpPr>
            <a:endCxn id="15" idx="1"/>
          </p:cNvCxnSpPr>
          <p:nvPr/>
        </p:nvCxnSpPr>
        <p:spPr>
          <a:xfrm flipH="1">
            <a:off x="9953071" y="1832732"/>
            <a:ext cx="1680" cy="77724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9231756" y="2596293"/>
            <a:ext cx="731520"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1053947" y="1853923"/>
            <a:ext cx="0" cy="1920240"/>
          </a:xfrm>
          <a:prstGeom prst="line">
            <a:avLst/>
          </a:prstGeom>
          <a:ln>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a:off x="10133949" y="2849898"/>
            <a:ext cx="0" cy="1828800"/>
          </a:xfrm>
          <a:prstGeom prst="line">
            <a:avLst/>
          </a:prstGeom>
          <a:ln>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529649" y="1726370"/>
            <a:ext cx="556082" cy="369332"/>
          </a:xfrm>
          <a:prstGeom prst="rect">
            <a:avLst/>
          </a:prstGeom>
          <a:noFill/>
          <a:ln>
            <a:noFill/>
          </a:ln>
        </p:spPr>
        <p:txBody>
          <a:bodyPr wrap="square" rtlCol="0">
            <a:spAutoFit/>
          </a:bodyPr>
          <a:lstStyle/>
          <a:p>
            <a:r>
              <a:rPr lang="en-US"/>
              <a:t>x</a:t>
            </a:r>
            <a:r>
              <a:rPr lang="en-US" baseline="-25000"/>
              <a:t>max</a:t>
            </a:r>
          </a:p>
        </p:txBody>
      </p:sp>
      <p:sp>
        <p:nvSpPr>
          <p:cNvPr id="21" name="TextBox 20"/>
          <p:cNvSpPr txBox="1"/>
          <p:nvPr/>
        </p:nvSpPr>
        <p:spPr>
          <a:xfrm>
            <a:off x="9240097" y="3404831"/>
            <a:ext cx="591280" cy="369332"/>
          </a:xfrm>
          <a:prstGeom prst="rect">
            <a:avLst/>
          </a:prstGeom>
          <a:noFill/>
          <a:ln>
            <a:noFill/>
          </a:ln>
        </p:spPr>
        <p:txBody>
          <a:bodyPr wrap="square" rtlCol="0">
            <a:spAutoFit/>
          </a:bodyPr>
          <a:lstStyle/>
          <a:p>
            <a:r>
              <a:rPr lang="en-US"/>
              <a:t>y</a:t>
            </a:r>
            <a:r>
              <a:rPr lang="en-US" baseline="-25000"/>
              <a:t>max</a:t>
            </a:r>
          </a:p>
        </p:txBody>
      </p:sp>
    </p:spTree>
    <p:extLst>
      <p:ext uri="{BB962C8B-B14F-4D97-AF65-F5344CB8AC3E}">
        <p14:creationId xmlns:p14="http://schemas.microsoft.com/office/powerpoint/2010/main" val="2305059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1"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par>
                          <p:cTn id="20" fill="hold">
                            <p:stCondLst>
                              <p:cond delay="1000"/>
                            </p:stCondLst>
                            <p:childTnLst>
                              <p:par>
                                <p:cTn id="21" presetID="1"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par>
                          <p:cTn id="23" fill="hold">
                            <p:stCondLst>
                              <p:cond delay="1000"/>
                            </p:stCondLst>
                            <p:childTnLst>
                              <p:par>
                                <p:cTn id="24" presetID="2" presetClass="entr" presetSubtype="4" fill="hold" nodeType="after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additive="base">
                                        <p:cTn id="26" dur="500" fill="hold"/>
                                        <p:tgtEl>
                                          <p:spTgt spid="18"/>
                                        </p:tgtEl>
                                        <p:attrNameLst>
                                          <p:attrName>ppt_x</p:attrName>
                                        </p:attrNameLst>
                                      </p:cBhvr>
                                      <p:tavLst>
                                        <p:tav tm="0">
                                          <p:val>
                                            <p:strVal val="#ppt_x"/>
                                          </p:val>
                                        </p:tav>
                                        <p:tav tm="100000">
                                          <p:val>
                                            <p:strVal val="#ppt_x"/>
                                          </p:val>
                                        </p:tav>
                                      </p:tavLst>
                                    </p:anim>
                                    <p:anim calcmode="lin" valueType="num">
                                      <p:cBhvr additive="base">
                                        <p:cTn id="27" dur="500" fill="hold"/>
                                        <p:tgtEl>
                                          <p:spTgt spid="18"/>
                                        </p:tgtEl>
                                        <p:attrNameLst>
                                          <p:attrName>ppt_y</p:attrName>
                                        </p:attrNameLst>
                                      </p:cBhvr>
                                      <p:tavLst>
                                        <p:tav tm="0">
                                          <p:val>
                                            <p:strVal val="1+#ppt_h/2"/>
                                          </p:val>
                                        </p:tav>
                                        <p:tav tm="100000">
                                          <p:val>
                                            <p:strVal val="#ppt_y"/>
                                          </p:val>
                                        </p:tav>
                                      </p:tavLst>
                                    </p:anim>
                                  </p:childTnLst>
                                </p:cTn>
                              </p:par>
                            </p:childTnLst>
                          </p:cTn>
                        </p:par>
                        <p:par>
                          <p:cTn id="28" fill="hold">
                            <p:stCondLst>
                              <p:cond delay="1500"/>
                            </p:stCondLst>
                            <p:childTnLst>
                              <p:par>
                                <p:cTn id="29" presetID="2" presetClass="entr" presetSubtype="2"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1+#ppt_w/2"/>
                                          </p:val>
                                        </p:tav>
                                        <p:tav tm="100000">
                                          <p:val>
                                            <p:strVal val="#ppt_x"/>
                                          </p:val>
                                        </p:tav>
                                      </p:tavLst>
                                    </p:anim>
                                    <p:anim calcmode="lin" valueType="num">
                                      <p:cBhvr additive="base">
                                        <p:cTn id="32" dur="500" fill="hold"/>
                                        <p:tgtEl>
                                          <p:spTgt spid="19"/>
                                        </p:tgtEl>
                                        <p:attrNameLst>
                                          <p:attrName>ppt_y</p:attrName>
                                        </p:attrNameLst>
                                      </p:cBhvr>
                                      <p:tavLst>
                                        <p:tav tm="0">
                                          <p:val>
                                            <p:strVal val="#ppt_y"/>
                                          </p:val>
                                        </p:tav>
                                        <p:tav tm="100000">
                                          <p:val>
                                            <p:strVal val="#ppt_y"/>
                                          </p:val>
                                        </p:tav>
                                      </p:tavLst>
                                    </p:anim>
                                  </p:childTnLst>
                                </p:cTn>
                              </p:par>
                            </p:childTnLst>
                          </p:cTn>
                        </p:par>
                        <p:par>
                          <p:cTn id="33" fill="hold">
                            <p:stCondLst>
                              <p:cond delay="2000"/>
                            </p:stCondLst>
                            <p:childTnLst>
                              <p:par>
                                <p:cTn id="34" presetID="1" presetClass="entr" presetSubtype="0"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childTnLst>
                                </p:cTn>
                              </p:par>
                            </p:childTnLst>
                          </p:cTn>
                        </p:par>
                        <p:par>
                          <p:cTn id="36" fill="hold">
                            <p:stCondLst>
                              <p:cond delay="2000"/>
                            </p:stCondLst>
                            <p:childTnLst>
                              <p:par>
                                <p:cTn id="37" presetID="1" presetClass="entr" presetSubtype="0"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par>
                          <p:cTn id="39" fill="hold">
                            <p:stCondLst>
                              <p:cond delay="2000"/>
                            </p:stCondLst>
                            <p:childTnLst>
                              <p:par>
                                <p:cTn id="40" presetID="1" presetClass="entr" presetSubtype="0"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childTnLst>
                                </p:cTn>
                              </p:par>
                            </p:childTnLst>
                          </p:cTn>
                        </p:par>
                        <p:par>
                          <p:cTn id="42" fill="hold">
                            <p:stCondLst>
                              <p:cond delay="2000"/>
                            </p:stCondLst>
                            <p:childTnLst>
                              <p:par>
                                <p:cTn id="43" presetID="1" presetClass="entr" presetSubtype="0"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par>
                          <p:cTn id="45" fill="hold">
                            <p:stCondLst>
                              <p:cond delay="2000"/>
                            </p:stCondLst>
                            <p:childTnLst>
                              <p:par>
                                <p:cTn id="46" presetID="2" presetClass="entr" presetSubtype="2" fill="hold" nodeType="after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additive="base">
                                        <p:cTn id="48" dur="500" fill="hold"/>
                                        <p:tgtEl>
                                          <p:spTgt spid="17"/>
                                        </p:tgtEl>
                                        <p:attrNameLst>
                                          <p:attrName>ppt_x</p:attrName>
                                        </p:attrNameLst>
                                      </p:cBhvr>
                                      <p:tavLst>
                                        <p:tav tm="0">
                                          <p:val>
                                            <p:strVal val="1+#ppt_w/2"/>
                                          </p:val>
                                        </p:tav>
                                        <p:tav tm="100000">
                                          <p:val>
                                            <p:strVal val="#ppt_x"/>
                                          </p:val>
                                        </p:tav>
                                      </p:tavLst>
                                    </p:anim>
                                    <p:anim calcmode="lin" valueType="num">
                                      <p:cBhvr additive="base">
                                        <p:cTn id="49" dur="500" fill="hold"/>
                                        <p:tgtEl>
                                          <p:spTgt spid="17"/>
                                        </p:tgtEl>
                                        <p:attrNameLst>
                                          <p:attrName>ppt_y</p:attrName>
                                        </p:attrNameLst>
                                      </p:cBhvr>
                                      <p:tavLst>
                                        <p:tav tm="0">
                                          <p:val>
                                            <p:strVal val="#ppt_y"/>
                                          </p:val>
                                        </p:tav>
                                        <p:tav tm="100000">
                                          <p:val>
                                            <p:strVal val="#ppt_y"/>
                                          </p:val>
                                        </p:tav>
                                      </p:tavLst>
                                    </p:anim>
                                  </p:childTnLst>
                                </p:cTn>
                              </p:par>
                            </p:childTnLst>
                          </p:cTn>
                        </p:par>
                        <p:par>
                          <p:cTn id="50" fill="hold">
                            <p:stCondLst>
                              <p:cond delay="2500"/>
                            </p:stCondLst>
                            <p:childTnLst>
                              <p:par>
                                <p:cTn id="51" presetID="2" presetClass="entr" presetSubtype="1" fill="hold" nodeType="after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ppt_x"/>
                                          </p:val>
                                        </p:tav>
                                        <p:tav tm="100000">
                                          <p:val>
                                            <p:strVal val="#ppt_x"/>
                                          </p:val>
                                        </p:tav>
                                      </p:tavLst>
                                    </p:anim>
                                    <p:anim calcmode="lin" valueType="num">
                                      <p:cBhvr additive="base">
                                        <p:cTn id="54"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animBg="1"/>
      <p:bldP spid="15" grpId="0"/>
      <p:bldP spid="20" grpId="0"/>
      <p:bldP spid="2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r>
              <a:rPr lang="en-US" b="1"/>
              <a:t>2.2. </a:t>
            </a:r>
            <a:r>
              <a:rPr lang="vi-VN" b="1"/>
              <a:t>Các đối tượng đồ họa cơ sở</a:t>
            </a:r>
            <a:r>
              <a:rPr lang="en-US" b="1"/>
              <a:t> </a:t>
            </a:r>
            <a:r>
              <a:rPr lang="en-US" b="1" cap="none"/>
              <a:t>(tt)</a:t>
            </a:r>
            <a:endParaRPr lang="en-US"/>
          </a:p>
        </p:txBody>
      </p:sp>
      <mc:AlternateContent xmlns:mc="http://schemas.openxmlformats.org/markup-compatibility/2006" xmlns:a14="http://schemas.microsoft.com/office/drawing/2010/main">
        <mc:Choice Requires="a14">
          <p:sp>
            <p:nvSpPr>
              <p:cNvPr id="225283" name="Rectangle 3"/>
              <p:cNvSpPr>
                <a:spLocks noGrp="1" noChangeArrowheads="1"/>
              </p:cNvSpPr>
              <p:nvPr>
                <p:ph type="body" idx="1"/>
              </p:nvPr>
            </p:nvSpPr>
            <p:spPr>
              <a:xfrm>
                <a:off x="695460" y="1668003"/>
                <a:ext cx="7921928" cy="4230521"/>
              </a:xfrm>
            </p:spPr>
            <p:txBody>
              <a:bodyPr>
                <a:normAutofit fontScale="85000" lnSpcReduction="20000"/>
              </a:bodyPr>
              <a:lstStyle/>
              <a:p>
                <a:pPr lvl="0"/>
                <a:r>
                  <a:rPr lang="en-US"/>
                  <a:t>Ta có: </a:t>
                </a:r>
                <a:r>
                  <a:rPr lang="en-US" i="1"/>
                  <a:t>y </a:t>
                </a:r>
                <a:r>
                  <a:rPr lang="en-US"/>
                  <a:t>= </a:t>
                </a:r>
                <a:r>
                  <a:rPr lang="en-US" i="1"/>
                  <a:t>m</a:t>
                </a:r>
                <a:r>
                  <a:rPr lang="en-US"/>
                  <a:t>(</a:t>
                </a:r>
                <a:r>
                  <a:rPr lang="en-US" i="1"/>
                  <a:t>x</a:t>
                </a:r>
                <a:r>
                  <a:rPr lang="en-US" i="1" baseline="-25000"/>
                  <a:t>i</a:t>
                </a:r>
                <a:r>
                  <a:rPr lang="en-US"/>
                  <a:t>-1) + </a:t>
                </a:r>
                <a:r>
                  <a:rPr lang="en-US" i="1"/>
                  <a:t>b</a:t>
                </a:r>
                <a:r>
                  <a:rPr lang="en-US"/>
                  <a:t> </a:t>
                </a:r>
              </a:p>
              <a:p>
                <a:pPr lvl="0"/>
                <a:r>
                  <a:rPr lang="en-US">
                    <a:solidFill>
                      <a:srgbClr val="FF0000"/>
                    </a:solidFill>
                  </a:rPr>
                  <a:t>Đặt d</a:t>
                </a:r>
                <a:r>
                  <a:rPr lang="en-US" baseline="-25000">
                    <a:solidFill>
                      <a:srgbClr val="FF0000"/>
                    </a:solidFill>
                  </a:rPr>
                  <a:t>1</a:t>
                </a:r>
                <a:r>
                  <a:rPr lang="en-US">
                    <a:solidFill>
                      <a:srgbClr val="FF0000"/>
                    </a:solidFill>
                  </a:rPr>
                  <a:t>= y - y</a:t>
                </a:r>
                <a:r>
                  <a:rPr lang="en-US" baseline="-25000">
                    <a:solidFill>
                      <a:srgbClr val="FF0000"/>
                    </a:solidFill>
                  </a:rPr>
                  <a:t>i</a:t>
                </a:r>
                <a:r>
                  <a:rPr lang="en-US">
                    <a:solidFill>
                      <a:srgbClr val="FF0000"/>
                    </a:solidFill>
                  </a:rPr>
                  <a:t> và d</a:t>
                </a:r>
                <a:r>
                  <a:rPr lang="en-US" baseline="-25000">
                    <a:solidFill>
                      <a:srgbClr val="FF0000"/>
                    </a:solidFill>
                  </a:rPr>
                  <a:t>2</a:t>
                </a:r>
                <a:r>
                  <a:rPr lang="en-US">
                    <a:solidFill>
                      <a:srgbClr val="FF0000"/>
                    </a:solidFill>
                  </a:rPr>
                  <a:t>= y</a:t>
                </a:r>
                <a:r>
                  <a:rPr lang="en-US" baseline="-25000">
                    <a:solidFill>
                      <a:srgbClr val="FF0000"/>
                    </a:solidFill>
                  </a:rPr>
                  <a:t>i+1 </a:t>
                </a:r>
                <a:r>
                  <a:rPr lang="en-US">
                    <a:solidFill>
                      <a:srgbClr val="FF0000"/>
                    </a:solidFill>
                  </a:rPr>
                  <a:t>- y</a:t>
                </a:r>
              </a:p>
              <a:p>
                <a:r>
                  <a:rPr lang="vi-VN"/>
                  <a:t>Xét </a:t>
                </a:r>
                <a:r>
                  <a:rPr lang="vi-VN" i="1"/>
                  <a:t>p</a:t>
                </a:r>
                <a:r>
                  <a:rPr lang="vi-VN" i="1" baseline="-25000"/>
                  <a:t>i</a:t>
                </a:r>
                <a:r>
                  <a:rPr lang="vi-VN" i="1"/>
                  <a:t> </a:t>
                </a:r>
                <a:r>
                  <a:rPr lang="vi-VN"/>
                  <a:t>= </a:t>
                </a:r>
                <a:r>
                  <a:rPr lang="vi-VN" i="1"/>
                  <a:t>D</a:t>
                </a:r>
                <a:r>
                  <a:rPr lang="vi-VN" i="1" baseline="-25000"/>
                  <a:t>x</a:t>
                </a:r>
                <a:r>
                  <a:rPr lang="vi-VN"/>
                  <a:t>(</a:t>
                </a:r>
                <a:r>
                  <a:rPr lang="vi-VN" i="1"/>
                  <a:t>d</a:t>
                </a:r>
                <a:r>
                  <a:rPr lang="vi-VN" baseline="-25000"/>
                  <a:t>1</a:t>
                </a:r>
                <a:r>
                  <a:rPr lang="vi-VN"/>
                  <a:t>−</a:t>
                </a:r>
                <a:r>
                  <a:rPr lang="vi-VN" i="1"/>
                  <a:t>d</a:t>
                </a:r>
                <a:r>
                  <a:rPr lang="vi-VN" baseline="-25000"/>
                  <a:t>2</a:t>
                </a:r>
                <a:r>
                  <a:rPr lang="vi-VN"/>
                  <a:t>) = </a:t>
                </a:r>
                <a:r>
                  <a:rPr lang="vi-VN" i="1"/>
                  <a:t>Dx</a:t>
                </a:r>
                <a:r>
                  <a:rPr lang="vi-VN"/>
                  <a:t>(2</a:t>
                </a:r>
                <a:r>
                  <a:rPr lang="vi-VN" i="1"/>
                  <a:t>y </a:t>
                </a:r>
                <a:r>
                  <a:rPr lang="en-US" i="1"/>
                  <a:t>- </a:t>
                </a:r>
                <a:r>
                  <a:rPr lang="vi-VN"/>
                  <a:t>2</a:t>
                </a:r>
                <a:r>
                  <a:rPr lang="vi-VN" i="1"/>
                  <a:t>y</a:t>
                </a:r>
                <a:r>
                  <a:rPr lang="vi-VN" i="1" baseline="-25000"/>
                  <a:t>i</a:t>
                </a:r>
                <a:r>
                  <a:rPr lang="en-US" i="1" baseline="-25000"/>
                  <a:t> </a:t>
                </a:r>
                <a:r>
                  <a:rPr lang="en-US"/>
                  <a:t>+</a:t>
                </a:r>
                <a:r>
                  <a:rPr lang="vi-VN"/>
                  <a:t> 1)</a:t>
                </a:r>
                <a:r>
                  <a:rPr lang="en-US"/>
                  <a:t>.</a:t>
                </a:r>
                <a:r>
                  <a:rPr lang="en-US">
                    <a:solidFill>
                      <a:srgbClr val="FF0000"/>
                    </a:solidFill>
                  </a:rPr>
                  <a:t> Vì y</a:t>
                </a:r>
                <a:r>
                  <a:rPr lang="en-US" baseline="-25000">
                    <a:solidFill>
                      <a:srgbClr val="FF0000"/>
                    </a:solidFill>
                  </a:rPr>
                  <a:t>i+1</a:t>
                </a:r>
                <a:r>
                  <a:rPr lang="en-US">
                    <a:solidFill>
                      <a:srgbClr val="FF0000"/>
                    </a:solidFill>
                  </a:rPr>
                  <a:t> = y</a:t>
                </a:r>
                <a:r>
                  <a:rPr lang="en-US" baseline="-25000">
                    <a:solidFill>
                      <a:srgbClr val="FF0000"/>
                    </a:solidFill>
                  </a:rPr>
                  <a:t>i </a:t>
                </a:r>
                <a:r>
                  <a:rPr lang="en-US">
                    <a:solidFill>
                      <a:srgbClr val="FF0000"/>
                    </a:solidFill>
                  </a:rPr>
                  <a:t>-1</a:t>
                </a:r>
              </a:p>
              <a:p>
                <a:r>
                  <a:rPr lang="vi-VN"/>
                  <a:t>⇒ </a:t>
                </a:r>
                <a:r>
                  <a:rPr lang="vi-VN" i="1"/>
                  <a:t>p</a:t>
                </a:r>
                <a:r>
                  <a:rPr lang="vi-VN" i="1" baseline="-25000"/>
                  <a:t>i</a:t>
                </a:r>
                <a:r>
                  <a:rPr lang="vi-VN" i="1"/>
                  <a:t> </a:t>
                </a:r>
                <a:r>
                  <a:rPr lang="vi-VN"/>
                  <a:t>= </a:t>
                </a:r>
                <a:r>
                  <a:rPr lang="vi-VN" i="1"/>
                  <a:t>Dx </a:t>
                </a:r>
                <a:r>
                  <a:rPr lang="en-US"/>
                  <a:t>{</a:t>
                </a:r>
                <a:r>
                  <a:rPr lang="vi-VN"/>
                  <a:t>2</a:t>
                </a:r>
                <a:r>
                  <a:rPr lang="en-US"/>
                  <a:t>[</a:t>
                </a:r>
                <a:r>
                  <a:rPr lang="vi-VN" i="1"/>
                  <a:t>m </a:t>
                </a:r>
                <a:r>
                  <a:rPr lang="vi-VN"/>
                  <a:t>(</a:t>
                </a:r>
                <a:r>
                  <a:rPr lang="vi-VN" i="1"/>
                  <a:t>x</a:t>
                </a:r>
                <a:r>
                  <a:rPr lang="vi-VN" i="1" baseline="-25000"/>
                  <a:t>i</a:t>
                </a:r>
                <a:r>
                  <a:rPr lang="en-US"/>
                  <a:t>-</a:t>
                </a:r>
                <a:r>
                  <a:rPr lang="vi-VN"/>
                  <a:t>1)+ </a:t>
                </a:r>
                <a:r>
                  <a:rPr lang="vi-VN" i="1"/>
                  <a:t>b</a:t>
                </a:r>
                <a:r>
                  <a:rPr lang="vi-VN"/>
                  <a:t>]</a:t>
                </a:r>
                <a:r>
                  <a:rPr lang="en-US"/>
                  <a:t>-</a:t>
                </a:r>
                <a:r>
                  <a:rPr lang="vi-VN"/>
                  <a:t> 2</a:t>
                </a:r>
                <a:r>
                  <a:rPr lang="vi-VN" i="1"/>
                  <a:t>y</a:t>
                </a:r>
                <a:r>
                  <a:rPr lang="vi-VN" i="1" baseline="-25000"/>
                  <a:t>i</a:t>
                </a:r>
                <a:r>
                  <a:rPr lang="en-US"/>
                  <a:t>+</a:t>
                </a:r>
                <a:r>
                  <a:rPr lang="vi-VN"/>
                  <a:t>1</a:t>
                </a:r>
                <a:r>
                  <a:rPr lang="en-US"/>
                  <a:t>}</a:t>
                </a:r>
              </a:p>
              <a:p>
                <a:r>
                  <a:rPr lang="vi-VN"/>
                  <a:t>Thay</a:t>
                </a:r>
                <a:r>
                  <a:rPr lang="en-US"/>
                  <a:t> </a:t>
                </a:r>
                <a14:m>
                  <m:oMath xmlns:m="http://schemas.openxmlformats.org/officeDocument/2006/math">
                    <m:r>
                      <a:rPr lang="en-US" i="1">
                        <a:latin typeface="Cambria Math" panose="02040503050406030204" pitchFamily="18" charset="0"/>
                      </a:rPr>
                      <m:t>𝑚</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𝑦</m:t>
                            </m:r>
                          </m:sub>
                        </m:sSub>
                      </m:num>
                      <m:den>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𝑥</m:t>
                            </m:r>
                          </m:sub>
                        </m:sSub>
                      </m:den>
                    </m:f>
                  </m:oMath>
                </a14:m>
                <a:r>
                  <a:rPr lang="en-US" i="1"/>
                  <a:t>  </a:t>
                </a:r>
                <a:r>
                  <a:rPr lang="vi-VN"/>
                  <a:t>vào phương trình trên ta được: </a:t>
                </a:r>
                <a:endParaRPr lang="en-US"/>
              </a:p>
              <a:p>
                <a:r>
                  <a:rPr lang="vi-VN" i="1"/>
                  <a:t>p</a:t>
                </a:r>
                <a:r>
                  <a:rPr lang="vi-VN" i="1" baseline="-25000"/>
                  <a:t>i</a:t>
                </a:r>
                <a:r>
                  <a:rPr lang="vi-VN" i="1"/>
                  <a:t> </a:t>
                </a:r>
                <a:r>
                  <a:rPr lang="vi-VN"/>
                  <a:t>= 2</a:t>
                </a:r>
                <a:r>
                  <a:rPr lang="vi-VN" i="1"/>
                  <a:t>Dyx</a:t>
                </a:r>
                <a:r>
                  <a:rPr lang="vi-VN" i="1" baseline="-25000"/>
                  <a:t>i</a:t>
                </a:r>
                <a:r>
                  <a:rPr lang="vi-VN" i="1"/>
                  <a:t> </a:t>
                </a:r>
                <a:r>
                  <a:rPr lang="en-US" i="1"/>
                  <a:t>- 2</a:t>
                </a:r>
                <a:r>
                  <a:rPr lang="en-US"/>
                  <a:t>Dy + 2bDx - </a:t>
                </a:r>
                <a:r>
                  <a:rPr lang="vi-VN"/>
                  <a:t>2</a:t>
                </a:r>
                <a:r>
                  <a:rPr lang="vi-VN" i="1"/>
                  <a:t>Dxy</a:t>
                </a:r>
                <a:r>
                  <a:rPr lang="vi-VN" i="1" baseline="-25000"/>
                  <a:t>i</a:t>
                </a:r>
                <a:r>
                  <a:rPr lang="vi-VN" i="1"/>
                  <a:t> </a:t>
                </a:r>
                <a:r>
                  <a:rPr lang="en-US"/>
                  <a:t>+</a:t>
                </a:r>
                <a:r>
                  <a:rPr lang="vi-VN"/>
                  <a:t> </a:t>
                </a:r>
                <a:r>
                  <a:rPr lang="vi-VN" i="1"/>
                  <a:t>Dx</a:t>
                </a:r>
                <a:endParaRPr lang="en-US" i="1"/>
              </a:p>
              <a:p>
                <a:r>
                  <a:rPr lang="vi-VN" i="1"/>
                  <a:t>p</a:t>
                </a:r>
                <a:r>
                  <a:rPr lang="vi-VN" i="1" baseline="-25000"/>
                  <a:t>i</a:t>
                </a:r>
                <a:r>
                  <a:rPr lang="vi-VN" i="1"/>
                  <a:t> </a:t>
                </a:r>
                <a:r>
                  <a:rPr lang="vi-VN"/>
                  <a:t>=</a:t>
                </a:r>
                <a:r>
                  <a:rPr lang="en-US"/>
                  <a:t> </a:t>
                </a:r>
                <a:r>
                  <a:rPr lang="vi-VN"/>
                  <a:t>2</a:t>
                </a:r>
                <a:r>
                  <a:rPr lang="vi-VN" i="1"/>
                  <a:t>Dyx</a:t>
                </a:r>
                <a:r>
                  <a:rPr lang="vi-VN" i="1" baseline="-25000"/>
                  <a:t>i </a:t>
                </a:r>
                <a:r>
                  <a:rPr lang="en-US"/>
                  <a:t>-</a:t>
                </a:r>
                <a:r>
                  <a:rPr lang="vi-VN"/>
                  <a:t> 2</a:t>
                </a:r>
                <a:r>
                  <a:rPr lang="vi-VN" i="1"/>
                  <a:t>Dxy</a:t>
                </a:r>
                <a:r>
                  <a:rPr lang="vi-VN" i="1" baseline="-25000"/>
                  <a:t>i</a:t>
                </a:r>
                <a:r>
                  <a:rPr lang="vi-VN" i="1"/>
                  <a:t> </a:t>
                </a:r>
                <a:r>
                  <a:rPr lang="en-US"/>
                  <a:t>+</a:t>
                </a:r>
                <a:r>
                  <a:rPr lang="vi-VN"/>
                  <a:t> </a:t>
                </a:r>
                <a:r>
                  <a:rPr lang="vi-VN" i="1"/>
                  <a:t>c </a:t>
                </a:r>
                <a:r>
                  <a:rPr lang="vi-VN"/>
                  <a:t>, với</a:t>
                </a:r>
                <a:r>
                  <a:rPr lang="en-US"/>
                  <a:t> </a:t>
                </a:r>
                <a:r>
                  <a:rPr lang="vi-VN" i="1"/>
                  <a:t>c </a:t>
                </a:r>
                <a:r>
                  <a:rPr lang="vi-VN"/>
                  <a:t>= (2</a:t>
                </a:r>
                <a:r>
                  <a:rPr lang="vi-VN" i="1"/>
                  <a:t>b </a:t>
                </a:r>
                <a:r>
                  <a:rPr lang="en-US"/>
                  <a:t>+</a:t>
                </a:r>
                <a:r>
                  <a:rPr lang="vi-VN"/>
                  <a:t> 1)</a:t>
                </a:r>
                <a:r>
                  <a:rPr lang="vi-VN" i="1"/>
                  <a:t>Dx</a:t>
                </a:r>
                <a:r>
                  <a:rPr lang="en-US" i="1"/>
                  <a:t> - </a:t>
                </a:r>
                <a:r>
                  <a:rPr lang="vi-VN"/>
                  <a:t>2</a:t>
                </a:r>
                <a:r>
                  <a:rPr lang="vi-VN" i="1"/>
                  <a:t>Dy</a:t>
                </a:r>
                <a:endParaRPr lang="en-US"/>
              </a:p>
              <a:p>
                <a:pPr lvl="0"/>
                <a:r>
                  <a:rPr lang="en-US" i="1"/>
                  <a:t>p</a:t>
                </a:r>
                <a:r>
                  <a:rPr lang="en-US" i="1" baseline="-25000"/>
                  <a:t>i</a:t>
                </a:r>
                <a:r>
                  <a:rPr lang="en-US" baseline="-25000"/>
                  <a:t>+1</a:t>
                </a:r>
                <a:r>
                  <a:rPr lang="en-US"/>
                  <a:t> − </a:t>
                </a:r>
                <a:r>
                  <a:rPr lang="en-US" i="1"/>
                  <a:t>p</a:t>
                </a:r>
                <a:r>
                  <a:rPr lang="en-US" i="1" baseline="-25000"/>
                  <a:t>i</a:t>
                </a:r>
                <a:r>
                  <a:rPr lang="en-US" i="1"/>
                  <a:t> </a:t>
                </a:r>
                <a:r>
                  <a:rPr lang="en-US"/>
                  <a:t>= (2</a:t>
                </a:r>
                <a:r>
                  <a:rPr lang="en-US" i="1"/>
                  <a:t>D</a:t>
                </a:r>
                <a:r>
                  <a:rPr lang="en-US" i="1" baseline="-25000"/>
                  <a:t>y</a:t>
                </a:r>
                <a:r>
                  <a:rPr lang="en-US" i="1"/>
                  <a:t>x</a:t>
                </a:r>
                <a:r>
                  <a:rPr lang="en-US" i="1" baseline="-25000"/>
                  <a:t>i</a:t>
                </a:r>
                <a:r>
                  <a:rPr lang="en-US" baseline="-25000"/>
                  <a:t>+1 </a:t>
                </a:r>
                <a:r>
                  <a:rPr lang="en-US"/>
                  <a:t>- 2</a:t>
                </a:r>
                <a:r>
                  <a:rPr lang="en-US" i="1"/>
                  <a:t>D</a:t>
                </a:r>
                <a:r>
                  <a:rPr lang="en-US" i="1" baseline="-25000"/>
                  <a:t>x</a:t>
                </a:r>
                <a:r>
                  <a:rPr lang="en-US" i="1"/>
                  <a:t>y</a:t>
                </a:r>
                <a:r>
                  <a:rPr lang="en-US" i="1" baseline="-25000"/>
                  <a:t>i</a:t>
                </a:r>
                <a:r>
                  <a:rPr lang="en-US" baseline="-25000"/>
                  <a:t>+1</a:t>
                </a:r>
                <a:r>
                  <a:rPr lang="en-US"/>
                  <a:t> + </a:t>
                </a:r>
                <a:r>
                  <a:rPr lang="en-US" i="1"/>
                  <a:t>c</a:t>
                </a:r>
                <a:r>
                  <a:rPr lang="en-US"/>
                  <a:t>) − (2</a:t>
                </a:r>
                <a:r>
                  <a:rPr lang="en-US" i="1"/>
                  <a:t>D</a:t>
                </a:r>
                <a:r>
                  <a:rPr lang="en-US" i="1" baseline="-25000"/>
                  <a:t>y</a:t>
                </a:r>
                <a:r>
                  <a:rPr lang="en-US" i="1"/>
                  <a:t>x</a:t>
                </a:r>
                <a:r>
                  <a:rPr lang="en-US" i="1" baseline="-25000"/>
                  <a:t>i</a:t>
                </a:r>
                <a:r>
                  <a:rPr lang="en-US" i="1"/>
                  <a:t> </a:t>
                </a:r>
                <a:r>
                  <a:rPr lang="en-US"/>
                  <a:t>- 2</a:t>
                </a:r>
                <a:r>
                  <a:rPr lang="en-US" i="1"/>
                  <a:t>D</a:t>
                </a:r>
                <a:r>
                  <a:rPr lang="en-US" i="1" baseline="-25000"/>
                  <a:t>x</a:t>
                </a:r>
                <a:r>
                  <a:rPr lang="en-US" i="1"/>
                  <a:t>y</a:t>
                </a:r>
                <a:r>
                  <a:rPr lang="en-US" i="1" baseline="-25000"/>
                  <a:t>i</a:t>
                </a:r>
                <a:r>
                  <a:rPr lang="en-US"/>
                  <a:t> + </a:t>
                </a:r>
                <a:r>
                  <a:rPr lang="en-US" i="1"/>
                  <a:t>c)</a:t>
                </a:r>
                <a:r>
                  <a:rPr lang="en-US"/>
                  <a:t/>
                </a:r>
                <a:br>
                  <a:rPr lang="en-US"/>
                </a:br>
                <a:r>
                  <a:rPr lang="en-US"/>
                  <a:t>⇔ </a:t>
                </a:r>
                <a:r>
                  <a:rPr lang="en-US" i="1"/>
                  <a:t>p</a:t>
                </a:r>
                <a:r>
                  <a:rPr lang="en-US" i="1" baseline="-25000"/>
                  <a:t>i</a:t>
                </a:r>
                <a:r>
                  <a:rPr lang="en-US" baseline="-25000"/>
                  <a:t>+1</a:t>
                </a:r>
                <a:r>
                  <a:rPr lang="en-US"/>
                  <a:t> − </a:t>
                </a:r>
                <a:r>
                  <a:rPr lang="en-US" i="1"/>
                  <a:t>p</a:t>
                </a:r>
                <a:r>
                  <a:rPr lang="en-US" i="1" baseline="-25000"/>
                  <a:t>i</a:t>
                </a:r>
                <a:r>
                  <a:rPr lang="en-US" i="1"/>
                  <a:t> </a:t>
                </a:r>
                <a:r>
                  <a:rPr lang="en-US"/>
                  <a:t>= 2</a:t>
                </a:r>
                <a:r>
                  <a:rPr lang="en-US" i="1"/>
                  <a:t>D</a:t>
                </a:r>
                <a:r>
                  <a:rPr lang="en-US" i="1" baseline="-25000"/>
                  <a:t>y</a:t>
                </a:r>
                <a:r>
                  <a:rPr lang="en-US" i="1"/>
                  <a:t> </a:t>
                </a:r>
                <a:r>
                  <a:rPr lang="en-US"/>
                  <a:t>(</a:t>
                </a:r>
                <a:r>
                  <a:rPr lang="en-US" i="1"/>
                  <a:t>x</a:t>
                </a:r>
                <a:r>
                  <a:rPr lang="en-US" i="1" baseline="-25000"/>
                  <a:t>i</a:t>
                </a:r>
                <a:r>
                  <a:rPr lang="en-US" baseline="-25000"/>
                  <a:t>+1</a:t>
                </a:r>
                <a:r>
                  <a:rPr lang="en-US"/>
                  <a:t> − </a:t>
                </a:r>
                <a:r>
                  <a:rPr lang="en-US" i="1"/>
                  <a:t>x</a:t>
                </a:r>
                <a:r>
                  <a:rPr lang="en-US" i="1" baseline="-25000"/>
                  <a:t>i</a:t>
                </a:r>
                <a:r>
                  <a:rPr lang="en-US"/>
                  <a:t>) - 2</a:t>
                </a:r>
                <a:r>
                  <a:rPr lang="en-US" i="1"/>
                  <a:t>Dx </a:t>
                </a:r>
                <a:r>
                  <a:rPr lang="en-US"/>
                  <a:t>(</a:t>
                </a:r>
                <a:r>
                  <a:rPr lang="en-US" i="1"/>
                  <a:t>y</a:t>
                </a:r>
                <a:r>
                  <a:rPr lang="en-US" i="1" baseline="-25000"/>
                  <a:t>i</a:t>
                </a:r>
                <a:r>
                  <a:rPr lang="en-US" baseline="-25000"/>
                  <a:t>+1</a:t>
                </a:r>
                <a:r>
                  <a:rPr lang="en-US"/>
                  <a:t> - </a:t>
                </a:r>
                <a:r>
                  <a:rPr lang="en-US" i="1"/>
                  <a:t>y</a:t>
                </a:r>
                <a:r>
                  <a:rPr lang="en-US" i="1" baseline="-25000"/>
                  <a:t>i</a:t>
                </a:r>
                <a:r>
                  <a:rPr lang="en-US"/>
                  <a:t>)</a:t>
                </a:r>
                <a:br>
                  <a:rPr lang="en-US"/>
                </a:br>
                <a:r>
                  <a:rPr lang="en-US"/>
                  <a:t>⇔ </a:t>
                </a:r>
                <a:r>
                  <a:rPr lang="en-US" i="1"/>
                  <a:t>p</a:t>
                </a:r>
                <a:r>
                  <a:rPr lang="en-US" i="1" baseline="-25000"/>
                  <a:t>i</a:t>
                </a:r>
                <a:r>
                  <a:rPr lang="en-US" baseline="-25000"/>
                  <a:t>+1</a:t>
                </a:r>
                <a:r>
                  <a:rPr lang="en-US"/>
                  <a:t> − </a:t>
                </a:r>
                <a:r>
                  <a:rPr lang="en-US" i="1"/>
                  <a:t>p</a:t>
                </a:r>
                <a:r>
                  <a:rPr lang="en-US" i="1" baseline="-25000"/>
                  <a:t>i</a:t>
                </a:r>
                <a:r>
                  <a:rPr lang="en-US" i="1"/>
                  <a:t> </a:t>
                </a:r>
                <a:r>
                  <a:rPr lang="en-US"/>
                  <a:t>= - 2</a:t>
                </a:r>
                <a:r>
                  <a:rPr lang="en-US" i="1"/>
                  <a:t>D</a:t>
                </a:r>
                <a:r>
                  <a:rPr lang="en-US" i="1" baseline="-25000"/>
                  <a:t>x</a:t>
                </a:r>
                <a:r>
                  <a:rPr lang="en-US" i="1"/>
                  <a:t> </a:t>
                </a:r>
                <a:r>
                  <a:rPr lang="en-US"/>
                  <a:t>(</a:t>
                </a:r>
                <a:r>
                  <a:rPr lang="en-US" i="1"/>
                  <a:t>y</a:t>
                </a:r>
                <a:r>
                  <a:rPr lang="en-US" i="1" baseline="-25000"/>
                  <a:t>i</a:t>
                </a:r>
                <a:r>
                  <a:rPr lang="en-US" baseline="-25000"/>
                  <a:t>+1</a:t>
                </a:r>
                <a:r>
                  <a:rPr lang="en-US"/>
                  <a:t> − </a:t>
                </a:r>
                <a:r>
                  <a:rPr lang="en-US" i="1"/>
                  <a:t>y</a:t>
                </a:r>
                <a:r>
                  <a:rPr lang="en-US" i="1" baseline="-25000"/>
                  <a:t>i</a:t>
                </a:r>
                <a:r>
                  <a:rPr lang="en-US"/>
                  <a:t>) - 2</a:t>
                </a:r>
                <a:r>
                  <a:rPr lang="en-US" i="1"/>
                  <a:t>D</a:t>
                </a:r>
                <a:r>
                  <a:rPr lang="en-US" i="1" baseline="-25000"/>
                  <a:t>y</a:t>
                </a:r>
                <a:r>
                  <a:rPr lang="en-US"/>
                  <a:t>, do </a:t>
                </a:r>
                <a:r>
                  <a:rPr lang="en-US" i="1"/>
                  <a:t>x</a:t>
                </a:r>
                <a:r>
                  <a:rPr lang="en-US" i="1" baseline="-25000"/>
                  <a:t>i</a:t>
                </a:r>
                <a:r>
                  <a:rPr lang="en-US" baseline="-25000"/>
                  <a:t>+1</a:t>
                </a:r>
                <a:r>
                  <a:rPr lang="en-US"/>
                  <a:t> = </a:t>
                </a:r>
                <a:r>
                  <a:rPr lang="en-US" i="1"/>
                  <a:t>x</a:t>
                </a:r>
                <a:r>
                  <a:rPr lang="en-US" i="1" baseline="-25000"/>
                  <a:t>i </a:t>
                </a:r>
                <a:r>
                  <a:rPr lang="en-US"/>
                  <a:t>- 1</a:t>
                </a:r>
              </a:p>
            </p:txBody>
          </p:sp>
        </mc:Choice>
        <mc:Fallback xmlns="">
          <p:sp>
            <p:nvSpPr>
              <p:cNvPr id="225283" name="Rectangle 3"/>
              <p:cNvSpPr>
                <a:spLocks noGrp="1" noRot="1" noChangeAspect="1" noMove="1" noResize="1" noEditPoints="1" noAdjustHandles="1" noChangeArrowheads="1" noChangeShapeType="1" noTextEdit="1"/>
              </p:cNvSpPr>
              <p:nvPr>
                <p:ph type="body" idx="1"/>
              </p:nvPr>
            </p:nvSpPr>
            <p:spPr>
              <a:xfrm>
                <a:off x="695460" y="1668003"/>
                <a:ext cx="7921928" cy="4230521"/>
              </a:xfrm>
              <a:blipFill rotWithShape="0">
                <a:blip r:embed="rId2"/>
                <a:stretch>
                  <a:fillRect l="-692" t="-720" b="-2305"/>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F3059199-30FB-4025-8292-946E6F28F608}"/>
              </a:ext>
            </a:extLst>
          </p:cNvPr>
          <p:cNvSpPr/>
          <p:nvPr/>
        </p:nvSpPr>
        <p:spPr>
          <a:xfrm>
            <a:off x="8751340" y="2389760"/>
            <a:ext cx="2618406" cy="2714783"/>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cxnSp>
        <p:nvCxnSpPr>
          <p:cNvPr id="8" name="Straight Connector 7"/>
          <p:cNvCxnSpPr/>
          <p:nvPr/>
        </p:nvCxnSpPr>
        <p:spPr>
          <a:xfrm>
            <a:off x="9329645" y="2399543"/>
            <a:ext cx="0" cy="2612572"/>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10098902" y="2399543"/>
            <a:ext cx="0" cy="2612572"/>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10868159" y="2399543"/>
            <a:ext cx="0" cy="2612572"/>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8821646" y="2812740"/>
            <a:ext cx="2548100"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8821646" y="3581997"/>
            <a:ext cx="2548100" cy="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8821646" y="4336740"/>
            <a:ext cx="2548100" cy="0"/>
          </a:xfrm>
          <a:prstGeom prst="line">
            <a:avLst/>
          </a:prstGeom>
        </p:spPr>
        <p:style>
          <a:lnRef idx="1">
            <a:schemeClr val="dk1"/>
          </a:lnRef>
          <a:fillRef idx="0">
            <a:schemeClr val="dk1"/>
          </a:fillRef>
          <a:effectRef idx="0">
            <a:schemeClr val="dk1"/>
          </a:effectRef>
          <a:fontRef idx="minor">
            <a:schemeClr val="tx1"/>
          </a:fontRef>
        </p:style>
      </p:cxnSp>
      <p:sp>
        <p:nvSpPr>
          <p:cNvPr id="14" name="Oval 13"/>
          <p:cNvSpPr/>
          <p:nvPr/>
        </p:nvSpPr>
        <p:spPr>
          <a:xfrm>
            <a:off x="9981032" y="3423792"/>
            <a:ext cx="274320" cy="27432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P</a:t>
            </a:r>
          </a:p>
        </p:txBody>
      </p:sp>
      <p:cxnSp>
        <p:nvCxnSpPr>
          <p:cNvPr id="15" name="Straight Connector 14"/>
          <p:cNvCxnSpPr/>
          <p:nvPr/>
        </p:nvCxnSpPr>
        <p:spPr>
          <a:xfrm flipV="1">
            <a:off x="8821646" y="3560952"/>
            <a:ext cx="2548100" cy="775788"/>
          </a:xfrm>
          <a:prstGeom prst="line">
            <a:avLst/>
          </a:prstGeom>
          <a:ln w="38100">
            <a:solidFill>
              <a:srgbClr val="7030A0"/>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16" name="Oval 15"/>
          <p:cNvSpPr/>
          <p:nvPr/>
        </p:nvSpPr>
        <p:spPr>
          <a:xfrm>
            <a:off x="9958536" y="4172003"/>
            <a:ext cx="274320" cy="27432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S</a:t>
            </a:r>
          </a:p>
        </p:txBody>
      </p:sp>
      <p:sp>
        <p:nvSpPr>
          <p:cNvPr id="17" name="Oval 16"/>
          <p:cNvSpPr/>
          <p:nvPr/>
        </p:nvSpPr>
        <p:spPr>
          <a:xfrm>
            <a:off x="10019379" y="3871559"/>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Oval 17"/>
          <p:cNvSpPr/>
          <p:nvPr/>
        </p:nvSpPr>
        <p:spPr>
          <a:xfrm>
            <a:off x="10751206" y="3397338"/>
            <a:ext cx="274320" cy="2743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TextBox 18"/>
          <p:cNvSpPr txBox="1"/>
          <p:nvPr/>
        </p:nvSpPr>
        <p:spPr>
          <a:xfrm>
            <a:off x="10751206" y="5040736"/>
            <a:ext cx="362857"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x</a:t>
            </a:r>
            <a:r>
              <a:rPr lang="en-US" baseline="-25000"/>
              <a:t>i</a:t>
            </a:r>
            <a:endParaRPr lang="en-US"/>
          </a:p>
        </p:txBody>
      </p:sp>
      <p:sp>
        <p:nvSpPr>
          <p:cNvPr id="20" name="TextBox 23">
            <a:extLst>
              <a:ext uri="{FF2B5EF4-FFF2-40B4-BE49-F238E27FC236}">
                <a16:creationId xmlns:a16="http://schemas.microsoft.com/office/drawing/2014/main" id="{4EF4B50E-3ACC-40D4-8867-B3377287B2D8}"/>
              </a:ext>
            </a:extLst>
          </p:cNvPr>
          <p:cNvSpPr txBox="1"/>
          <p:nvPr/>
        </p:nvSpPr>
        <p:spPr>
          <a:xfrm>
            <a:off x="8282812" y="4160357"/>
            <a:ext cx="60555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FF0000"/>
                </a:solidFill>
                <a:latin typeface="Arial" panose="020B0604020202020204" pitchFamily="34" charset="0"/>
                <a:cs typeface="Arial" panose="020B0604020202020204" pitchFamily="34" charset="0"/>
              </a:rPr>
              <a:t>y</a:t>
            </a:r>
            <a:r>
              <a:rPr lang="en-US" baseline="-25000">
                <a:solidFill>
                  <a:srgbClr val="FF0000"/>
                </a:solidFill>
                <a:latin typeface="Arial" panose="020B0604020202020204" pitchFamily="34" charset="0"/>
                <a:cs typeface="Arial" panose="020B0604020202020204" pitchFamily="34" charset="0"/>
              </a:rPr>
              <a:t>i</a:t>
            </a:r>
            <a:r>
              <a:rPr lang="en-US">
                <a:solidFill>
                  <a:srgbClr val="FF0000"/>
                </a:solidFill>
                <a:latin typeface="Arial" panose="020B0604020202020204" pitchFamily="34" charset="0"/>
                <a:cs typeface="Arial" panose="020B0604020202020204" pitchFamily="34" charset="0"/>
              </a:rPr>
              <a:t>-1</a:t>
            </a:r>
          </a:p>
        </p:txBody>
      </p:sp>
      <p:sp>
        <p:nvSpPr>
          <p:cNvPr id="21" name="TextBox 24">
            <a:extLst>
              <a:ext uri="{FF2B5EF4-FFF2-40B4-BE49-F238E27FC236}">
                <a16:creationId xmlns:a16="http://schemas.microsoft.com/office/drawing/2014/main" id="{49C421D4-BB0C-4988-B1F9-A94CED681A08}"/>
              </a:ext>
            </a:extLst>
          </p:cNvPr>
          <p:cNvSpPr txBox="1"/>
          <p:nvPr/>
        </p:nvSpPr>
        <p:spPr>
          <a:xfrm>
            <a:off x="8421649" y="3376286"/>
            <a:ext cx="32787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y</a:t>
            </a:r>
            <a:r>
              <a:rPr lang="en-US" baseline="-25000"/>
              <a:t>i</a:t>
            </a:r>
            <a:endParaRPr lang="en-US"/>
          </a:p>
        </p:txBody>
      </p:sp>
      <p:sp>
        <p:nvSpPr>
          <p:cNvPr id="22" name="TextBox 25">
            <a:extLst>
              <a:ext uri="{FF2B5EF4-FFF2-40B4-BE49-F238E27FC236}">
                <a16:creationId xmlns:a16="http://schemas.microsoft.com/office/drawing/2014/main" id="{17709717-2280-49AD-AEF0-FE1395C7F205}"/>
              </a:ext>
            </a:extLst>
          </p:cNvPr>
          <p:cNvSpPr txBox="1"/>
          <p:nvPr/>
        </p:nvSpPr>
        <p:spPr>
          <a:xfrm>
            <a:off x="9864098" y="5064321"/>
            <a:ext cx="63277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0070C0"/>
                </a:solidFill>
                <a:latin typeface="Arial" panose="020B0604020202020204" pitchFamily="34" charset="0"/>
                <a:cs typeface="Arial" panose="020B0604020202020204" pitchFamily="34" charset="0"/>
              </a:rPr>
              <a:t>x</a:t>
            </a:r>
            <a:r>
              <a:rPr lang="en-US" baseline="-25000">
                <a:solidFill>
                  <a:srgbClr val="0070C0"/>
                </a:solidFill>
                <a:latin typeface="Arial" panose="020B0604020202020204" pitchFamily="34" charset="0"/>
                <a:cs typeface="Arial" panose="020B0604020202020204" pitchFamily="34" charset="0"/>
              </a:rPr>
              <a:t>i</a:t>
            </a:r>
            <a:r>
              <a:rPr lang="en-US">
                <a:solidFill>
                  <a:srgbClr val="0070C0"/>
                </a:solidFill>
                <a:latin typeface="Arial" panose="020B0604020202020204" pitchFamily="34" charset="0"/>
                <a:cs typeface="Arial" panose="020B0604020202020204" pitchFamily="34" charset="0"/>
              </a:rPr>
              <a:t>-1</a:t>
            </a:r>
          </a:p>
        </p:txBody>
      </p:sp>
      <p:sp>
        <p:nvSpPr>
          <p:cNvPr id="23" name="TextBox 26">
            <a:extLst>
              <a:ext uri="{FF2B5EF4-FFF2-40B4-BE49-F238E27FC236}">
                <a16:creationId xmlns:a16="http://schemas.microsoft.com/office/drawing/2014/main" id="{837A58DE-515D-48F5-BD1A-4C528FAB16B1}"/>
              </a:ext>
            </a:extLst>
          </p:cNvPr>
          <p:cNvSpPr txBox="1"/>
          <p:nvPr/>
        </p:nvSpPr>
        <p:spPr>
          <a:xfrm>
            <a:off x="8353278" y="3802671"/>
            <a:ext cx="32787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y</a:t>
            </a:r>
          </a:p>
        </p:txBody>
      </p:sp>
      <p:cxnSp>
        <p:nvCxnSpPr>
          <p:cNvPr id="24" name="Straight Connector 23">
            <a:extLst>
              <a:ext uri="{FF2B5EF4-FFF2-40B4-BE49-F238E27FC236}">
                <a16:creationId xmlns:a16="http://schemas.microsoft.com/office/drawing/2014/main" id="{DCDB1CBE-78D7-4E17-8CC6-760F4693ECD3}"/>
              </a:ext>
            </a:extLst>
          </p:cNvPr>
          <p:cNvCxnSpPr>
            <a:cxnSpLocks/>
          </p:cNvCxnSpPr>
          <p:nvPr/>
        </p:nvCxnSpPr>
        <p:spPr>
          <a:xfrm>
            <a:off x="8706198" y="3963510"/>
            <a:ext cx="268858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335F483-0A46-4822-9CBD-6214DB25F19E}"/>
              </a:ext>
            </a:extLst>
          </p:cNvPr>
          <p:cNvCxnSpPr/>
          <p:nvPr/>
        </p:nvCxnSpPr>
        <p:spPr>
          <a:xfrm>
            <a:off x="11498223" y="3581997"/>
            <a:ext cx="0" cy="375360"/>
          </a:xfrm>
          <a:prstGeom prst="line">
            <a:avLst/>
          </a:prstGeom>
          <a:ln w="28575">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78DB98C-ED79-4EFD-9119-E22381877876}"/>
              </a:ext>
            </a:extLst>
          </p:cNvPr>
          <p:cNvCxnSpPr/>
          <p:nvPr/>
        </p:nvCxnSpPr>
        <p:spPr>
          <a:xfrm>
            <a:off x="11519648" y="3984323"/>
            <a:ext cx="0" cy="375360"/>
          </a:xfrm>
          <a:prstGeom prst="line">
            <a:avLst/>
          </a:prstGeom>
          <a:ln w="28575">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1585194" y="3558331"/>
            <a:ext cx="49932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
            </a:r>
            <a:r>
              <a:rPr lang="en-US" baseline="-25000"/>
              <a:t>1</a:t>
            </a:r>
            <a:endParaRPr lang="en-US"/>
          </a:p>
        </p:txBody>
      </p:sp>
      <p:sp>
        <p:nvSpPr>
          <p:cNvPr id="28" name="TextBox 27"/>
          <p:cNvSpPr txBox="1"/>
          <p:nvPr/>
        </p:nvSpPr>
        <p:spPr>
          <a:xfrm>
            <a:off x="11595246" y="3970951"/>
            <a:ext cx="49932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
            </a:r>
            <a:r>
              <a:rPr lang="en-US" baseline="-25000"/>
              <a:t>2</a:t>
            </a:r>
            <a:endParaRPr lang="en-US"/>
          </a:p>
        </p:txBody>
      </p:sp>
      <p:sp>
        <p:nvSpPr>
          <p:cNvPr id="32" name="TextBox 25">
            <a:extLst>
              <a:ext uri="{FF2B5EF4-FFF2-40B4-BE49-F238E27FC236}">
                <a16:creationId xmlns:a16="http://schemas.microsoft.com/office/drawing/2014/main" id="{17709717-2280-49AD-AEF0-FE1395C7F205}"/>
              </a:ext>
            </a:extLst>
          </p:cNvPr>
          <p:cNvSpPr txBox="1"/>
          <p:nvPr/>
        </p:nvSpPr>
        <p:spPr>
          <a:xfrm>
            <a:off x="5628068" y="1675178"/>
            <a:ext cx="576671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0070C0"/>
                </a:solidFill>
                <a:latin typeface="Arial" panose="020B0604020202020204" pitchFamily="34" charset="0"/>
                <a:cs typeface="Arial" panose="020B0604020202020204" pitchFamily="34" charset="0"/>
              </a:rPr>
              <a:t>0&lt;m&lt;1; y biến thiên theo x (Dx) do x &gt;&gt; nhanh hơn y</a:t>
            </a:r>
          </a:p>
        </p:txBody>
      </p:sp>
      <p:sp>
        <p:nvSpPr>
          <p:cNvPr id="29" name="TextBox 25">
            <a:extLst>
              <a:ext uri="{FF2B5EF4-FFF2-40B4-BE49-F238E27FC236}">
                <a16:creationId xmlns:a16="http://schemas.microsoft.com/office/drawing/2014/main" id="{17709717-2280-49AD-AEF0-FE1395C7F205}"/>
              </a:ext>
            </a:extLst>
          </p:cNvPr>
          <p:cNvSpPr txBox="1"/>
          <p:nvPr/>
        </p:nvSpPr>
        <p:spPr>
          <a:xfrm>
            <a:off x="8326873" y="5666352"/>
            <a:ext cx="381196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0070C0"/>
                </a:solidFill>
                <a:latin typeface="Arial" panose="020B0604020202020204" pitchFamily="34" charset="0"/>
                <a:cs typeface="Arial" panose="020B0604020202020204" pitchFamily="34" charset="0"/>
              </a:rPr>
              <a:t>Dx&lt;0 </a:t>
            </a:r>
            <a:r>
              <a:rPr lang="en-US">
                <a:solidFill>
                  <a:srgbClr val="0070C0"/>
                </a:solidFill>
                <a:latin typeface="Arial" panose="020B0604020202020204" pitchFamily="34" charset="0"/>
                <a:cs typeface="Arial" panose="020B0604020202020204" pitchFamily="34" charset="0"/>
                <a:sym typeface="Wingdings" panose="05000000000000000000" pitchFamily="2" charset="2"/>
              </a:rPr>
              <a:t></a:t>
            </a:r>
            <a:r>
              <a:rPr lang="en-US">
                <a:solidFill>
                  <a:srgbClr val="0070C0"/>
                </a:solidFill>
                <a:latin typeface="Arial" panose="020B0604020202020204" pitchFamily="34" charset="0"/>
                <a:cs typeface="Arial" panose="020B0604020202020204" pitchFamily="34" charset="0"/>
              </a:rPr>
              <a:t> (d1-d2)&lt;0 thì p</a:t>
            </a:r>
            <a:r>
              <a:rPr lang="en-US" baseline="-25000">
                <a:solidFill>
                  <a:srgbClr val="0070C0"/>
                </a:solidFill>
                <a:latin typeface="Arial" panose="020B0604020202020204" pitchFamily="34" charset="0"/>
                <a:cs typeface="Arial" panose="020B0604020202020204" pitchFamily="34" charset="0"/>
              </a:rPr>
              <a:t>i</a:t>
            </a:r>
            <a:r>
              <a:rPr lang="en-US">
                <a:solidFill>
                  <a:srgbClr val="0070C0"/>
                </a:solidFill>
                <a:latin typeface="Arial" panose="020B0604020202020204" pitchFamily="34" charset="0"/>
                <a:cs typeface="Arial" panose="020B0604020202020204" pitchFamily="34" charset="0"/>
              </a:rPr>
              <a:t>&gt;0, chọn S</a:t>
            </a:r>
          </a:p>
        </p:txBody>
      </p:sp>
      <p:sp>
        <p:nvSpPr>
          <p:cNvPr id="30" name="32-Point Star 29"/>
          <p:cNvSpPr/>
          <p:nvPr/>
        </p:nvSpPr>
        <p:spPr>
          <a:xfrm>
            <a:off x="6490952" y="3116687"/>
            <a:ext cx="1751527" cy="1893195"/>
          </a:xfrm>
          <a:prstGeom prst="star32">
            <a:avLst/>
          </a:prstGeom>
          <a:solidFill>
            <a:srgbClr val="B71E4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t>0&lt;m&lt;1</a:t>
            </a:r>
          </a:p>
          <a:p>
            <a:pPr algn="ctr"/>
            <a:r>
              <a:rPr lang="en-US"/>
              <a:t>F</a:t>
            </a:r>
            <a:r>
              <a:rPr lang="en-US">
                <a:sym typeface="Wingdings" panose="05000000000000000000" pitchFamily="2" charset="2"/>
              </a:rPr>
              <a:t>T</a:t>
            </a:r>
            <a:endParaRPr lang="en-US"/>
          </a:p>
        </p:txBody>
      </p:sp>
    </p:spTree>
    <p:extLst>
      <p:ext uri="{BB962C8B-B14F-4D97-AF65-F5344CB8AC3E}">
        <p14:creationId xmlns:p14="http://schemas.microsoft.com/office/powerpoint/2010/main" val="1636593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afterEffect">
                                  <p:stCondLst>
                                    <p:cond delay="0"/>
                                  </p:stCondLst>
                                  <p:childTnLst>
                                    <p:animScale>
                                      <p:cBhvr>
                                        <p:cTn id="6" dur="2000" fill="hold"/>
                                        <p:tgtEl>
                                          <p:spTgt spid="16"/>
                                        </p:tgtEl>
                                      </p:cBhvr>
                                      <p:by x="150000" y="150000"/>
                                    </p:animScale>
                                  </p:childTnLst>
                                </p:cTn>
                              </p:par>
                            </p:childTnLst>
                          </p:cTn>
                        </p:par>
                        <p:par>
                          <p:cTn id="7" fill="hold">
                            <p:stCondLst>
                              <p:cond delay="2000"/>
                            </p:stCondLst>
                            <p:childTnLst>
                              <p:par>
                                <p:cTn id="8" presetID="6" presetClass="emph" presetSubtype="0" fill="hold" grpId="0" nodeType="afterEffect">
                                  <p:stCondLst>
                                    <p:cond delay="0"/>
                                  </p:stCondLst>
                                  <p:childTnLst>
                                    <p:animScale>
                                      <p:cBhvr>
                                        <p:cTn id="9" dur="2000" fill="hold"/>
                                        <p:tgtEl>
                                          <p:spTgt spid="1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r>
              <a:rPr lang="en-US" b="1"/>
              <a:t>2.2. </a:t>
            </a:r>
            <a:r>
              <a:rPr lang="vi-VN" b="1"/>
              <a:t>Các đối tượng đồ họa cơ sở</a:t>
            </a:r>
            <a:r>
              <a:rPr lang="en-US" b="1"/>
              <a:t> </a:t>
            </a:r>
            <a:r>
              <a:rPr lang="en-US" b="1" cap="none"/>
              <a:t>(tt)</a:t>
            </a:r>
            <a:endParaRPr lang="en-US"/>
          </a:p>
        </p:txBody>
      </p:sp>
      <mc:AlternateContent xmlns:mc="http://schemas.openxmlformats.org/markup-compatibility/2006" xmlns:a14="http://schemas.microsoft.com/office/drawing/2010/main">
        <mc:Choice Requires="a14">
          <p:sp>
            <p:nvSpPr>
              <p:cNvPr id="225283" name="Rectangle 3"/>
              <p:cNvSpPr>
                <a:spLocks noGrp="1" noChangeArrowheads="1"/>
              </p:cNvSpPr>
              <p:nvPr>
                <p:ph type="body" idx="1"/>
              </p:nvPr>
            </p:nvSpPr>
            <p:spPr>
              <a:xfrm>
                <a:off x="695460" y="1668003"/>
                <a:ext cx="7921928" cy="4230521"/>
              </a:xfrm>
            </p:spPr>
            <p:txBody>
              <a:bodyPr>
                <a:normAutofit fontScale="85000" lnSpcReduction="10000"/>
              </a:bodyPr>
              <a:lstStyle/>
              <a:p>
                <a:pPr lvl="0">
                  <a:lnSpc>
                    <a:spcPct val="170000"/>
                  </a:lnSpc>
                  <a:spcBef>
                    <a:spcPts val="0"/>
                  </a:spcBef>
                </a:pPr>
                <a:r>
                  <a:rPr lang="vi-VN" sz="2000"/>
                  <a:t>Từ đây ta có thể suy ra cách tính </a:t>
                </a:r>
                <a:r>
                  <a:rPr lang="vi-VN" sz="2000" i="1"/>
                  <a:t>p</a:t>
                </a:r>
                <a:r>
                  <a:rPr lang="vi-VN" sz="2000" i="1" baseline="-25000"/>
                  <a:t>i</a:t>
                </a:r>
                <a:r>
                  <a:rPr lang="vi-VN" sz="2000" baseline="-25000"/>
                  <a:t>+1</a:t>
                </a:r>
                <a:r>
                  <a:rPr lang="vi-VN" sz="2000"/>
                  <a:t> như sau:</a:t>
                </a:r>
                <a:r>
                  <a:rPr lang="en-US" sz="2000"/>
                  <a:t> </a:t>
                </a:r>
              </a:p>
              <a:p>
                <a:pPr lvl="0">
                  <a:lnSpc>
                    <a:spcPct val="170000"/>
                  </a:lnSpc>
                  <a:spcBef>
                    <a:spcPts val="0"/>
                  </a:spcBef>
                </a:pPr>
                <a:r>
                  <a:rPr lang="en-US" sz="2000" i="1"/>
                  <a:t>Từ p</a:t>
                </a:r>
                <a:r>
                  <a:rPr lang="en-US" sz="2000" i="1" baseline="-25000"/>
                  <a:t>i</a:t>
                </a:r>
                <a:r>
                  <a:rPr lang="en-US" sz="2000" baseline="-25000"/>
                  <a:t>+1</a:t>
                </a:r>
                <a:r>
                  <a:rPr lang="en-US" sz="2000"/>
                  <a:t> − </a:t>
                </a:r>
                <a:r>
                  <a:rPr lang="en-US" sz="2000" i="1"/>
                  <a:t>p</a:t>
                </a:r>
                <a:r>
                  <a:rPr lang="en-US" sz="2000" i="1" baseline="-25000"/>
                  <a:t>i</a:t>
                </a:r>
                <a:r>
                  <a:rPr lang="en-US" sz="2000" i="1"/>
                  <a:t> </a:t>
                </a:r>
                <a:r>
                  <a:rPr lang="en-US" sz="2000"/>
                  <a:t>= </a:t>
                </a:r>
                <a:r>
                  <a:rPr lang="en-US" sz="1800"/>
                  <a:t>- 2</a:t>
                </a:r>
                <a:r>
                  <a:rPr lang="en-US" sz="1800" i="1"/>
                  <a:t>D</a:t>
                </a:r>
                <a:r>
                  <a:rPr lang="en-US" sz="1800" i="1" baseline="-25000"/>
                  <a:t>x</a:t>
                </a:r>
                <a:r>
                  <a:rPr lang="en-US" sz="1800" i="1"/>
                  <a:t> </a:t>
                </a:r>
                <a:r>
                  <a:rPr lang="en-US" sz="1800"/>
                  <a:t>(</a:t>
                </a:r>
                <a:r>
                  <a:rPr lang="en-US" sz="1800" i="1"/>
                  <a:t>y</a:t>
                </a:r>
                <a:r>
                  <a:rPr lang="en-US" sz="1800" i="1" baseline="-25000"/>
                  <a:t>i</a:t>
                </a:r>
                <a:r>
                  <a:rPr lang="en-US" sz="1800" baseline="-25000"/>
                  <a:t>+1</a:t>
                </a:r>
                <a:r>
                  <a:rPr lang="en-US" sz="1800"/>
                  <a:t> − </a:t>
                </a:r>
                <a:r>
                  <a:rPr lang="en-US" sz="1800" i="1"/>
                  <a:t>y</a:t>
                </a:r>
                <a:r>
                  <a:rPr lang="en-US" sz="1800" i="1" baseline="-25000"/>
                  <a:t>i</a:t>
                </a:r>
                <a:r>
                  <a:rPr lang="en-US" sz="1800"/>
                  <a:t>) - 2</a:t>
                </a:r>
                <a:r>
                  <a:rPr lang="en-US" sz="1800" i="1"/>
                  <a:t>D</a:t>
                </a:r>
                <a:r>
                  <a:rPr lang="en-US" sz="1800" i="1" baseline="-25000"/>
                  <a:t>y</a:t>
                </a:r>
                <a:r>
                  <a:rPr lang="vi-VN" sz="2000"/>
                  <a:t/>
                </a:r>
                <a:br>
                  <a:rPr lang="vi-VN" sz="2000"/>
                </a:br>
                <a:r>
                  <a:rPr lang="vi-VN" sz="2000">
                    <a:solidFill>
                      <a:srgbClr val="FF0000"/>
                    </a:solidFill>
                  </a:rPr>
                  <a:t>Nếu </a:t>
                </a:r>
                <a:r>
                  <a:rPr lang="vi-VN" sz="2000" i="1">
                    <a:solidFill>
                      <a:srgbClr val="FF0000"/>
                    </a:solidFill>
                  </a:rPr>
                  <a:t>p</a:t>
                </a:r>
                <a:r>
                  <a:rPr lang="vi-VN" sz="2000" i="1" baseline="-25000">
                    <a:solidFill>
                      <a:srgbClr val="FF0000"/>
                    </a:solidFill>
                  </a:rPr>
                  <a:t>i</a:t>
                </a:r>
                <a:r>
                  <a:rPr lang="vi-VN" sz="2000" i="1">
                    <a:solidFill>
                      <a:srgbClr val="FF0000"/>
                    </a:solidFill>
                  </a:rPr>
                  <a:t> </a:t>
                </a:r>
                <a:r>
                  <a:rPr lang="en-US" sz="2000">
                    <a:solidFill>
                      <a:srgbClr val="FF0000"/>
                    </a:solidFill>
                  </a:rPr>
                  <a:t>&gt;=</a:t>
                </a:r>
                <a:r>
                  <a:rPr lang="vi-VN" sz="2000">
                    <a:solidFill>
                      <a:srgbClr val="FF0000"/>
                    </a:solidFill>
                  </a:rPr>
                  <a:t> 0 thì </a:t>
                </a:r>
                <a:r>
                  <a:rPr lang="vi-VN" sz="2000" i="1">
                    <a:solidFill>
                      <a:srgbClr val="FF0000"/>
                    </a:solidFill>
                  </a:rPr>
                  <a:t>p</a:t>
                </a:r>
                <a:r>
                  <a:rPr lang="vi-VN" sz="2000" i="1" baseline="-25000">
                    <a:solidFill>
                      <a:srgbClr val="FF0000"/>
                    </a:solidFill>
                  </a:rPr>
                  <a:t>i</a:t>
                </a:r>
                <a:r>
                  <a:rPr lang="vi-VN" sz="2000" baseline="-25000">
                    <a:solidFill>
                      <a:srgbClr val="FF0000"/>
                    </a:solidFill>
                  </a:rPr>
                  <a:t>+1</a:t>
                </a:r>
                <a:r>
                  <a:rPr lang="vi-VN" sz="2000">
                    <a:solidFill>
                      <a:srgbClr val="FF0000"/>
                    </a:solidFill>
                  </a:rPr>
                  <a:t> = </a:t>
                </a:r>
                <a:r>
                  <a:rPr lang="vi-VN" sz="2000" i="1">
                    <a:solidFill>
                      <a:srgbClr val="FF0000"/>
                    </a:solidFill>
                  </a:rPr>
                  <a:t>p</a:t>
                </a:r>
                <a:r>
                  <a:rPr lang="vi-VN" sz="2000" i="1" baseline="-25000">
                    <a:solidFill>
                      <a:srgbClr val="FF0000"/>
                    </a:solidFill>
                  </a:rPr>
                  <a:t>i</a:t>
                </a:r>
                <a:r>
                  <a:rPr lang="vi-VN" sz="2000" i="1">
                    <a:solidFill>
                      <a:srgbClr val="FF0000"/>
                    </a:solidFill>
                  </a:rPr>
                  <a:t> </a:t>
                </a:r>
                <a:r>
                  <a:rPr lang="en-US" sz="2000">
                    <a:solidFill>
                      <a:srgbClr val="FF0000"/>
                    </a:solidFill>
                  </a:rPr>
                  <a:t>-</a:t>
                </a:r>
                <a:r>
                  <a:rPr lang="vi-VN" sz="2000">
                    <a:solidFill>
                      <a:srgbClr val="FF0000"/>
                    </a:solidFill>
                  </a:rPr>
                  <a:t> 2</a:t>
                </a:r>
                <a:r>
                  <a:rPr lang="vi-VN" sz="2000" i="1">
                    <a:solidFill>
                      <a:srgbClr val="FF0000"/>
                    </a:solidFill>
                  </a:rPr>
                  <a:t>D</a:t>
                </a:r>
                <a:r>
                  <a:rPr lang="vi-VN" sz="2000" i="1" baseline="-25000">
                    <a:solidFill>
                      <a:srgbClr val="FF0000"/>
                    </a:solidFill>
                  </a:rPr>
                  <a:t>y</a:t>
                </a:r>
                <a:r>
                  <a:rPr lang="vi-VN" sz="2000" i="1"/>
                  <a:t> </a:t>
                </a:r>
                <a:r>
                  <a:rPr lang="en-US" sz="2000" i="1">
                    <a:solidFill>
                      <a:srgbClr val="FF0000"/>
                    </a:solidFill>
                  </a:rPr>
                  <a:t>+ 2Dx </a:t>
                </a:r>
                <a:r>
                  <a:rPr lang="vi-VN" sz="2000"/>
                  <a:t>do ta chọn </a:t>
                </a:r>
                <a:r>
                  <a:rPr lang="vi-VN" sz="2000" i="1"/>
                  <a:t>y</a:t>
                </a:r>
                <a:r>
                  <a:rPr lang="vi-VN" sz="2000" i="1" baseline="-25000"/>
                  <a:t>i</a:t>
                </a:r>
                <a:r>
                  <a:rPr lang="vi-VN" sz="2000" baseline="-25000"/>
                  <a:t>+1</a:t>
                </a:r>
                <a:r>
                  <a:rPr lang="vi-VN" sz="2000"/>
                  <a:t> = </a:t>
                </a:r>
                <a:r>
                  <a:rPr lang="vi-VN" sz="2000" i="1"/>
                  <a:t>y</a:t>
                </a:r>
                <a:r>
                  <a:rPr lang="vi-VN" sz="2000" i="1" baseline="-25000"/>
                  <a:t>i</a:t>
                </a:r>
                <a:r>
                  <a:rPr lang="en-US" sz="2000" i="1"/>
                  <a:t>-1, </a:t>
                </a:r>
                <a:r>
                  <a:rPr lang="en-US" sz="1600" b="1" i="1">
                    <a:solidFill>
                      <a:srgbClr val="0070C0"/>
                    </a:solidFill>
                  </a:rPr>
                  <a:t>có nghĩa x=x-1 và y=y-1</a:t>
                </a:r>
                <a:endParaRPr lang="en-US" sz="2000" b="1">
                  <a:solidFill>
                    <a:srgbClr val="0070C0"/>
                  </a:solidFill>
                </a:endParaRPr>
              </a:p>
              <a:p>
                <a:pPr lvl="0">
                  <a:lnSpc>
                    <a:spcPct val="170000"/>
                  </a:lnSpc>
                  <a:spcBef>
                    <a:spcPts val="0"/>
                  </a:spcBef>
                </a:pPr>
                <a:r>
                  <a:rPr lang="vi-VN" sz="2000"/>
                  <a:t>Ngược lại, </a:t>
                </a:r>
                <a:r>
                  <a:rPr lang="vi-VN" sz="2000">
                    <a:solidFill>
                      <a:srgbClr val="FF0000"/>
                    </a:solidFill>
                  </a:rPr>
                  <a:t>nếu </a:t>
                </a:r>
                <a:r>
                  <a:rPr lang="vi-VN" sz="2000" i="1">
                    <a:solidFill>
                      <a:srgbClr val="FF0000"/>
                    </a:solidFill>
                  </a:rPr>
                  <a:t>p</a:t>
                </a:r>
                <a:r>
                  <a:rPr lang="vi-VN" sz="2000" i="1" baseline="-25000">
                    <a:solidFill>
                      <a:srgbClr val="FF0000"/>
                    </a:solidFill>
                  </a:rPr>
                  <a:t>i</a:t>
                </a:r>
                <a:r>
                  <a:rPr lang="en-US" sz="2000" i="1">
                    <a:solidFill>
                      <a:srgbClr val="FF0000"/>
                    </a:solidFill>
                  </a:rPr>
                  <a:t>&lt;</a:t>
                </a:r>
                <a:r>
                  <a:rPr lang="vi-VN" sz="2000">
                    <a:solidFill>
                      <a:srgbClr val="FF0000"/>
                    </a:solidFill>
                  </a:rPr>
                  <a:t> 0 , thì </a:t>
                </a:r>
                <a:r>
                  <a:rPr lang="vi-VN" sz="2000" i="1">
                    <a:solidFill>
                      <a:srgbClr val="FF0000"/>
                    </a:solidFill>
                  </a:rPr>
                  <a:t>p</a:t>
                </a:r>
                <a:r>
                  <a:rPr lang="vi-VN" sz="2000" i="1" baseline="-25000">
                    <a:solidFill>
                      <a:srgbClr val="FF0000"/>
                    </a:solidFill>
                  </a:rPr>
                  <a:t>i</a:t>
                </a:r>
                <a:r>
                  <a:rPr lang="vi-VN" sz="2000" baseline="-25000">
                    <a:solidFill>
                      <a:srgbClr val="FF0000"/>
                    </a:solidFill>
                  </a:rPr>
                  <a:t>+1</a:t>
                </a:r>
                <a:r>
                  <a:rPr lang="vi-VN" sz="2000">
                    <a:solidFill>
                      <a:srgbClr val="FF0000"/>
                    </a:solidFill>
                  </a:rPr>
                  <a:t> = </a:t>
                </a:r>
                <a:r>
                  <a:rPr lang="vi-VN" sz="2000" i="1">
                    <a:solidFill>
                      <a:srgbClr val="FF0000"/>
                    </a:solidFill>
                  </a:rPr>
                  <a:t>p</a:t>
                </a:r>
                <a:r>
                  <a:rPr lang="vi-VN" sz="2000" i="1" baseline="-25000">
                    <a:solidFill>
                      <a:srgbClr val="FF0000"/>
                    </a:solidFill>
                  </a:rPr>
                  <a:t>i</a:t>
                </a:r>
                <a:r>
                  <a:rPr lang="vi-VN" sz="2000" i="1">
                    <a:solidFill>
                      <a:srgbClr val="FF0000"/>
                    </a:solidFill>
                  </a:rPr>
                  <a:t> </a:t>
                </a:r>
                <a:r>
                  <a:rPr lang="en-US" sz="2000">
                    <a:solidFill>
                      <a:srgbClr val="FF0000"/>
                    </a:solidFill>
                  </a:rPr>
                  <a:t>-</a:t>
                </a:r>
                <a:r>
                  <a:rPr lang="vi-VN" sz="2000">
                    <a:solidFill>
                      <a:srgbClr val="FF0000"/>
                    </a:solidFill>
                  </a:rPr>
                  <a:t> 2</a:t>
                </a:r>
                <a:r>
                  <a:rPr lang="vi-VN" sz="2000" i="1">
                    <a:solidFill>
                      <a:srgbClr val="FF0000"/>
                    </a:solidFill>
                  </a:rPr>
                  <a:t>D</a:t>
                </a:r>
                <a:r>
                  <a:rPr lang="vi-VN" sz="2000" i="1" baseline="-25000">
                    <a:solidFill>
                      <a:srgbClr val="FF0000"/>
                    </a:solidFill>
                  </a:rPr>
                  <a:t>y</a:t>
                </a:r>
                <a:r>
                  <a:rPr lang="vi-VN" sz="2000"/>
                  <a:t>, do ta chọn </a:t>
                </a:r>
                <a:r>
                  <a:rPr lang="vi-VN" sz="2000" i="1"/>
                  <a:t>y</a:t>
                </a:r>
                <a:r>
                  <a:rPr lang="vi-VN" sz="2000" i="1" baseline="-25000"/>
                  <a:t>i</a:t>
                </a:r>
                <a:r>
                  <a:rPr lang="vi-VN" sz="2000" baseline="-25000"/>
                  <a:t>+1</a:t>
                </a:r>
                <a:r>
                  <a:rPr lang="vi-VN" sz="2000"/>
                  <a:t> = </a:t>
                </a:r>
                <a:r>
                  <a:rPr lang="vi-VN" sz="2000" i="1"/>
                  <a:t>y</a:t>
                </a:r>
                <a:r>
                  <a:rPr lang="vi-VN" sz="2000" i="1" baseline="-25000"/>
                  <a:t>i</a:t>
                </a:r>
                <a:endParaRPr lang="en-US" sz="2000" i="1" baseline="-25000"/>
              </a:p>
              <a:p>
                <a:pPr lvl="0">
                  <a:lnSpc>
                    <a:spcPct val="170000"/>
                  </a:lnSpc>
                  <a:spcBef>
                    <a:spcPts val="0"/>
                  </a:spcBef>
                </a:pPr>
                <a:r>
                  <a:rPr lang="vi-VN" sz="2000"/>
                  <a:t>Giá trị </a:t>
                </a:r>
                <a:r>
                  <a:rPr lang="vi-VN" sz="2000" i="1"/>
                  <a:t>p</a:t>
                </a:r>
                <a:r>
                  <a:rPr lang="vi-VN" sz="2000" baseline="-25000"/>
                  <a:t>0</a:t>
                </a:r>
                <a:r>
                  <a:rPr lang="vi-VN" sz="2000"/>
                  <a:t> được tính từ điểm vẽ đầu tiên (</a:t>
                </a:r>
                <a:r>
                  <a:rPr lang="vi-VN" sz="2000" i="1"/>
                  <a:t>x</a:t>
                </a:r>
                <a:r>
                  <a:rPr lang="vi-VN" sz="2000" baseline="-25000"/>
                  <a:t>0</a:t>
                </a:r>
                <a:r>
                  <a:rPr lang="vi-VN" sz="2000"/>
                  <a:t>, </a:t>
                </a:r>
                <a:r>
                  <a:rPr lang="vi-VN" sz="2000" i="1"/>
                  <a:t>y</a:t>
                </a:r>
                <a:r>
                  <a:rPr lang="vi-VN" sz="2000" baseline="-25000"/>
                  <a:t>0</a:t>
                </a:r>
                <a:r>
                  <a:rPr lang="vi-VN" sz="2000"/>
                  <a:t>) theo công thức:</a:t>
                </a:r>
                <a:r>
                  <a:rPr lang="en-US" sz="2000"/>
                  <a:t> </a:t>
                </a:r>
              </a:p>
              <a:p>
                <a:pPr marL="0" indent="0">
                  <a:lnSpc>
                    <a:spcPct val="170000"/>
                  </a:lnSpc>
                  <a:spcBef>
                    <a:spcPts val="0"/>
                  </a:spcBef>
                  <a:buNone/>
                </a:pPr>
                <a:r>
                  <a:rPr lang="en-US" sz="1800" i="1"/>
                  <a:t>   </a:t>
                </a:r>
                <a:r>
                  <a:rPr lang="vi-VN" sz="1600" i="1"/>
                  <a:t>p</a:t>
                </a:r>
                <a:r>
                  <a:rPr lang="vi-VN" sz="1600" i="1" baseline="-25000"/>
                  <a:t>i</a:t>
                </a:r>
                <a:r>
                  <a:rPr lang="vi-VN" sz="1600" i="1"/>
                  <a:t> </a:t>
                </a:r>
                <a:r>
                  <a:rPr lang="vi-VN" sz="1600"/>
                  <a:t>= 2</a:t>
                </a:r>
                <a:r>
                  <a:rPr lang="vi-VN" sz="1600" i="1"/>
                  <a:t>Dyx</a:t>
                </a:r>
                <a:r>
                  <a:rPr lang="vi-VN" sz="1600" i="1" baseline="-25000"/>
                  <a:t>i</a:t>
                </a:r>
                <a:r>
                  <a:rPr lang="vi-VN" sz="1600" i="1"/>
                  <a:t> </a:t>
                </a:r>
                <a:r>
                  <a:rPr lang="en-US" sz="1600" i="1"/>
                  <a:t>- 2</a:t>
                </a:r>
                <a:r>
                  <a:rPr lang="en-US" sz="1600"/>
                  <a:t>Dy + 2bDx - </a:t>
                </a:r>
                <a:r>
                  <a:rPr lang="vi-VN" sz="1600"/>
                  <a:t>2</a:t>
                </a:r>
                <a:r>
                  <a:rPr lang="vi-VN" sz="1600" i="1"/>
                  <a:t>Dxy</a:t>
                </a:r>
                <a:r>
                  <a:rPr lang="vi-VN" sz="1600" i="1" baseline="-25000"/>
                  <a:t>i</a:t>
                </a:r>
                <a:r>
                  <a:rPr lang="vi-VN" sz="1600" i="1"/>
                  <a:t> </a:t>
                </a:r>
                <a:r>
                  <a:rPr lang="en-US" sz="1600"/>
                  <a:t>+</a:t>
                </a:r>
                <a:r>
                  <a:rPr lang="vi-VN" sz="1600"/>
                  <a:t> </a:t>
                </a:r>
                <a:r>
                  <a:rPr lang="vi-VN" sz="1600" i="1"/>
                  <a:t>Dx</a:t>
                </a:r>
                <a:r>
                  <a:rPr lang="vi-VN" sz="2000" i="1"/>
                  <a:t> </a:t>
                </a:r>
                <a:r>
                  <a:rPr lang="vi-VN" sz="2000"/>
                  <a:t>= 2</a:t>
                </a:r>
                <a:r>
                  <a:rPr lang="vi-VN" sz="2000" i="1"/>
                  <a:t>D</a:t>
                </a:r>
                <a:r>
                  <a:rPr lang="vi-VN" sz="2000" i="1" baseline="-25000"/>
                  <a:t>y</a:t>
                </a:r>
                <a:r>
                  <a:rPr lang="vi-VN" sz="2000" i="1"/>
                  <a:t>x</a:t>
                </a:r>
                <a:r>
                  <a:rPr lang="vi-VN" sz="2000" baseline="-25000"/>
                  <a:t>0 </a:t>
                </a:r>
                <a:r>
                  <a:rPr lang="en-US" sz="2000"/>
                  <a:t>-</a:t>
                </a:r>
                <a:r>
                  <a:rPr lang="vi-VN" sz="2000"/>
                  <a:t> 2</a:t>
                </a:r>
                <a:r>
                  <a:rPr lang="vi-VN" sz="2000" i="1"/>
                  <a:t>D</a:t>
                </a:r>
                <a:r>
                  <a:rPr lang="vi-VN" sz="2000" i="1" baseline="-25000"/>
                  <a:t>x</a:t>
                </a:r>
                <a:r>
                  <a:rPr lang="vi-VN" sz="2000" i="1"/>
                  <a:t>y</a:t>
                </a:r>
                <a:r>
                  <a:rPr lang="vi-VN" sz="2000" baseline="-25000"/>
                  <a:t>0</a:t>
                </a:r>
                <a:r>
                  <a:rPr lang="vi-VN" sz="2000"/>
                  <a:t> </a:t>
                </a:r>
                <a:r>
                  <a:rPr lang="en-US" sz="2000"/>
                  <a:t>+ </a:t>
                </a:r>
                <a:r>
                  <a:rPr lang="vi-VN" sz="2000"/>
                  <a:t>(2</a:t>
                </a:r>
                <a:r>
                  <a:rPr lang="vi-VN" sz="2000" i="1"/>
                  <a:t>b </a:t>
                </a:r>
                <a:r>
                  <a:rPr lang="en-US" sz="2000"/>
                  <a:t>+</a:t>
                </a:r>
                <a:r>
                  <a:rPr lang="vi-VN" sz="2000"/>
                  <a:t> </a:t>
                </a:r>
                <a:r>
                  <a:rPr lang="en-US" sz="2000"/>
                  <a:t>1</a:t>
                </a:r>
                <a:r>
                  <a:rPr lang="vi-VN" sz="2000"/>
                  <a:t>)</a:t>
                </a:r>
                <a:r>
                  <a:rPr lang="vi-VN" sz="2000" i="1"/>
                  <a:t>D</a:t>
                </a:r>
                <a:r>
                  <a:rPr lang="vi-VN" sz="2000" i="1" baseline="-25000"/>
                  <a:t>x</a:t>
                </a:r>
                <a:r>
                  <a:rPr lang="en-US" sz="2000" i="1" baseline="-25000"/>
                  <a:t> </a:t>
                </a:r>
                <a:r>
                  <a:rPr lang="en-US" sz="2000" i="1"/>
                  <a:t>- </a:t>
                </a:r>
                <a:r>
                  <a:rPr lang="vi-VN" sz="2000"/>
                  <a:t>2</a:t>
                </a:r>
                <a:r>
                  <a:rPr lang="vi-VN" sz="2000" i="1"/>
                  <a:t>D</a:t>
                </a:r>
                <a:r>
                  <a:rPr lang="vi-VN" sz="2000" i="1" baseline="-25000"/>
                  <a:t>y</a:t>
                </a:r>
                <a:endParaRPr lang="en-US" sz="2000" i="1" baseline="-25000"/>
              </a:p>
              <a:p>
                <a:pPr lvl="0">
                  <a:lnSpc>
                    <a:spcPct val="170000"/>
                  </a:lnSpc>
                  <a:spcBef>
                    <a:spcPts val="0"/>
                  </a:spcBef>
                </a:pPr>
                <a:r>
                  <a:rPr lang="vi-VN" sz="2000"/>
                  <a:t>Do (</a:t>
                </a:r>
                <a:r>
                  <a:rPr lang="vi-VN" sz="2000" i="1"/>
                  <a:t>x</a:t>
                </a:r>
                <a:r>
                  <a:rPr lang="vi-VN" sz="2000" baseline="-25000"/>
                  <a:t>0</a:t>
                </a:r>
                <a:r>
                  <a:rPr lang="vi-VN" sz="2000"/>
                  <a:t>, </a:t>
                </a:r>
                <a:r>
                  <a:rPr lang="vi-VN" sz="2000" i="1"/>
                  <a:t>y</a:t>
                </a:r>
                <a:r>
                  <a:rPr lang="vi-VN" sz="2000" baseline="-25000"/>
                  <a:t>0</a:t>
                </a:r>
                <a:r>
                  <a:rPr lang="vi-VN" sz="2000"/>
                  <a:t>) là điểm nguyên thuộc về đoạn thẳng nên ta có</a:t>
                </a:r>
                <a:r>
                  <a:rPr lang="en-US" sz="2000"/>
                  <a:t>: </a:t>
                </a:r>
              </a:p>
              <a:p>
                <a:pPr lvl="0">
                  <a:lnSpc>
                    <a:spcPct val="170000"/>
                  </a:lnSpc>
                  <a:spcBef>
                    <a:spcPts val="0"/>
                  </a:spcBef>
                </a:pPr>
                <a:r>
                  <a:rPr lang="vi-VN" sz="2000" i="1"/>
                  <a:t>y</a:t>
                </a:r>
                <a:r>
                  <a:rPr lang="vi-VN" sz="2000" baseline="-25000"/>
                  <a:t>0</a:t>
                </a:r>
                <a:r>
                  <a:rPr lang="vi-VN" sz="2000"/>
                  <a:t> = </a:t>
                </a:r>
                <a:r>
                  <a:rPr lang="vi-VN" sz="2000" i="1"/>
                  <a:t>mx</a:t>
                </a:r>
                <a:r>
                  <a:rPr lang="vi-VN" sz="2000" baseline="-25000"/>
                  <a:t>0</a:t>
                </a:r>
                <a:r>
                  <a:rPr lang="vi-VN" sz="2000"/>
                  <a:t> + </a:t>
                </a:r>
                <a:r>
                  <a:rPr lang="vi-VN" sz="2000" i="1"/>
                  <a:t>b </a:t>
                </a:r>
                <a:r>
                  <a:rPr lang="vi-VN" sz="200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𝐷</m:t>
                            </m:r>
                          </m:e>
                          <m:sub>
                            <m:r>
                              <a:rPr lang="en-US" sz="2000" i="1">
                                <a:latin typeface="Cambria Math" panose="02040503050406030204" pitchFamily="18" charset="0"/>
                              </a:rPr>
                              <m:t>𝑦</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𝐷</m:t>
                            </m:r>
                          </m:e>
                          <m:sub>
                            <m:r>
                              <a:rPr lang="en-US" sz="2000" i="1">
                                <a:latin typeface="Cambria Math" panose="02040503050406030204" pitchFamily="18" charset="0"/>
                              </a:rPr>
                              <m:t>𝑥</m:t>
                            </m:r>
                          </m:sub>
                        </m:sSub>
                      </m:den>
                    </m:f>
                  </m:oMath>
                </a14:m>
                <a:r>
                  <a:rPr lang="en-US" sz="2000"/>
                  <a:t>x</a:t>
                </a:r>
                <a:r>
                  <a:rPr lang="en-US" sz="2000" baseline="-25000"/>
                  <a:t>0</a:t>
                </a:r>
                <a:r>
                  <a:rPr lang="en-US" sz="2000"/>
                  <a:t>+b</a:t>
                </a:r>
                <a:r>
                  <a:rPr lang="vi-VN" sz="2000"/>
                  <a:t>. </a:t>
                </a:r>
                <a:endParaRPr lang="en-US" sz="2000"/>
              </a:p>
              <a:p>
                <a:pPr lvl="0">
                  <a:lnSpc>
                    <a:spcPct val="170000"/>
                  </a:lnSpc>
                  <a:spcBef>
                    <a:spcPts val="0"/>
                  </a:spcBef>
                </a:pPr>
                <a:r>
                  <a:rPr lang="vi-VN" sz="2000"/>
                  <a:t>Thế vào phương trình trên ta suy ra:</a:t>
                </a:r>
                <a:r>
                  <a:rPr lang="vi-VN" sz="2000">
                    <a:solidFill>
                      <a:srgbClr val="FF0000"/>
                    </a:solidFill>
                  </a:rPr>
                  <a:t> </a:t>
                </a:r>
                <a:r>
                  <a:rPr lang="vi-VN" sz="2000" i="1">
                    <a:solidFill>
                      <a:srgbClr val="FF0000"/>
                    </a:solidFill>
                  </a:rPr>
                  <a:t>p</a:t>
                </a:r>
                <a:r>
                  <a:rPr lang="vi-VN" sz="2000" baseline="-25000">
                    <a:solidFill>
                      <a:srgbClr val="FF0000"/>
                    </a:solidFill>
                  </a:rPr>
                  <a:t>0</a:t>
                </a:r>
                <a:r>
                  <a:rPr lang="vi-VN" sz="2000">
                    <a:solidFill>
                      <a:srgbClr val="FF0000"/>
                    </a:solidFill>
                  </a:rPr>
                  <a:t> = </a:t>
                </a:r>
                <a:r>
                  <a:rPr lang="vi-VN" sz="2000" i="1">
                    <a:solidFill>
                      <a:srgbClr val="FF0000"/>
                    </a:solidFill>
                  </a:rPr>
                  <a:t>D</a:t>
                </a:r>
                <a:r>
                  <a:rPr lang="en-US" sz="2000" i="1" baseline="-25000">
                    <a:solidFill>
                      <a:srgbClr val="FF0000"/>
                    </a:solidFill>
                  </a:rPr>
                  <a:t>x</a:t>
                </a:r>
                <a:r>
                  <a:rPr lang="vi-VN" sz="2000" i="1">
                    <a:solidFill>
                      <a:srgbClr val="FF0000"/>
                    </a:solidFill>
                  </a:rPr>
                  <a:t> </a:t>
                </a:r>
                <a:r>
                  <a:rPr lang="en-US" sz="2000">
                    <a:solidFill>
                      <a:srgbClr val="FF0000"/>
                    </a:solidFill>
                  </a:rPr>
                  <a:t>-</a:t>
                </a:r>
                <a:r>
                  <a:rPr lang="vi-VN" sz="2000">
                    <a:solidFill>
                      <a:srgbClr val="FF0000"/>
                    </a:solidFill>
                  </a:rPr>
                  <a:t> </a:t>
                </a:r>
                <a:r>
                  <a:rPr lang="en-US" sz="2000">
                    <a:solidFill>
                      <a:srgbClr val="FF0000"/>
                    </a:solidFill>
                  </a:rPr>
                  <a:t>2</a:t>
                </a:r>
                <a:r>
                  <a:rPr lang="vi-VN" sz="2000" i="1">
                    <a:solidFill>
                      <a:srgbClr val="FF0000"/>
                    </a:solidFill>
                  </a:rPr>
                  <a:t>D</a:t>
                </a:r>
                <a:r>
                  <a:rPr lang="en-US" sz="2000" i="1" baseline="-25000">
                    <a:solidFill>
                      <a:srgbClr val="FF0000"/>
                    </a:solidFill>
                  </a:rPr>
                  <a:t>y</a:t>
                </a:r>
                <a:endParaRPr lang="en-US" sz="2000">
                  <a:solidFill>
                    <a:srgbClr val="FF0000"/>
                  </a:solidFill>
                </a:endParaRPr>
              </a:p>
              <a:p>
                <a:pPr lvl="0">
                  <a:lnSpc>
                    <a:spcPct val="170000"/>
                  </a:lnSpc>
                  <a:spcBef>
                    <a:spcPts val="0"/>
                  </a:spcBef>
                </a:pPr>
                <a:endParaRPr lang="en-US" sz="2000" i="1" baseline="-25000"/>
              </a:p>
              <a:p>
                <a:pPr lvl="0">
                  <a:lnSpc>
                    <a:spcPct val="170000"/>
                  </a:lnSpc>
                  <a:spcBef>
                    <a:spcPts val="0"/>
                  </a:spcBef>
                </a:pPr>
                <a:endParaRPr lang="en-US" sz="2000"/>
              </a:p>
            </p:txBody>
          </p:sp>
        </mc:Choice>
        <mc:Fallback xmlns="">
          <p:sp>
            <p:nvSpPr>
              <p:cNvPr id="225283" name="Rectangle 3"/>
              <p:cNvSpPr>
                <a:spLocks noGrp="1" noRot="1" noChangeAspect="1" noMove="1" noResize="1" noEditPoints="1" noAdjustHandles="1" noChangeArrowheads="1" noChangeShapeType="1" noTextEdit="1"/>
              </p:cNvSpPr>
              <p:nvPr>
                <p:ph type="body" idx="1"/>
              </p:nvPr>
            </p:nvSpPr>
            <p:spPr>
              <a:xfrm>
                <a:off x="695460" y="1668003"/>
                <a:ext cx="7921928" cy="4230521"/>
              </a:xfrm>
              <a:blipFill rotWithShape="0">
                <a:blip r:embed="rId2"/>
                <a:stretch>
                  <a:fillRect l="-385"/>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F3059199-30FB-4025-8292-946E6F28F608}"/>
              </a:ext>
            </a:extLst>
          </p:cNvPr>
          <p:cNvSpPr/>
          <p:nvPr/>
        </p:nvSpPr>
        <p:spPr>
          <a:xfrm>
            <a:off x="8751340" y="2389760"/>
            <a:ext cx="2618406" cy="2714783"/>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cxnSp>
        <p:nvCxnSpPr>
          <p:cNvPr id="8" name="Straight Connector 7"/>
          <p:cNvCxnSpPr/>
          <p:nvPr/>
        </p:nvCxnSpPr>
        <p:spPr>
          <a:xfrm>
            <a:off x="9329645" y="2399543"/>
            <a:ext cx="0" cy="2612572"/>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10098902" y="2399543"/>
            <a:ext cx="0" cy="2612572"/>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10868159" y="2399543"/>
            <a:ext cx="0" cy="2612572"/>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8821646" y="2812740"/>
            <a:ext cx="2548100"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8821646" y="3581997"/>
            <a:ext cx="2548100" cy="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8821646" y="4336740"/>
            <a:ext cx="2548100" cy="0"/>
          </a:xfrm>
          <a:prstGeom prst="line">
            <a:avLst/>
          </a:prstGeom>
        </p:spPr>
        <p:style>
          <a:lnRef idx="1">
            <a:schemeClr val="dk1"/>
          </a:lnRef>
          <a:fillRef idx="0">
            <a:schemeClr val="dk1"/>
          </a:fillRef>
          <a:effectRef idx="0">
            <a:schemeClr val="dk1"/>
          </a:effectRef>
          <a:fontRef idx="minor">
            <a:schemeClr val="tx1"/>
          </a:fontRef>
        </p:style>
      </p:cxnSp>
      <p:sp>
        <p:nvSpPr>
          <p:cNvPr id="14" name="Oval 13"/>
          <p:cNvSpPr/>
          <p:nvPr/>
        </p:nvSpPr>
        <p:spPr>
          <a:xfrm>
            <a:off x="9981032" y="3423792"/>
            <a:ext cx="274320" cy="27432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P</a:t>
            </a:r>
          </a:p>
        </p:txBody>
      </p:sp>
      <p:cxnSp>
        <p:nvCxnSpPr>
          <p:cNvPr id="15" name="Straight Connector 14"/>
          <p:cNvCxnSpPr/>
          <p:nvPr/>
        </p:nvCxnSpPr>
        <p:spPr>
          <a:xfrm flipV="1">
            <a:off x="8821646" y="3560952"/>
            <a:ext cx="2548100" cy="775788"/>
          </a:xfrm>
          <a:prstGeom prst="line">
            <a:avLst/>
          </a:prstGeom>
          <a:ln w="38100">
            <a:solidFill>
              <a:srgbClr val="7030A0"/>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16" name="Oval 15"/>
          <p:cNvSpPr/>
          <p:nvPr/>
        </p:nvSpPr>
        <p:spPr>
          <a:xfrm>
            <a:off x="9958536" y="4172003"/>
            <a:ext cx="274320" cy="27432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S</a:t>
            </a:r>
          </a:p>
        </p:txBody>
      </p:sp>
      <p:sp>
        <p:nvSpPr>
          <p:cNvPr id="17" name="Oval 16"/>
          <p:cNvSpPr/>
          <p:nvPr/>
        </p:nvSpPr>
        <p:spPr>
          <a:xfrm>
            <a:off x="10019379" y="3871559"/>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Oval 17"/>
          <p:cNvSpPr/>
          <p:nvPr/>
        </p:nvSpPr>
        <p:spPr>
          <a:xfrm>
            <a:off x="10751206" y="3397338"/>
            <a:ext cx="274320" cy="2743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TextBox 18"/>
          <p:cNvSpPr txBox="1"/>
          <p:nvPr/>
        </p:nvSpPr>
        <p:spPr>
          <a:xfrm>
            <a:off x="10751206" y="5040736"/>
            <a:ext cx="362857"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x</a:t>
            </a:r>
            <a:r>
              <a:rPr lang="en-US" baseline="-25000"/>
              <a:t>i</a:t>
            </a:r>
            <a:endParaRPr lang="en-US"/>
          </a:p>
        </p:txBody>
      </p:sp>
      <p:sp>
        <p:nvSpPr>
          <p:cNvPr id="20" name="TextBox 23">
            <a:extLst>
              <a:ext uri="{FF2B5EF4-FFF2-40B4-BE49-F238E27FC236}">
                <a16:creationId xmlns:a16="http://schemas.microsoft.com/office/drawing/2014/main" id="{4EF4B50E-3ACC-40D4-8867-B3377287B2D8}"/>
              </a:ext>
            </a:extLst>
          </p:cNvPr>
          <p:cNvSpPr txBox="1"/>
          <p:nvPr/>
        </p:nvSpPr>
        <p:spPr>
          <a:xfrm>
            <a:off x="8282812" y="4160357"/>
            <a:ext cx="60555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FF0000"/>
                </a:solidFill>
                <a:latin typeface="Arial" panose="020B0604020202020204" pitchFamily="34" charset="0"/>
                <a:cs typeface="Arial" panose="020B0604020202020204" pitchFamily="34" charset="0"/>
              </a:rPr>
              <a:t>y</a:t>
            </a:r>
            <a:r>
              <a:rPr lang="en-US" baseline="-25000">
                <a:solidFill>
                  <a:srgbClr val="FF0000"/>
                </a:solidFill>
                <a:latin typeface="Arial" panose="020B0604020202020204" pitchFamily="34" charset="0"/>
                <a:cs typeface="Arial" panose="020B0604020202020204" pitchFamily="34" charset="0"/>
              </a:rPr>
              <a:t>i</a:t>
            </a:r>
            <a:r>
              <a:rPr lang="en-US">
                <a:solidFill>
                  <a:srgbClr val="FF0000"/>
                </a:solidFill>
                <a:latin typeface="Arial" panose="020B0604020202020204" pitchFamily="34" charset="0"/>
                <a:cs typeface="Arial" panose="020B0604020202020204" pitchFamily="34" charset="0"/>
              </a:rPr>
              <a:t>-1</a:t>
            </a:r>
          </a:p>
        </p:txBody>
      </p:sp>
      <p:sp>
        <p:nvSpPr>
          <p:cNvPr id="21" name="TextBox 24">
            <a:extLst>
              <a:ext uri="{FF2B5EF4-FFF2-40B4-BE49-F238E27FC236}">
                <a16:creationId xmlns:a16="http://schemas.microsoft.com/office/drawing/2014/main" id="{49C421D4-BB0C-4988-B1F9-A94CED681A08}"/>
              </a:ext>
            </a:extLst>
          </p:cNvPr>
          <p:cNvSpPr txBox="1"/>
          <p:nvPr/>
        </p:nvSpPr>
        <p:spPr>
          <a:xfrm>
            <a:off x="8421649" y="3376286"/>
            <a:ext cx="32787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y</a:t>
            </a:r>
            <a:r>
              <a:rPr lang="en-US" baseline="-25000"/>
              <a:t>i</a:t>
            </a:r>
            <a:endParaRPr lang="en-US"/>
          </a:p>
        </p:txBody>
      </p:sp>
      <p:sp>
        <p:nvSpPr>
          <p:cNvPr id="22" name="TextBox 25">
            <a:extLst>
              <a:ext uri="{FF2B5EF4-FFF2-40B4-BE49-F238E27FC236}">
                <a16:creationId xmlns:a16="http://schemas.microsoft.com/office/drawing/2014/main" id="{17709717-2280-49AD-AEF0-FE1395C7F205}"/>
              </a:ext>
            </a:extLst>
          </p:cNvPr>
          <p:cNvSpPr txBox="1"/>
          <p:nvPr/>
        </p:nvSpPr>
        <p:spPr>
          <a:xfrm>
            <a:off x="9864098" y="5064321"/>
            <a:ext cx="63277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0070C0"/>
                </a:solidFill>
                <a:latin typeface="Arial" panose="020B0604020202020204" pitchFamily="34" charset="0"/>
                <a:cs typeface="Arial" panose="020B0604020202020204" pitchFamily="34" charset="0"/>
              </a:rPr>
              <a:t>x</a:t>
            </a:r>
            <a:r>
              <a:rPr lang="en-US" baseline="-25000">
                <a:solidFill>
                  <a:srgbClr val="0070C0"/>
                </a:solidFill>
                <a:latin typeface="Arial" panose="020B0604020202020204" pitchFamily="34" charset="0"/>
                <a:cs typeface="Arial" panose="020B0604020202020204" pitchFamily="34" charset="0"/>
              </a:rPr>
              <a:t>i</a:t>
            </a:r>
            <a:r>
              <a:rPr lang="en-US">
                <a:solidFill>
                  <a:srgbClr val="0070C0"/>
                </a:solidFill>
                <a:latin typeface="Arial" panose="020B0604020202020204" pitchFamily="34" charset="0"/>
                <a:cs typeface="Arial" panose="020B0604020202020204" pitchFamily="34" charset="0"/>
              </a:rPr>
              <a:t>-1</a:t>
            </a:r>
          </a:p>
        </p:txBody>
      </p:sp>
      <p:sp>
        <p:nvSpPr>
          <p:cNvPr id="23" name="TextBox 26">
            <a:extLst>
              <a:ext uri="{FF2B5EF4-FFF2-40B4-BE49-F238E27FC236}">
                <a16:creationId xmlns:a16="http://schemas.microsoft.com/office/drawing/2014/main" id="{837A58DE-515D-48F5-BD1A-4C528FAB16B1}"/>
              </a:ext>
            </a:extLst>
          </p:cNvPr>
          <p:cNvSpPr txBox="1"/>
          <p:nvPr/>
        </p:nvSpPr>
        <p:spPr>
          <a:xfrm>
            <a:off x="8353278" y="3802671"/>
            <a:ext cx="32787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y</a:t>
            </a:r>
          </a:p>
        </p:txBody>
      </p:sp>
      <p:cxnSp>
        <p:nvCxnSpPr>
          <p:cNvPr id="24" name="Straight Connector 23">
            <a:extLst>
              <a:ext uri="{FF2B5EF4-FFF2-40B4-BE49-F238E27FC236}">
                <a16:creationId xmlns:a16="http://schemas.microsoft.com/office/drawing/2014/main" id="{DCDB1CBE-78D7-4E17-8CC6-760F4693ECD3}"/>
              </a:ext>
            </a:extLst>
          </p:cNvPr>
          <p:cNvCxnSpPr>
            <a:cxnSpLocks/>
          </p:cNvCxnSpPr>
          <p:nvPr/>
        </p:nvCxnSpPr>
        <p:spPr>
          <a:xfrm>
            <a:off x="8706198" y="3963510"/>
            <a:ext cx="268858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335F483-0A46-4822-9CBD-6214DB25F19E}"/>
              </a:ext>
            </a:extLst>
          </p:cNvPr>
          <p:cNvCxnSpPr/>
          <p:nvPr/>
        </p:nvCxnSpPr>
        <p:spPr>
          <a:xfrm>
            <a:off x="11498223" y="3581997"/>
            <a:ext cx="0" cy="375360"/>
          </a:xfrm>
          <a:prstGeom prst="line">
            <a:avLst/>
          </a:prstGeom>
          <a:ln w="28575">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78DB98C-ED79-4EFD-9119-E22381877876}"/>
              </a:ext>
            </a:extLst>
          </p:cNvPr>
          <p:cNvCxnSpPr/>
          <p:nvPr/>
        </p:nvCxnSpPr>
        <p:spPr>
          <a:xfrm>
            <a:off x="11519648" y="3984323"/>
            <a:ext cx="0" cy="375360"/>
          </a:xfrm>
          <a:prstGeom prst="line">
            <a:avLst/>
          </a:prstGeom>
          <a:ln w="28575">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1585194" y="3558331"/>
            <a:ext cx="49932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
            </a:r>
            <a:r>
              <a:rPr lang="en-US" baseline="-25000"/>
              <a:t>1</a:t>
            </a:r>
            <a:endParaRPr lang="en-US"/>
          </a:p>
        </p:txBody>
      </p:sp>
      <p:sp>
        <p:nvSpPr>
          <p:cNvPr id="28" name="TextBox 27"/>
          <p:cNvSpPr txBox="1"/>
          <p:nvPr/>
        </p:nvSpPr>
        <p:spPr>
          <a:xfrm>
            <a:off x="11595246" y="3970951"/>
            <a:ext cx="49932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
            </a:r>
            <a:r>
              <a:rPr lang="en-US" baseline="-25000"/>
              <a:t>2</a:t>
            </a:r>
            <a:endParaRPr lang="en-US"/>
          </a:p>
        </p:txBody>
      </p:sp>
    </p:spTree>
    <p:extLst>
      <p:ext uri="{BB962C8B-B14F-4D97-AF65-F5344CB8AC3E}">
        <p14:creationId xmlns:p14="http://schemas.microsoft.com/office/powerpoint/2010/main" val="1512820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afterEffect">
                                  <p:stCondLst>
                                    <p:cond delay="0"/>
                                  </p:stCondLst>
                                  <p:childTnLst>
                                    <p:animScale>
                                      <p:cBhvr>
                                        <p:cTn id="6" dur="2000" fill="hold"/>
                                        <p:tgtEl>
                                          <p:spTgt spid="16"/>
                                        </p:tgtEl>
                                      </p:cBhvr>
                                      <p:by x="150000" y="150000"/>
                                    </p:animScale>
                                  </p:childTnLst>
                                </p:cTn>
                              </p:par>
                            </p:childTnLst>
                          </p:cTn>
                        </p:par>
                        <p:par>
                          <p:cTn id="7" fill="hold">
                            <p:stCondLst>
                              <p:cond delay="2000"/>
                            </p:stCondLst>
                            <p:childTnLst>
                              <p:par>
                                <p:cTn id="8" presetID="6" presetClass="emph" presetSubtype="0" fill="hold" grpId="0" nodeType="afterEffect">
                                  <p:stCondLst>
                                    <p:cond delay="0"/>
                                  </p:stCondLst>
                                  <p:childTnLst>
                                    <p:animScale>
                                      <p:cBhvr>
                                        <p:cTn id="9" dur="2000" fill="hold"/>
                                        <p:tgtEl>
                                          <p:spTgt spid="1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r>
              <a:rPr lang="en-US" b="1"/>
              <a:t>2.2. </a:t>
            </a:r>
            <a:r>
              <a:rPr lang="vi-VN" b="1"/>
              <a:t>Các đối tượng đồ họa cơ sở</a:t>
            </a:r>
            <a:r>
              <a:rPr lang="en-US" b="1"/>
              <a:t> </a:t>
            </a:r>
            <a:r>
              <a:rPr lang="en-US" b="1" cap="none"/>
              <a:t>(tt)</a:t>
            </a:r>
            <a:endParaRPr lang="en-US"/>
          </a:p>
        </p:txBody>
      </p:sp>
      <p:sp>
        <p:nvSpPr>
          <p:cNvPr id="225283" name="Rectangle 3"/>
          <p:cNvSpPr>
            <a:spLocks noGrp="1" noChangeArrowheads="1"/>
          </p:cNvSpPr>
          <p:nvPr>
            <p:ph type="body" idx="1"/>
          </p:nvPr>
        </p:nvSpPr>
        <p:spPr>
          <a:xfrm>
            <a:off x="1294363" y="1668003"/>
            <a:ext cx="9603275" cy="894893"/>
          </a:xfrm>
        </p:spPr>
        <p:txBody>
          <a:bodyPr>
            <a:normAutofit fontScale="92500" lnSpcReduction="10000"/>
          </a:bodyPr>
          <a:lstStyle/>
          <a:p>
            <a:r>
              <a:rPr lang="en-US" b="1"/>
              <a:t>Bài tập:</a:t>
            </a:r>
            <a:r>
              <a:rPr lang="en-US"/>
              <a:t> cho tọa điểm A(12,8) và B(2,3) trình bày các bước vẽ đường thẳng đi từ A đến B</a:t>
            </a:r>
          </a:p>
        </p:txBody>
      </p:sp>
      <p:pic>
        <p:nvPicPr>
          <p:cNvPr id="2" name="Picture 1"/>
          <p:cNvPicPr>
            <a:picLocks noChangeAspect="1"/>
          </p:cNvPicPr>
          <p:nvPr/>
        </p:nvPicPr>
        <p:blipFill>
          <a:blip r:embed="rId2"/>
          <a:stretch>
            <a:fillRect/>
          </a:stretch>
        </p:blipFill>
        <p:spPr>
          <a:xfrm>
            <a:off x="7153732" y="2824589"/>
            <a:ext cx="3973614" cy="3207191"/>
          </a:xfrm>
          <a:prstGeom prst="rect">
            <a:avLst/>
          </a:prstGeom>
        </p:spPr>
      </p:pic>
      <p:pic>
        <p:nvPicPr>
          <p:cNvPr id="6" name="Picture 5"/>
          <p:cNvPicPr>
            <a:picLocks noChangeAspect="1"/>
          </p:cNvPicPr>
          <p:nvPr/>
        </p:nvPicPr>
        <p:blipFill>
          <a:blip r:embed="rId3"/>
          <a:stretch>
            <a:fillRect/>
          </a:stretch>
        </p:blipFill>
        <p:spPr>
          <a:xfrm>
            <a:off x="5707847" y="2167766"/>
            <a:ext cx="5511872" cy="616031"/>
          </a:xfrm>
          <a:prstGeom prst="rect">
            <a:avLst/>
          </a:prstGeom>
        </p:spPr>
      </p:pic>
      <p:pic>
        <p:nvPicPr>
          <p:cNvPr id="8" name="Picture 7"/>
          <p:cNvPicPr>
            <a:picLocks noChangeAspect="1"/>
          </p:cNvPicPr>
          <p:nvPr/>
        </p:nvPicPr>
        <p:blipFill>
          <a:blip r:embed="rId4"/>
          <a:stretch>
            <a:fillRect/>
          </a:stretch>
        </p:blipFill>
        <p:spPr>
          <a:xfrm>
            <a:off x="560423" y="2824589"/>
            <a:ext cx="5203880" cy="3009541"/>
          </a:xfrm>
          <a:prstGeom prst="rect">
            <a:avLst/>
          </a:prstGeom>
        </p:spPr>
      </p:pic>
      <p:sp>
        <p:nvSpPr>
          <p:cNvPr id="7" name="32-Point Star 6"/>
          <p:cNvSpPr/>
          <p:nvPr/>
        </p:nvSpPr>
        <p:spPr>
          <a:xfrm>
            <a:off x="5764303" y="3284112"/>
            <a:ext cx="1751527" cy="1893195"/>
          </a:xfrm>
          <a:prstGeom prst="star32">
            <a:avLst/>
          </a:prstGeom>
          <a:solidFill>
            <a:srgbClr val="B71E4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t>0&lt;m&lt;1</a:t>
            </a:r>
          </a:p>
          <a:p>
            <a:pPr algn="ctr"/>
            <a:r>
              <a:rPr lang="en-US"/>
              <a:t>F</a:t>
            </a:r>
            <a:r>
              <a:rPr lang="en-US">
                <a:sym typeface="Wingdings" panose="05000000000000000000" pitchFamily="2" charset="2"/>
              </a:rPr>
              <a:t>T</a:t>
            </a:r>
            <a:endParaRPr lang="en-US"/>
          </a:p>
        </p:txBody>
      </p:sp>
    </p:spTree>
    <p:extLst>
      <p:ext uri="{BB962C8B-B14F-4D97-AF65-F5344CB8AC3E}">
        <p14:creationId xmlns:p14="http://schemas.microsoft.com/office/powerpoint/2010/main" val="33624731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r>
              <a:rPr lang="en-US" b="1"/>
              <a:t>2.2. </a:t>
            </a:r>
            <a:r>
              <a:rPr lang="vi-VN" b="1"/>
              <a:t>Các đối tượng đồ họa cơ sở</a:t>
            </a:r>
            <a:r>
              <a:rPr lang="en-US" b="1"/>
              <a:t> </a:t>
            </a:r>
            <a:r>
              <a:rPr lang="en-US" b="1" cap="none"/>
              <a:t>(tt)</a:t>
            </a:r>
            <a:endParaRPr lang="en-US"/>
          </a:p>
        </p:txBody>
      </p:sp>
      <p:sp>
        <p:nvSpPr>
          <p:cNvPr id="225283" name="Rectangle 3"/>
          <p:cNvSpPr>
            <a:spLocks noGrp="1" noChangeArrowheads="1"/>
          </p:cNvSpPr>
          <p:nvPr>
            <p:ph type="body" idx="1"/>
          </p:nvPr>
        </p:nvSpPr>
        <p:spPr>
          <a:xfrm>
            <a:off x="1294363" y="1668003"/>
            <a:ext cx="9603275" cy="894893"/>
          </a:xfrm>
        </p:spPr>
        <p:txBody>
          <a:bodyPr>
            <a:normAutofit fontScale="92500" lnSpcReduction="10000"/>
          </a:bodyPr>
          <a:lstStyle/>
          <a:p>
            <a:r>
              <a:rPr lang="en-US" b="1"/>
              <a:t>Bài tập:</a:t>
            </a:r>
            <a:r>
              <a:rPr lang="en-US"/>
              <a:t> cho tọa điểm A(8,12) và B(3,2) trình bày các bước vẽ đường thẳng đi từ A đến B</a:t>
            </a:r>
          </a:p>
        </p:txBody>
      </p:sp>
      <p:pic>
        <p:nvPicPr>
          <p:cNvPr id="2" name="Picture 1"/>
          <p:cNvPicPr>
            <a:picLocks noChangeAspect="1"/>
          </p:cNvPicPr>
          <p:nvPr/>
        </p:nvPicPr>
        <p:blipFill>
          <a:blip r:embed="rId2"/>
          <a:stretch>
            <a:fillRect/>
          </a:stretch>
        </p:blipFill>
        <p:spPr>
          <a:xfrm>
            <a:off x="5505768" y="2214193"/>
            <a:ext cx="5391870" cy="575529"/>
          </a:xfrm>
          <a:prstGeom prst="rect">
            <a:avLst/>
          </a:prstGeom>
        </p:spPr>
      </p:pic>
      <p:pic>
        <p:nvPicPr>
          <p:cNvPr id="6" name="Picture 5"/>
          <p:cNvPicPr>
            <a:picLocks noChangeAspect="1"/>
          </p:cNvPicPr>
          <p:nvPr/>
        </p:nvPicPr>
        <p:blipFill>
          <a:blip r:embed="rId3"/>
          <a:stretch>
            <a:fillRect/>
          </a:stretch>
        </p:blipFill>
        <p:spPr>
          <a:xfrm>
            <a:off x="5905013" y="2923335"/>
            <a:ext cx="3638232" cy="2968531"/>
          </a:xfrm>
          <a:prstGeom prst="rect">
            <a:avLst/>
          </a:prstGeom>
        </p:spPr>
      </p:pic>
      <p:sp>
        <p:nvSpPr>
          <p:cNvPr id="7" name="32-Point Star 6"/>
          <p:cNvSpPr/>
          <p:nvPr/>
        </p:nvSpPr>
        <p:spPr>
          <a:xfrm>
            <a:off x="9672034" y="3161865"/>
            <a:ext cx="1751527" cy="1893195"/>
          </a:xfrm>
          <a:prstGeom prst="star32">
            <a:avLst/>
          </a:prstGeom>
          <a:solidFill>
            <a:srgbClr val="B71E4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t>m&gt;1</a:t>
            </a:r>
          </a:p>
          <a:p>
            <a:pPr algn="ctr"/>
            <a:r>
              <a:rPr lang="en-US"/>
              <a:t>F</a:t>
            </a:r>
            <a:r>
              <a:rPr lang="en-US">
                <a:sym typeface="Wingdings" panose="05000000000000000000" pitchFamily="2" charset="2"/>
              </a:rPr>
              <a:t>T</a:t>
            </a:r>
            <a:endParaRPr lang="en-US"/>
          </a:p>
        </p:txBody>
      </p:sp>
      <p:pic>
        <p:nvPicPr>
          <p:cNvPr id="4" name="Picture 3"/>
          <p:cNvPicPr>
            <a:picLocks noChangeAspect="1"/>
          </p:cNvPicPr>
          <p:nvPr/>
        </p:nvPicPr>
        <p:blipFill>
          <a:blip r:embed="rId4"/>
          <a:stretch>
            <a:fillRect/>
          </a:stretch>
        </p:blipFill>
        <p:spPr>
          <a:xfrm>
            <a:off x="328605" y="2562896"/>
            <a:ext cx="5414527" cy="3168203"/>
          </a:xfrm>
          <a:prstGeom prst="rect">
            <a:avLst/>
          </a:prstGeom>
        </p:spPr>
      </p:pic>
    </p:spTree>
    <p:extLst>
      <p:ext uri="{BB962C8B-B14F-4D97-AF65-F5344CB8AC3E}">
        <p14:creationId xmlns:p14="http://schemas.microsoft.com/office/powerpoint/2010/main" val="32986526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r>
              <a:rPr lang="en-US" b="1"/>
              <a:t>2.2. </a:t>
            </a:r>
            <a:r>
              <a:rPr lang="vi-VN" b="1"/>
              <a:t>Các đối tượng đồ họa cơ sở</a:t>
            </a:r>
            <a:r>
              <a:rPr lang="en-US" b="1"/>
              <a:t> </a:t>
            </a:r>
            <a:r>
              <a:rPr lang="en-US" b="1" cap="none"/>
              <a:t>(tt)</a:t>
            </a:r>
            <a:endParaRPr lang="en-US"/>
          </a:p>
        </p:txBody>
      </p:sp>
      <p:sp>
        <p:nvSpPr>
          <p:cNvPr id="7" name="Rectangle 6">
            <a:extLst>
              <a:ext uri="{FF2B5EF4-FFF2-40B4-BE49-F238E27FC236}">
                <a16:creationId xmlns:a16="http://schemas.microsoft.com/office/drawing/2014/main" id="{F3059199-30FB-4025-8292-946E6F28F608}"/>
              </a:ext>
            </a:extLst>
          </p:cNvPr>
          <p:cNvSpPr/>
          <p:nvPr/>
        </p:nvSpPr>
        <p:spPr>
          <a:xfrm>
            <a:off x="8751340" y="2389760"/>
            <a:ext cx="2618406" cy="2714783"/>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cxnSp>
        <p:nvCxnSpPr>
          <p:cNvPr id="8" name="Straight Connector 7"/>
          <p:cNvCxnSpPr/>
          <p:nvPr/>
        </p:nvCxnSpPr>
        <p:spPr>
          <a:xfrm>
            <a:off x="9329645" y="2399543"/>
            <a:ext cx="0" cy="2612572"/>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10098902" y="2399543"/>
            <a:ext cx="0" cy="2612572"/>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10868159" y="2399543"/>
            <a:ext cx="0" cy="2612572"/>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8821646" y="2812740"/>
            <a:ext cx="2548100"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8821646" y="3581997"/>
            <a:ext cx="2548100" cy="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8821646" y="4336740"/>
            <a:ext cx="2548100" cy="0"/>
          </a:xfrm>
          <a:prstGeom prst="line">
            <a:avLst/>
          </a:prstGeom>
        </p:spPr>
        <p:style>
          <a:lnRef idx="1">
            <a:schemeClr val="dk1"/>
          </a:lnRef>
          <a:fillRef idx="0">
            <a:schemeClr val="dk1"/>
          </a:fillRef>
          <a:effectRef idx="0">
            <a:schemeClr val="dk1"/>
          </a:effectRef>
          <a:fontRef idx="minor">
            <a:schemeClr val="tx1"/>
          </a:fontRef>
        </p:style>
      </p:cxnSp>
      <p:sp>
        <p:nvSpPr>
          <p:cNvPr id="14" name="Oval 13"/>
          <p:cNvSpPr/>
          <p:nvPr/>
        </p:nvSpPr>
        <p:spPr>
          <a:xfrm>
            <a:off x="9981032" y="3423792"/>
            <a:ext cx="274320" cy="27432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P</a:t>
            </a:r>
          </a:p>
        </p:txBody>
      </p:sp>
      <p:cxnSp>
        <p:nvCxnSpPr>
          <p:cNvPr id="15" name="Straight Connector 14"/>
          <p:cNvCxnSpPr/>
          <p:nvPr/>
        </p:nvCxnSpPr>
        <p:spPr>
          <a:xfrm flipH="1" flipV="1">
            <a:off x="8838029" y="3592764"/>
            <a:ext cx="2531717" cy="766919"/>
          </a:xfrm>
          <a:prstGeom prst="line">
            <a:avLst/>
          </a:prstGeom>
          <a:ln w="38100">
            <a:solidFill>
              <a:srgbClr val="7030A0"/>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16" name="Oval 15"/>
          <p:cNvSpPr/>
          <p:nvPr/>
        </p:nvSpPr>
        <p:spPr>
          <a:xfrm>
            <a:off x="9958536" y="4172003"/>
            <a:ext cx="274320" cy="27432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S</a:t>
            </a:r>
          </a:p>
        </p:txBody>
      </p:sp>
      <p:sp>
        <p:nvSpPr>
          <p:cNvPr id="17" name="Oval 16"/>
          <p:cNvSpPr/>
          <p:nvPr/>
        </p:nvSpPr>
        <p:spPr>
          <a:xfrm>
            <a:off x="10019379" y="3871559"/>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Oval 17"/>
          <p:cNvSpPr/>
          <p:nvPr/>
        </p:nvSpPr>
        <p:spPr>
          <a:xfrm>
            <a:off x="8663741" y="3450221"/>
            <a:ext cx="274320" cy="2743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TextBox 18"/>
          <p:cNvSpPr txBox="1"/>
          <p:nvPr/>
        </p:nvSpPr>
        <p:spPr>
          <a:xfrm>
            <a:off x="8662530" y="5052905"/>
            <a:ext cx="362857"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x</a:t>
            </a:r>
            <a:r>
              <a:rPr lang="en-US" baseline="-25000"/>
              <a:t>i</a:t>
            </a:r>
            <a:endParaRPr lang="en-US"/>
          </a:p>
        </p:txBody>
      </p:sp>
      <p:sp>
        <p:nvSpPr>
          <p:cNvPr id="20" name="TextBox 23">
            <a:extLst>
              <a:ext uri="{FF2B5EF4-FFF2-40B4-BE49-F238E27FC236}">
                <a16:creationId xmlns:a16="http://schemas.microsoft.com/office/drawing/2014/main" id="{4EF4B50E-3ACC-40D4-8867-B3377287B2D8}"/>
              </a:ext>
            </a:extLst>
          </p:cNvPr>
          <p:cNvSpPr txBox="1"/>
          <p:nvPr/>
        </p:nvSpPr>
        <p:spPr>
          <a:xfrm>
            <a:off x="8282812" y="4160357"/>
            <a:ext cx="60555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FF0000"/>
                </a:solidFill>
                <a:latin typeface="Arial" panose="020B0604020202020204" pitchFamily="34" charset="0"/>
                <a:cs typeface="Arial" panose="020B0604020202020204" pitchFamily="34" charset="0"/>
              </a:rPr>
              <a:t>y</a:t>
            </a:r>
            <a:r>
              <a:rPr lang="en-US" baseline="-25000">
                <a:solidFill>
                  <a:srgbClr val="FF0000"/>
                </a:solidFill>
                <a:latin typeface="Arial" panose="020B0604020202020204" pitchFamily="34" charset="0"/>
                <a:cs typeface="Arial" panose="020B0604020202020204" pitchFamily="34" charset="0"/>
              </a:rPr>
              <a:t>i</a:t>
            </a:r>
            <a:r>
              <a:rPr lang="en-US">
                <a:solidFill>
                  <a:srgbClr val="FF0000"/>
                </a:solidFill>
                <a:latin typeface="Arial" panose="020B0604020202020204" pitchFamily="34" charset="0"/>
                <a:cs typeface="Arial" panose="020B0604020202020204" pitchFamily="34" charset="0"/>
              </a:rPr>
              <a:t>-1</a:t>
            </a:r>
          </a:p>
        </p:txBody>
      </p:sp>
      <p:sp>
        <p:nvSpPr>
          <p:cNvPr id="21" name="TextBox 24">
            <a:extLst>
              <a:ext uri="{FF2B5EF4-FFF2-40B4-BE49-F238E27FC236}">
                <a16:creationId xmlns:a16="http://schemas.microsoft.com/office/drawing/2014/main" id="{49C421D4-BB0C-4988-B1F9-A94CED681A08}"/>
              </a:ext>
            </a:extLst>
          </p:cNvPr>
          <p:cNvSpPr txBox="1"/>
          <p:nvPr/>
        </p:nvSpPr>
        <p:spPr>
          <a:xfrm>
            <a:off x="8421649" y="3376286"/>
            <a:ext cx="32787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y</a:t>
            </a:r>
            <a:r>
              <a:rPr lang="en-US" baseline="-25000"/>
              <a:t>i</a:t>
            </a:r>
            <a:endParaRPr lang="en-US"/>
          </a:p>
        </p:txBody>
      </p:sp>
      <p:sp>
        <p:nvSpPr>
          <p:cNvPr id="22" name="TextBox 25">
            <a:extLst>
              <a:ext uri="{FF2B5EF4-FFF2-40B4-BE49-F238E27FC236}">
                <a16:creationId xmlns:a16="http://schemas.microsoft.com/office/drawing/2014/main" id="{17709717-2280-49AD-AEF0-FE1395C7F205}"/>
              </a:ext>
            </a:extLst>
          </p:cNvPr>
          <p:cNvSpPr txBox="1"/>
          <p:nvPr/>
        </p:nvSpPr>
        <p:spPr>
          <a:xfrm>
            <a:off x="9864098" y="5064321"/>
            <a:ext cx="63277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0070C0"/>
                </a:solidFill>
                <a:latin typeface="Arial" panose="020B0604020202020204" pitchFamily="34" charset="0"/>
                <a:cs typeface="Arial" panose="020B0604020202020204" pitchFamily="34" charset="0"/>
              </a:rPr>
              <a:t>x</a:t>
            </a:r>
            <a:r>
              <a:rPr lang="en-US" baseline="-25000">
                <a:solidFill>
                  <a:srgbClr val="0070C0"/>
                </a:solidFill>
                <a:latin typeface="Arial" panose="020B0604020202020204" pitchFamily="34" charset="0"/>
                <a:cs typeface="Arial" panose="020B0604020202020204" pitchFamily="34" charset="0"/>
              </a:rPr>
              <a:t>i</a:t>
            </a:r>
            <a:r>
              <a:rPr lang="en-US">
                <a:solidFill>
                  <a:srgbClr val="0070C0"/>
                </a:solidFill>
                <a:latin typeface="Arial" panose="020B0604020202020204" pitchFamily="34" charset="0"/>
                <a:cs typeface="Arial" panose="020B0604020202020204" pitchFamily="34" charset="0"/>
              </a:rPr>
              <a:t>+1</a:t>
            </a:r>
          </a:p>
        </p:txBody>
      </p:sp>
      <p:sp>
        <p:nvSpPr>
          <p:cNvPr id="23" name="TextBox 26">
            <a:extLst>
              <a:ext uri="{FF2B5EF4-FFF2-40B4-BE49-F238E27FC236}">
                <a16:creationId xmlns:a16="http://schemas.microsoft.com/office/drawing/2014/main" id="{837A58DE-515D-48F5-BD1A-4C528FAB16B1}"/>
              </a:ext>
            </a:extLst>
          </p:cNvPr>
          <p:cNvSpPr txBox="1"/>
          <p:nvPr/>
        </p:nvSpPr>
        <p:spPr>
          <a:xfrm>
            <a:off x="8353278" y="3802671"/>
            <a:ext cx="32787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y</a:t>
            </a:r>
          </a:p>
        </p:txBody>
      </p:sp>
      <p:cxnSp>
        <p:nvCxnSpPr>
          <p:cNvPr id="24" name="Straight Connector 23">
            <a:extLst>
              <a:ext uri="{FF2B5EF4-FFF2-40B4-BE49-F238E27FC236}">
                <a16:creationId xmlns:a16="http://schemas.microsoft.com/office/drawing/2014/main" id="{DCDB1CBE-78D7-4E17-8CC6-760F4693ECD3}"/>
              </a:ext>
            </a:extLst>
          </p:cNvPr>
          <p:cNvCxnSpPr>
            <a:cxnSpLocks/>
          </p:cNvCxnSpPr>
          <p:nvPr/>
        </p:nvCxnSpPr>
        <p:spPr>
          <a:xfrm>
            <a:off x="8706198" y="3963510"/>
            <a:ext cx="268858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335F483-0A46-4822-9CBD-6214DB25F19E}"/>
              </a:ext>
            </a:extLst>
          </p:cNvPr>
          <p:cNvCxnSpPr/>
          <p:nvPr/>
        </p:nvCxnSpPr>
        <p:spPr>
          <a:xfrm>
            <a:off x="11498223" y="3581997"/>
            <a:ext cx="0" cy="375360"/>
          </a:xfrm>
          <a:prstGeom prst="line">
            <a:avLst/>
          </a:prstGeom>
          <a:ln w="28575">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78DB98C-ED79-4EFD-9119-E22381877876}"/>
              </a:ext>
            </a:extLst>
          </p:cNvPr>
          <p:cNvCxnSpPr/>
          <p:nvPr/>
        </p:nvCxnSpPr>
        <p:spPr>
          <a:xfrm>
            <a:off x="11519648" y="3984323"/>
            <a:ext cx="0" cy="375360"/>
          </a:xfrm>
          <a:prstGeom prst="line">
            <a:avLst/>
          </a:prstGeom>
          <a:ln w="28575">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1585194" y="3558331"/>
            <a:ext cx="49932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
            </a:r>
            <a:r>
              <a:rPr lang="en-US" baseline="-25000"/>
              <a:t>1</a:t>
            </a:r>
            <a:endParaRPr lang="en-US"/>
          </a:p>
        </p:txBody>
      </p:sp>
      <p:sp>
        <p:nvSpPr>
          <p:cNvPr id="28" name="TextBox 27"/>
          <p:cNvSpPr txBox="1"/>
          <p:nvPr/>
        </p:nvSpPr>
        <p:spPr>
          <a:xfrm>
            <a:off x="11595246" y="3970951"/>
            <a:ext cx="49932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
            </a:r>
            <a:r>
              <a:rPr lang="en-US" baseline="-25000"/>
              <a:t>2</a:t>
            </a:r>
            <a:endParaRPr lang="en-US"/>
          </a:p>
        </p:txBody>
      </p:sp>
      <p:sp>
        <p:nvSpPr>
          <p:cNvPr id="32" name="TextBox 25">
            <a:extLst>
              <a:ext uri="{FF2B5EF4-FFF2-40B4-BE49-F238E27FC236}">
                <a16:creationId xmlns:a16="http://schemas.microsoft.com/office/drawing/2014/main" id="{17709717-2280-49AD-AEF0-FE1395C7F205}"/>
              </a:ext>
            </a:extLst>
          </p:cNvPr>
          <p:cNvSpPr txBox="1"/>
          <p:nvPr/>
        </p:nvSpPr>
        <p:spPr>
          <a:xfrm>
            <a:off x="5628068" y="1675178"/>
            <a:ext cx="576671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0070C0"/>
                </a:solidFill>
                <a:latin typeface="Arial" panose="020B0604020202020204" pitchFamily="34" charset="0"/>
                <a:cs typeface="Arial" panose="020B0604020202020204" pitchFamily="34" charset="0"/>
              </a:rPr>
              <a:t>0&lt;|m|&lt;1; y biến thiên theo x (Dx) do x &gt;&gt; nhanh hơn y</a:t>
            </a:r>
          </a:p>
        </p:txBody>
      </p:sp>
      <p:sp>
        <p:nvSpPr>
          <p:cNvPr id="29" name="TextBox 25">
            <a:extLst>
              <a:ext uri="{FF2B5EF4-FFF2-40B4-BE49-F238E27FC236}">
                <a16:creationId xmlns:a16="http://schemas.microsoft.com/office/drawing/2014/main" id="{17709717-2280-49AD-AEF0-FE1395C7F205}"/>
              </a:ext>
            </a:extLst>
          </p:cNvPr>
          <p:cNvSpPr txBox="1"/>
          <p:nvPr/>
        </p:nvSpPr>
        <p:spPr>
          <a:xfrm>
            <a:off x="8022892" y="5556003"/>
            <a:ext cx="407168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0070C0"/>
                </a:solidFill>
                <a:latin typeface="Arial" panose="020B0604020202020204" pitchFamily="34" charset="0"/>
                <a:cs typeface="Arial" panose="020B0604020202020204" pitchFamily="34" charset="0"/>
              </a:rPr>
              <a:t>Dx&gt;0 </a:t>
            </a:r>
            <a:r>
              <a:rPr lang="en-US">
                <a:solidFill>
                  <a:srgbClr val="0070C0"/>
                </a:solidFill>
                <a:latin typeface="Arial" panose="020B0604020202020204" pitchFamily="34" charset="0"/>
                <a:cs typeface="Arial" panose="020B0604020202020204" pitchFamily="34" charset="0"/>
                <a:sym typeface="Wingdings" panose="05000000000000000000" pitchFamily="2" charset="2"/>
              </a:rPr>
              <a:t></a:t>
            </a:r>
            <a:r>
              <a:rPr lang="en-US">
                <a:solidFill>
                  <a:srgbClr val="0070C0"/>
                </a:solidFill>
                <a:latin typeface="Arial" panose="020B0604020202020204" pitchFamily="34" charset="0"/>
                <a:cs typeface="Arial" panose="020B0604020202020204" pitchFamily="34" charset="0"/>
              </a:rPr>
              <a:t> (|d1|-|d2|)&lt;0 thì chọn S (p</a:t>
            </a:r>
            <a:r>
              <a:rPr lang="en-US" baseline="-25000">
                <a:solidFill>
                  <a:srgbClr val="0070C0"/>
                </a:solidFill>
                <a:latin typeface="Arial" panose="020B0604020202020204" pitchFamily="34" charset="0"/>
                <a:cs typeface="Arial" panose="020B0604020202020204" pitchFamily="34" charset="0"/>
              </a:rPr>
              <a:t>i</a:t>
            </a:r>
            <a:r>
              <a:rPr lang="en-US">
                <a:solidFill>
                  <a:srgbClr val="0070C0"/>
                </a:solidFill>
                <a:latin typeface="Arial" panose="020B0604020202020204" pitchFamily="34" charset="0"/>
                <a:cs typeface="Arial" panose="020B0604020202020204" pitchFamily="34" charset="0"/>
              </a:rPr>
              <a:t>&lt;0)</a:t>
            </a:r>
          </a:p>
        </p:txBody>
      </p:sp>
      <p:sp>
        <p:nvSpPr>
          <p:cNvPr id="30" name="32-Point Star 29"/>
          <p:cNvSpPr/>
          <p:nvPr/>
        </p:nvSpPr>
        <p:spPr>
          <a:xfrm>
            <a:off x="6272123" y="3056896"/>
            <a:ext cx="1928885" cy="1893195"/>
          </a:xfrm>
          <a:prstGeom prst="star32">
            <a:avLst/>
          </a:prstGeom>
          <a:solidFill>
            <a:srgbClr val="92D05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t>0&lt;|m|&lt;1</a:t>
            </a:r>
          </a:p>
          <a:p>
            <a:pPr algn="ctr"/>
            <a:r>
              <a:rPr lang="en-US"/>
              <a:t>T</a:t>
            </a:r>
            <a:r>
              <a:rPr lang="en-US">
                <a:sym typeface="Wingdings" panose="05000000000000000000" pitchFamily="2" charset="2"/>
              </a:rPr>
              <a:t>F</a:t>
            </a:r>
            <a:endParaRPr lang="en-US"/>
          </a:p>
        </p:txBody>
      </p:sp>
      <mc:AlternateContent xmlns:mc="http://schemas.openxmlformats.org/markup-compatibility/2006" xmlns:a14="http://schemas.microsoft.com/office/drawing/2010/main">
        <mc:Choice Requires="a14">
          <p:sp>
            <p:nvSpPr>
              <p:cNvPr id="33" name="Rectangle 3"/>
              <p:cNvSpPr txBox="1">
                <a:spLocks noChangeArrowheads="1"/>
              </p:cNvSpPr>
              <p:nvPr/>
            </p:nvSpPr>
            <p:spPr>
              <a:xfrm>
                <a:off x="705829" y="1654416"/>
                <a:ext cx="7921928" cy="4230521"/>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400" kern="1200">
                    <a:solidFill>
                      <a:schemeClr val="tx1"/>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q"/>
                  <a:defRPr sz="2400" kern="1200" cap="none" baseline="0">
                    <a:solidFill>
                      <a:schemeClr val="tx1"/>
                    </a:solidFill>
                    <a:effectLst/>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400" kern="1200">
                    <a:solidFill>
                      <a:schemeClr val="tx1"/>
                    </a:solidFill>
                    <a:effectLst/>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ü"/>
                  <a:defRPr sz="2400" kern="1200" cap="none" baseline="0">
                    <a:solidFill>
                      <a:schemeClr val="tx1"/>
                    </a:solidFill>
                    <a:effectLst/>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20000"/>
                  </a:lnSpc>
                  <a:spcBef>
                    <a:spcPts val="500"/>
                  </a:spcBef>
                  <a:buClr>
                    <a:schemeClr val="accent1"/>
                  </a:buClr>
                  <a:buSzPct val="100000"/>
                  <a:buFont typeface="Courier New" panose="02070309020205020404" pitchFamily="49" charset="0"/>
                  <a:buChar char="o"/>
                  <a:defRPr sz="2400" kern="1200">
                    <a:solidFill>
                      <a:schemeClr val="tx1"/>
                    </a:solidFill>
                    <a:effectLst/>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a:t>Ta có: </a:t>
                </a:r>
                <a:r>
                  <a:rPr lang="en-US" i="1"/>
                  <a:t>y </a:t>
                </a:r>
                <a:r>
                  <a:rPr lang="en-US"/>
                  <a:t>= </a:t>
                </a:r>
                <a:r>
                  <a:rPr lang="en-US" i="1"/>
                  <a:t>m</a:t>
                </a:r>
                <a:r>
                  <a:rPr lang="en-US"/>
                  <a:t>(</a:t>
                </a:r>
                <a:r>
                  <a:rPr lang="en-US" i="1"/>
                  <a:t>x</a:t>
                </a:r>
                <a:r>
                  <a:rPr lang="en-US" i="1" baseline="-25000"/>
                  <a:t>i</a:t>
                </a:r>
                <a:r>
                  <a:rPr lang="en-US"/>
                  <a:t>+1) + </a:t>
                </a:r>
                <a:r>
                  <a:rPr lang="en-US" i="1"/>
                  <a:t>b</a:t>
                </a:r>
                <a:r>
                  <a:rPr lang="en-US"/>
                  <a:t> </a:t>
                </a:r>
              </a:p>
              <a:p>
                <a:r>
                  <a:rPr lang="en-US">
                    <a:solidFill>
                      <a:srgbClr val="FF0000"/>
                    </a:solidFill>
                  </a:rPr>
                  <a:t>Đặt d</a:t>
                </a:r>
                <a:r>
                  <a:rPr lang="en-US" baseline="-25000">
                    <a:solidFill>
                      <a:srgbClr val="FF0000"/>
                    </a:solidFill>
                  </a:rPr>
                  <a:t>1</a:t>
                </a:r>
                <a:r>
                  <a:rPr lang="en-US">
                    <a:solidFill>
                      <a:srgbClr val="FF0000"/>
                    </a:solidFill>
                  </a:rPr>
                  <a:t>= y - y</a:t>
                </a:r>
                <a:r>
                  <a:rPr lang="en-US" baseline="-25000">
                    <a:solidFill>
                      <a:srgbClr val="FF0000"/>
                    </a:solidFill>
                  </a:rPr>
                  <a:t>i </a:t>
                </a:r>
                <a:r>
                  <a:rPr lang="en-US">
                    <a:solidFill>
                      <a:srgbClr val="FF0000"/>
                    </a:solidFill>
                  </a:rPr>
                  <a:t>và d</a:t>
                </a:r>
                <a:r>
                  <a:rPr lang="en-US" baseline="-25000">
                    <a:solidFill>
                      <a:srgbClr val="FF0000"/>
                    </a:solidFill>
                  </a:rPr>
                  <a:t>2</a:t>
                </a:r>
                <a:r>
                  <a:rPr lang="en-US">
                    <a:solidFill>
                      <a:srgbClr val="FF0000"/>
                    </a:solidFill>
                  </a:rPr>
                  <a:t>= y</a:t>
                </a:r>
                <a:r>
                  <a:rPr lang="en-US" baseline="-25000">
                    <a:solidFill>
                      <a:srgbClr val="FF0000"/>
                    </a:solidFill>
                  </a:rPr>
                  <a:t>i+1 </a:t>
                </a:r>
                <a:r>
                  <a:rPr lang="en-US">
                    <a:solidFill>
                      <a:srgbClr val="FF0000"/>
                    </a:solidFill>
                  </a:rPr>
                  <a:t>- y</a:t>
                </a:r>
              </a:p>
              <a:p>
                <a:r>
                  <a:rPr lang="vi-VN"/>
                  <a:t>Xét </a:t>
                </a:r>
                <a:r>
                  <a:rPr lang="vi-VN" i="1"/>
                  <a:t>p</a:t>
                </a:r>
                <a:r>
                  <a:rPr lang="vi-VN" i="1" baseline="-25000"/>
                  <a:t>i</a:t>
                </a:r>
                <a:r>
                  <a:rPr lang="vi-VN" i="1"/>
                  <a:t> </a:t>
                </a:r>
                <a:r>
                  <a:rPr lang="vi-VN"/>
                  <a:t>= </a:t>
                </a:r>
                <a:r>
                  <a:rPr lang="vi-VN" i="1"/>
                  <a:t>D</a:t>
                </a:r>
                <a:r>
                  <a:rPr lang="vi-VN" i="1" baseline="-25000"/>
                  <a:t>x</a:t>
                </a:r>
                <a:r>
                  <a:rPr lang="vi-VN"/>
                  <a:t>(</a:t>
                </a:r>
                <a:r>
                  <a:rPr lang="vi-VN" i="1"/>
                  <a:t>d</a:t>
                </a:r>
                <a:r>
                  <a:rPr lang="vi-VN" baseline="-25000"/>
                  <a:t>1</a:t>
                </a:r>
                <a:r>
                  <a:rPr lang="vi-VN"/>
                  <a:t>−</a:t>
                </a:r>
                <a:r>
                  <a:rPr lang="vi-VN" i="1"/>
                  <a:t>d</a:t>
                </a:r>
                <a:r>
                  <a:rPr lang="vi-VN" baseline="-25000"/>
                  <a:t>2</a:t>
                </a:r>
                <a:r>
                  <a:rPr lang="vi-VN"/>
                  <a:t>) = </a:t>
                </a:r>
                <a:r>
                  <a:rPr lang="vi-VN" i="1"/>
                  <a:t>Dx</a:t>
                </a:r>
                <a:r>
                  <a:rPr lang="vi-VN"/>
                  <a:t>(2</a:t>
                </a:r>
                <a:r>
                  <a:rPr lang="vi-VN" i="1"/>
                  <a:t>y </a:t>
                </a:r>
                <a:r>
                  <a:rPr lang="en-US" i="1"/>
                  <a:t>- </a:t>
                </a:r>
                <a:r>
                  <a:rPr lang="vi-VN"/>
                  <a:t>2</a:t>
                </a:r>
                <a:r>
                  <a:rPr lang="vi-VN" i="1"/>
                  <a:t>y</a:t>
                </a:r>
                <a:r>
                  <a:rPr lang="vi-VN" i="1" baseline="-25000"/>
                  <a:t>i</a:t>
                </a:r>
                <a:r>
                  <a:rPr lang="en-US" i="1" baseline="-25000"/>
                  <a:t> </a:t>
                </a:r>
                <a:r>
                  <a:rPr lang="en-US"/>
                  <a:t>+</a:t>
                </a:r>
                <a:r>
                  <a:rPr lang="vi-VN"/>
                  <a:t> 1)</a:t>
                </a:r>
                <a:r>
                  <a:rPr lang="en-US"/>
                  <a:t>.</a:t>
                </a:r>
                <a:r>
                  <a:rPr lang="en-US">
                    <a:solidFill>
                      <a:srgbClr val="FF0000"/>
                    </a:solidFill>
                  </a:rPr>
                  <a:t> Vì y</a:t>
                </a:r>
                <a:r>
                  <a:rPr lang="en-US" baseline="-25000">
                    <a:solidFill>
                      <a:srgbClr val="FF0000"/>
                    </a:solidFill>
                  </a:rPr>
                  <a:t>i+1</a:t>
                </a:r>
                <a:r>
                  <a:rPr lang="en-US">
                    <a:solidFill>
                      <a:srgbClr val="FF0000"/>
                    </a:solidFill>
                  </a:rPr>
                  <a:t> = y</a:t>
                </a:r>
                <a:r>
                  <a:rPr lang="en-US" baseline="-25000">
                    <a:solidFill>
                      <a:srgbClr val="FF0000"/>
                    </a:solidFill>
                  </a:rPr>
                  <a:t>i </a:t>
                </a:r>
                <a:r>
                  <a:rPr lang="en-US">
                    <a:solidFill>
                      <a:srgbClr val="FF0000"/>
                    </a:solidFill>
                  </a:rPr>
                  <a:t>-1</a:t>
                </a:r>
              </a:p>
              <a:p>
                <a:r>
                  <a:rPr lang="vi-VN"/>
                  <a:t>⇒ </a:t>
                </a:r>
                <a:r>
                  <a:rPr lang="vi-VN" i="1"/>
                  <a:t>p</a:t>
                </a:r>
                <a:r>
                  <a:rPr lang="vi-VN" i="1" baseline="-25000"/>
                  <a:t>i</a:t>
                </a:r>
                <a:r>
                  <a:rPr lang="vi-VN" i="1"/>
                  <a:t> </a:t>
                </a:r>
                <a:r>
                  <a:rPr lang="vi-VN"/>
                  <a:t>= </a:t>
                </a:r>
                <a:r>
                  <a:rPr lang="vi-VN" i="1"/>
                  <a:t>Dx </a:t>
                </a:r>
                <a:r>
                  <a:rPr lang="en-US"/>
                  <a:t>{</a:t>
                </a:r>
                <a:r>
                  <a:rPr lang="vi-VN"/>
                  <a:t>2</a:t>
                </a:r>
                <a:r>
                  <a:rPr lang="en-US"/>
                  <a:t>[</a:t>
                </a:r>
                <a:r>
                  <a:rPr lang="vi-VN" i="1"/>
                  <a:t>m </a:t>
                </a:r>
                <a:r>
                  <a:rPr lang="vi-VN"/>
                  <a:t>(</a:t>
                </a:r>
                <a:r>
                  <a:rPr lang="vi-VN" i="1"/>
                  <a:t>x</a:t>
                </a:r>
                <a:r>
                  <a:rPr lang="vi-VN" i="1" baseline="-25000"/>
                  <a:t>i</a:t>
                </a:r>
                <a:r>
                  <a:rPr lang="en-US"/>
                  <a:t>+</a:t>
                </a:r>
                <a:r>
                  <a:rPr lang="vi-VN"/>
                  <a:t>1)+ </a:t>
                </a:r>
                <a:r>
                  <a:rPr lang="vi-VN" i="1"/>
                  <a:t>b</a:t>
                </a:r>
                <a:r>
                  <a:rPr lang="vi-VN"/>
                  <a:t>] </a:t>
                </a:r>
                <a:r>
                  <a:rPr lang="en-US"/>
                  <a:t>- </a:t>
                </a:r>
                <a:r>
                  <a:rPr lang="vi-VN"/>
                  <a:t>2</a:t>
                </a:r>
                <a:r>
                  <a:rPr lang="vi-VN" i="1"/>
                  <a:t>y</a:t>
                </a:r>
                <a:r>
                  <a:rPr lang="vi-VN" i="1" baseline="-25000"/>
                  <a:t>i </a:t>
                </a:r>
                <a:r>
                  <a:rPr lang="en-US"/>
                  <a:t>+</a:t>
                </a:r>
                <a:r>
                  <a:rPr lang="vi-VN"/>
                  <a:t>1</a:t>
                </a:r>
                <a:r>
                  <a:rPr lang="en-US"/>
                  <a:t>}</a:t>
                </a:r>
              </a:p>
              <a:p>
                <a:r>
                  <a:rPr lang="vi-VN"/>
                  <a:t>Thay</a:t>
                </a:r>
                <a:r>
                  <a:rPr lang="en-US"/>
                  <a:t> </a:t>
                </a:r>
                <a14:m>
                  <m:oMath xmlns:m="http://schemas.openxmlformats.org/officeDocument/2006/math">
                    <m:r>
                      <a:rPr lang="en-US" i="1">
                        <a:latin typeface="Cambria Math" panose="02040503050406030204" pitchFamily="18" charset="0"/>
                      </a:rPr>
                      <m:t>𝑚</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𝑦</m:t>
                            </m:r>
                          </m:sub>
                        </m:sSub>
                      </m:num>
                      <m:den>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𝑥</m:t>
                            </m:r>
                          </m:sub>
                        </m:sSub>
                      </m:den>
                    </m:f>
                  </m:oMath>
                </a14:m>
                <a:r>
                  <a:rPr lang="en-US" i="1"/>
                  <a:t>  </a:t>
                </a:r>
                <a:r>
                  <a:rPr lang="vi-VN"/>
                  <a:t>vào phương trình trên ta được: </a:t>
                </a:r>
                <a:endParaRPr lang="en-US"/>
              </a:p>
              <a:p>
                <a:r>
                  <a:rPr lang="vi-VN" i="1"/>
                  <a:t>p</a:t>
                </a:r>
                <a:r>
                  <a:rPr lang="vi-VN" i="1" baseline="-25000"/>
                  <a:t>i</a:t>
                </a:r>
                <a:r>
                  <a:rPr lang="vi-VN" i="1"/>
                  <a:t> </a:t>
                </a:r>
                <a:r>
                  <a:rPr lang="vi-VN"/>
                  <a:t>= </a:t>
                </a:r>
                <a:r>
                  <a:rPr lang="en-US"/>
                  <a:t>-</a:t>
                </a:r>
                <a:r>
                  <a:rPr lang="vi-VN"/>
                  <a:t>2</a:t>
                </a:r>
                <a:r>
                  <a:rPr lang="vi-VN" i="1"/>
                  <a:t>Dxy</a:t>
                </a:r>
                <a:r>
                  <a:rPr lang="vi-VN" i="1" baseline="-25000"/>
                  <a:t>i</a:t>
                </a:r>
                <a:r>
                  <a:rPr lang="vi-VN" i="1"/>
                  <a:t> </a:t>
                </a:r>
                <a:r>
                  <a:rPr lang="en-US" i="1"/>
                  <a:t>+ </a:t>
                </a:r>
                <a:r>
                  <a:rPr lang="vi-VN"/>
                  <a:t>2</a:t>
                </a:r>
                <a:r>
                  <a:rPr lang="vi-VN" i="1"/>
                  <a:t>Dyx</a:t>
                </a:r>
                <a:r>
                  <a:rPr lang="vi-VN" i="1" baseline="-25000"/>
                  <a:t>i</a:t>
                </a:r>
                <a:r>
                  <a:rPr lang="vi-VN" i="1"/>
                  <a:t> </a:t>
                </a:r>
                <a:r>
                  <a:rPr lang="en-US" i="1"/>
                  <a:t>+ 2</a:t>
                </a:r>
                <a:r>
                  <a:rPr lang="en-US"/>
                  <a:t>Dy + 2bDx +</a:t>
                </a:r>
                <a:r>
                  <a:rPr lang="vi-VN"/>
                  <a:t> </a:t>
                </a:r>
                <a:r>
                  <a:rPr lang="vi-VN" i="1"/>
                  <a:t>Dx</a:t>
                </a:r>
                <a:endParaRPr lang="en-US" i="1"/>
              </a:p>
              <a:p>
                <a:r>
                  <a:rPr lang="en-US" i="1"/>
                  <a:t>p</a:t>
                </a:r>
                <a:r>
                  <a:rPr lang="en-US" i="1" baseline="-25000"/>
                  <a:t>i</a:t>
                </a:r>
                <a:r>
                  <a:rPr lang="en-US" baseline="-25000"/>
                  <a:t>+1</a:t>
                </a:r>
                <a:r>
                  <a:rPr lang="en-US"/>
                  <a:t> − </a:t>
                </a:r>
                <a:r>
                  <a:rPr lang="en-US" i="1"/>
                  <a:t>p</a:t>
                </a:r>
                <a:r>
                  <a:rPr lang="en-US" i="1" baseline="-25000"/>
                  <a:t>i</a:t>
                </a:r>
                <a:r>
                  <a:rPr lang="en-US" i="1"/>
                  <a:t> </a:t>
                </a:r>
                <a:r>
                  <a:rPr lang="en-US"/>
                  <a:t>= -2Dx(y</a:t>
                </a:r>
                <a:r>
                  <a:rPr lang="en-US" baseline="-25000"/>
                  <a:t>i+1</a:t>
                </a:r>
                <a:r>
                  <a:rPr lang="en-US"/>
                  <a:t> - y</a:t>
                </a:r>
                <a:r>
                  <a:rPr lang="en-US" baseline="-25000"/>
                  <a:t>i</a:t>
                </a:r>
                <a:r>
                  <a:rPr lang="en-US"/>
                  <a:t>) +2Dy(x</a:t>
                </a:r>
                <a:r>
                  <a:rPr lang="en-US" baseline="-25000"/>
                  <a:t>i+1 </a:t>
                </a:r>
                <a:r>
                  <a:rPr lang="en-US"/>
                  <a:t>- x</a:t>
                </a:r>
                <a:r>
                  <a:rPr lang="en-US" baseline="-25000"/>
                  <a:t>i</a:t>
                </a:r>
                <a:r>
                  <a:rPr lang="en-US"/>
                  <a:t>)</a:t>
                </a:r>
                <a:br>
                  <a:rPr lang="en-US"/>
                </a:br>
                <a:r>
                  <a:rPr lang="en-US"/>
                  <a:t>⇔ </a:t>
                </a:r>
                <a:r>
                  <a:rPr lang="en-US" i="1"/>
                  <a:t>p</a:t>
                </a:r>
                <a:r>
                  <a:rPr lang="en-US" i="1" baseline="-25000"/>
                  <a:t>i</a:t>
                </a:r>
                <a:r>
                  <a:rPr lang="en-US" baseline="-25000"/>
                  <a:t>+1</a:t>
                </a:r>
                <a:r>
                  <a:rPr lang="en-US"/>
                  <a:t> − </a:t>
                </a:r>
                <a:r>
                  <a:rPr lang="en-US" i="1"/>
                  <a:t>p</a:t>
                </a:r>
                <a:r>
                  <a:rPr lang="en-US" i="1" baseline="-25000"/>
                  <a:t>i</a:t>
                </a:r>
                <a:r>
                  <a:rPr lang="en-US" i="1"/>
                  <a:t> </a:t>
                </a:r>
                <a:r>
                  <a:rPr lang="en-US"/>
                  <a:t>= -2</a:t>
                </a:r>
                <a:r>
                  <a:rPr lang="en-US" i="1"/>
                  <a:t>D</a:t>
                </a:r>
                <a:r>
                  <a:rPr lang="en-US" i="1" baseline="-25000"/>
                  <a:t>x</a:t>
                </a:r>
                <a:r>
                  <a:rPr lang="en-US" i="1"/>
                  <a:t> </a:t>
                </a:r>
                <a:r>
                  <a:rPr lang="en-US"/>
                  <a:t>(</a:t>
                </a:r>
                <a:r>
                  <a:rPr lang="en-US" i="1"/>
                  <a:t>y</a:t>
                </a:r>
                <a:r>
                  <a:rPr lang="en-US" i="1" baseline="-25000"/>
                  <a:t>i</a:t>
                </a:r>
                <a:r>
                  <a:rPr lang="en-US" baseline="-25000"/>
                  <a:t>+1</a:t>
                </a:r>
                <a:r>
                  <a:rPr lang="en-US"/>
                  <a:t> − </a:t>
                </a:r>
                <a:r>
                  <a:rPr lang="en-US" i="1"/>
                  <a:t>y</a:t>
                </a:r>
                <a:r>
                  <a:rPr lang="en-US" i="1" baseline="-25000"/>
                  <a:t>i</a:t>
                </a:r>
                <a:r>
                  <a:rPr lang="en-US"/>
                  <a:t>) + 2</a:t>
                </a:r>
                <a:r>
                  <a:rPr lang="en-US" i="1"/>
                  <a:t>D</a:t>
                </a:r>
                <a:r>
                  <a:rPr lang="en-US" i="1" baseline="-25000"/>
                  <a:t>y</a:t>
                </a:r>
                <a:r>
                  <a:rPr lang="en-US"/>
                  <a:t>, do </a:t>
                </a:r>
                <a:r>
                  <a:rPr lang="en-US" i="1"/>
                  <a:t>x</a:t>
                </a:r>
                <a:r>
                  <a:rPr lang="en-US" i="1" baseline="-25000"/>
                  <a:t>i</a:t>
                </a:r>
                <a:r>
                  <a:rPr lang="en-US" baseline="-25000"/>
                  <a:t>+1</a:t>
                </a:r>
                <a:r>
                  <a:rPr lang="en-US"/>
                  <a:t> = </a:t>
                </a:r>
                <a:r>
                  <a:rPr lang="en-US" i="1"/>
                  <a:t>x</a:t>
                </a:r>
                <a:r>
                  <a:rPr lang="en-US" i="1" baseline="-25000"/>
                  <a:t>i </a:t>
                </a:r>
                <a:r>
                  <a:rPr lang="en-US"/>
                  <a:t>+ 1</a:t>
                </a:r>
              </a:p>
            </p:txBody>
          </p:sp>
        </mc:Choice>
        <mc:Fallback xmlns="">
          <p:sp>
            <p:nvSpPr>
              <p:cNvPr id="33" name="Rectangle 3"/>
              <p:cNvSpPr txBox="1">
                <a:spLocks noRot="1" noChangeAspect="1" noMove="1" noResize="1" noEditPoints="1" noAdjustHandles="1" noChangeArrowheads="1" noChangeShapeType="1" noTextEdit="1"/>
              </p:cNvSpPr>
              <p:nvPr/>
            </p:nvSpPr>
            <p:spPr>
              <a:xfrm>
                <a:off x="705829" y="1654416"/>
                <a:ext cx="7921928" cy="4230521"/>
              </a:xfrm>
              <a:prstGeom prst="rect">
                <a:avLst/>
              </a:prstGeom>
              <a:blipFill rotWithShape="0">
                <a:blip r:embed="rId2"/>
                <a:stretch>
                  <a:fillRect l="-924" t="-720"/>
                </a:stretch>
              </a:blipFill>
            </p:spPr>
            <p:txBody>
              <a:bodyPr/>
              <a:lstStyle/>
              <a:p>
                <a:r>
                  <a:rPr lang="en-US">
                    <a:noFill/>
                  </a:rPr>
                  <a:t> </a:t>
                </a:r>
              </a:p>
            </p:txBody>
          </p:sp>
        </mc:Fallback>
      </mc:AlternateContent>
    </p:spTree>
    <p:extLst>
      <p:ext uri="{BB962C8B-B14F-4D97-AF65-F5344CB8AC3E}">
        <p14:creationId xmlns:p14="http://schemas.microsoft.com/office/powerpoint/2010/main" val="2433121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afterEffect">
                                  <p:stCondLst>
                                    <p:cond delay="0"/>
                                  </p:stCondLst>
                                  <p:childTnLst>
                                    <p:animScale>
                                      <p:cBhvr>
                                        <p:cTn id="6" dur="2000" fill="hold"/>
                                        <p:tgtEl>
                                          <p:spTgt spid="16"/>
                                        </p:tgtEl>
                                      </p:cBhvr>
                                      <p:by x="150000" y="150000"/>
                                    </p:animScale>
                                  </p:childTnLst>
                                </p:cTn>
                              </p:par>
                            </p:childTnLst>
                          </p:cTn>
                        </p:par>
                        <p:par>
                          <p:cTn id="7" fill="hold">
                            <p:stCondLst>
                              <p:cond delay="2000"/>
                            </p:stCondLst>
                            <p:childTnLst>
                              <p:par>
                                <p:cTn id="8" presetID="6" presetClass="emph" presetSubtype="0" fill="hold" grpId="0" nodeType="afterEffect">
                                  <p:stCondLst>
                                    <p:cond delay="0"/>
                                  </p:stCondLst>
                                  <p:childTnLst>
                                    <p:animScale>
                                      <p:cBhvr>
                                        <p:cTn id="9" dur="2000" fill="hold"/>
                                        <p:tgtEl>
                                          <p:spTgt spid="1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r>
              <a:rPr lang="en-US" b="1"/>
              <a:t>2.2. </a:t>
            </a:r>
            <a:r>
              <a:rPr lang="vi-VN" b="1"/>
              <a:t>Các đối tượng đồ họa cơ sở</a:t>
            </a:r>
            <a:r>
              <a:rPr lang="en-US" b="1"/>
              <a:t> </a:t>
            </a:r>
            <a:r>
              <a:rPr lang="en-US" b="1" cap="none"/>
              <a:t>(tt)</a:t>
            </a:r>
            <a:endParaRPr lang="en-US"/>
          </a:p>
        </p:txBody>
      </p:sp>
      <mc:AlternateContent xmlns:mc="http://schemas.openxmlformats.org/markup-compatibility/2006" xmlns:a14="http://schemas.microsoft.com/office/drawing/2010/main">
        <mc:Choice Requires="a14">
          <p:sp>
            <p:nvSpPr>
              <p:cNvPr id="225283" name="Rectangle 3"/>
              <p:cNvSpPr>
                <a:spLocks noGrp="1" noChangeArrowheads="1"/>
              </p:cNvSpPr>
              <p:nvPr>
                <p:ph type="body" idx="1"/>
              </p:nvPr>
            </p:nvSpPr>
            <p:spPr>
              <a:xfrm>
                <a:off x="695460" y="1668003"/>
                <a:ext cx="7921928" cy="4230521"/>
              </a:xfrm>
            </p:spPr>
            <p:txBody>
              <a:bodyPr>
                <a:normAutofit fontScale="85000" lnSpcReduction="20000"/>
              </a:bodyPr>
              <a:lstStyle/>
              <a:p>
                <a:pPr lvl="0">
                  <a:lnSpc>
                    <a:spcPct val="170000"/>
                  </a:lnSpc>
                  <a:spcBef>
                    <a:spcPts val="0"/>
                  </a:spcBef>
                </a:pPr>
                <a:r>
                  <a:rPr lang="vi-VN" sz="2000"/>
                  <a:t>Từ đây ta có thể suy ra cách tính </a:t>
                </a:r>
                <a:r>
                  <a:rPr lang="vi-VN" sz="2000" i="1"/>
                  <a:t>p</a:t>
                </a:r>
                <a:r>
                  <a:rPr lang="vi-VN" sz="2000" i="1" baseline="-25000"/>
                  <a:t>i</a:t>
                </a:r>
                <a:r>
                  <a:rPr lang="vi-VN" sz="2000" baseline="-25000"/>
                  <a:t>+1</a:t>
                </a:r>
                <a:r>
                  <a:rPr lang="vi-VN" sz="2000"/>
                  <a:t> như sau:</a:t>
                </a:r>
                <a:r>
                  <a:rPr lang="en-US" sz="2000"/>
                  <a:t> </a:t>
                </a:r>
              </a:p>
              <a:p>
                <a:pPr lvl="0">
                  <a:lnSpc>
                    <a:spcPct val="170000"/>
                  </a:lnSpc>
                  <a:spcBef>
                    <a:spcPts val="0"/>
                  </a:spcBef>
                </a:pPr>
                <a:r>
                  <a:rPr lang="en-US" sz="2000" i="1"/>
                  <a:t>Từ </a:t>
                </a:r>
                <a:r>
                  <a:rPr lang="en-US" i="1"/>
                  <a:t>p</a:t>
                </a:r>
                <a:r>
                  <a:rPr lang="en-US" i="1" baseline="-25000"/>
                  <a:t>i</a:t>
                </a:r>
                <a:r>
                  <a:rPr lang="en-US" baseline="-25000"/>
                  <a:t>+1</a:t>
                </a:r>
                <a:r>
                  <a:rPr lang="en-US"/>
                  <a:t> − </a:t>
                </a:r>
                <a:r>
                  <a:rPr lang="en-US" i="1"/>
                  <a:t>p</a:t>
                </a:r>
                <a:r>
                  <a:rPr lang="en-US" i="1" baseline="-25000"/>
                  <a:t>i</a:t>
                </a:r>
                <a:r>
                  <a:rPr lang="en-US" i="1"/>
                  <a:t> </a:t>
                </a:r>
                <a:r>
                  <a:rPr lang="en-US"/>
                  <a:t>= </a:t>
                </a:r>
                <a:r>
                  <a:rPr lang="en-US" sz="2100"/>
                  <a:t>-2</a:t>
                </a:r>
                <a:r>
                  <a:rPr lang="en-US" sz="2100" i="1"/>
                  <a:t>D</a:t>
                </a:r>
                <a:r>
                  <a:rPr lang="en-US" sz="2100" i="1" baseline="-25000"/>
                  <a:t>x</a:t>
                </a:r>
                <a:r>
                  <a:rPr lang="en-US" sz="2100" i="1"/>
                  <a:t> </a:t>
                </a:r>
                <a:r>
                  <a:rPr lang="en-US" sz="2100"/>
                  <a:t>(</a:t>
                </a:r>
                <a:r>
                  <a:rPr lang="en-US" sz="2100" i="1"/>
                  <a:t>y</a:t>
                </a:r>
                <a:r>
                  <a:rPr lang="en-US" sz="2100" i="1" baseline="-25000"/>
                  <a:t>i</a:t>
                </a:r>
                <a:r>
                  <a:rPr lang="en-US" sz="2100" baseline="-25000"/>
                  <a:t>+1</a:t>
                </a:r>
                <a:r>
                  <a:rPr lang="en-US" sz="2100"/>
                  <a:t> − </a:t>
                </a:r>
                <a:r>
                  <a:rPr lang="en-US" sz="2100" i="1"/>
                  <a:t>y</a:t>
                </a:r>
                <a:r>
                  <a:rPr lang="en-US" sz="2100" i="1" baseline="-25000"/>
                  <a:t>i</a:t>
                </a:r>
                <a:r>
                  <a:rPr lang="en-US" sz="2100"/>
                  <a:t>) + 2</a:t>
                </a:r>
                <a:r>
                  <a:rPr lang="en-US" sz="2100" i="1"/>
                  <a:t>D</a:t>
                </a:r>
                <a:r>
                  <a:rPr lang="en-US" sz="2100" i="1" baseline="-25000"/>
                  <a:t>y</a:t>
                </a:r>
                <a:r>
                  <a:rPr lang="vi-VN" sz="2000"/>
                  <a:t/>
                </a:r>
                <a:br>
                  <a:rPr lang="vi-VN" sz="2000"/>
                </a:br>
                <a:r>
                  <a:rPr lang="vi-VN" sz="2000">
                    <a:solidFill>
                      <a:srgbClr val="FF0000"/>
                    </a:solidFill>
                  </a:rPr>
                  <a:t>Nếu </a:t>
                </a:r>
                <a:r>
                  <a:rPr lang="vi-VN" sz="2000" i="1">
                    <a:solidFill>
                      <a:srgbClr val="FF0000"/>
                    </a:solidFill>
                  </a:rPr>
                  <a:t>p</a:t>
                </a:r>
                <a:r>
                  <a:rPr lang="vi-VN" sz="2000" i="1" baseline="-25000">
                    <a:solidFill>
                      <a:srgbClr val="FF0000"/>
                    </a:solidFill>
                  </a:rPr>
                  <a:t>i</a:t>
                </a:r>
                <a:r>
                  <a:rPr lang="vi-VN" sz="2000" i="1">
                    <a:solidFill>
                      <a:srgbClr val="FF0000"/>
                    </a:solidFill>
                  </a:rPr>
                  <a:t> </a:t>
                </a:r>
                <a:r>
                  <a:rPr lang="en-US" sz="2000">
                    <a:solidFill>
                      <a:srgbClr val="FF0000"/>
                    </a:solidFill>
                    <a:sym typeface="Symbol" panose="05050102010706020507" pitchFamily="18" charset="2"/>
                  </a:rPr>
                  <a:t></a:t>
                </a:r>
                <a:r>
                  <a:rPr lang="vi-VN" sz="2000">
                    <a:solidFill>
                      <a:srgbClr val="FF0000"/>
                    </a:solidFill>
                  </a:rPr>
                  <a:t> 0 thì </a:t>
                </a:r>
                <a:r>
                  <a:rPr lang="vi-VN" sz="2000" i="1">
                    <a:solidFill>
                      <a:srgbClr val="FF0000"/>
                    </a:solidFill>
                  </a:rPr>
                  <a:t>p</a:t>
                </a:r>
                <a:r>
                  <a:rPr lang="vi-VN" sz="2000" i="1" baseline="-25000">
                    <a:solidFill>
                      <a:srgbClr val="FF0000"/>
                    </a:solidFill>
                  </a:rPr>
                  <a:t>i</a:t>
                </a:r>
                <a:r>
                  <a:rPr lang="vi-VN" sz="2000" baseline="-25000">
                    <a:solidFill>
                      <a:srgbClr val="FF0000"/>
                    </a:solidFill>
                  </a:rPr>
                  <a:t>+1</a:t>
                </a:r>
                <a:r>
                  <a:rPr lang="vi-VN" sz="2000">
                    <a:solidFill>
                      <a:srgbClr val="FF0000"/>
                    </a:solidFill>
                  </a:rPr>
                  <a:t> = </a:t>
                </a:r>
                <a:r>
                  <a:rPr lang="vi-VN" sz="2000" i="1">
                    <a:solidFill>
                      <a:srgbClr val="FF0000"/>
                    </a:solidFill>
                  </a:rPr>
                  <a:t>p</a:t>
                </a:r>
                <a:r>
                  <a:rPr lang="vi-VN" sz="2000" i="1" baseline="-25000">
                    <a:solidFill>
                      <a:srgbClr val="FF0000"/>
                    </a:solidFill>
                  </a:rPr>
                  <a:t>i</a:t>
                </a:r>
                <a:r>
                  <a:rPr lang="vi-VN" sz="2000" i="1">
                    <a:solidFill>
                      <a:srgbClr val="FF0000"/>
                    </a:solidFill>
                  </a:rPr>
                  <a:t> </a:t>
                </a:r>
                <a:r>
                  <a:rPr lang="en-US" sz="2000" i="1">
                    <a:solidFill>
                      <a:srgbClr val="FF0000"/>
                    </a:solidFill>
                  </a:rPr>
                  <a:t>+</a:t>
                </a:r>
                <a:r>
                  <a:rPr lang="vi-VN" sz="2000">
                    <a:solidFill>
                      <a:srgbClr val="FF0000"/>
                    </a:solidFill>
                  </a:rPr>
                  <a:t> 2</a:t>
                </a:r>
                <a:r>
                  <a:rPr lang="vi-VN" sz="2000" i="1">
                    <a:solidFill>
                      <a:srgbClr val="FF0000"/>
                    </a:solidFill>
                  </a:rPr>
                  <a:t>D</a:t>
                </a:r>
                <a:r>
                  <a:rPr lang="vi-VN" sz="2000" i="1" baseline="-25000">
                    <a:solidFill>
                      <a:srgbClr val="FF0000"/>
                    </a:solidFill>
                  </a:rPr>
                  <a:t>y </a:t>
                </a:r>
                <a:r>
                  <a:rPr lang="en-US" sz="2000" i="1" baseline="-25000">
                    <a:solidFill>
                      <a:srgbClr val="FF0000"/>
                    </a:solidFill>
                  </a:rPr>
                  <a:t> </a:t>
                </a:r>
                <a:r>
                  <a:rPr lang="en-US" sz="2000" i="1">
                    <a:solidFill>
                      <a:srgbClr val="FF0000"/>
                    </a:solidFill>
                  </a:rPr>
                  <a:t>+ 2Dx </a:t>
                </a:r>
                <a:r>
                  <a:rPr lang="vi-VN" sz="2000"/>
                  <a:t>do ta chọn </a:t>
                </a:r>
                <a:r>
                  <a:rPr lang="vi-VN" sz="2000" i="1"/>
                  <a:t>y</a:t>
                </a:r>
                <a:r>
                  <a:rPr lang="vi-VN" sz="2000" i="1" baseline="-25000"/>
                  <a:t>i</a:t>
                </a:r>
                <a:r>
                  <a:rPr lang="vi-VN" sz="2000" baseline="-25000"/>
                  <a:t>+1</a:t>
                </a:r>
                <a:r>
                  <a:rPr lang="vi-VN" sz="2000"/>
                  <a:t> = </a:t>
                </a:r>
                <a:r>
                  <a:rPr lang="vi-VN" sz="2000" i="1"/>
                  <a:t>y</a:t>
                </a:r>
                <a:r>
                  <a:rPr lang="en-US" sz="2000" i="1" baseline="-25000"/>
                  <a:t>i</a:t>
                </a:r>
                <a:r>
                  <a:rPr lang="en-US" sz="2000" i="1"/>
                  <a:t>-1, </a:t>
                </a:r>
                <a:r>
                  <a:rPr lang="en-US" sz="1600" b="1" i="1">
                    <a:solidFill>
                      <a:srgbClr val="0070C0"/>
                    </a:solidFill>
                  </a:rPr>
                  <a:t>có nghĩa x=x+1 và y=y-1</a:t>
                </a:r>
                <a:endParaRPr lang="en-US" sz="2000" b="1">
                  <a:solidFill>
                    <a:srgbClr val="0070C0"/>
                  </a:solidFill>
                </a:endParaRPr>
              </a:p>
              <a:p>
                <a:pPr lvl="0">
                  <a:lnSpc>
                    <a:spcPct val="170000"/>
                  </a:lnSpc>
                  <a:spcBef>
                    <a:spcPts val="0"/>
                  </a:spcBef>
                </a:pPr>
                <a:r>
                  <a:rPr lang="vi-VN" sz="2000"/>
                  <a:t>Ngược lại, </a:t>
                </a:r>
                <a:r>
                  <a:rPr lang="vi-VN" sz="2000">
                    <a:solidFill>
                      <a:srgbClr val="FF0000"/>
                    </a:solidFill>
                  </a:rPr>
                  <a:t>nếu </a:t>
                </a:r>
                <a:r>
                  <a:rPr lang="vi-VN" sz="2000" i="1">
                    <a:solidFill>
                      <a:srgbClr val="FF0000"/>
                    </a:solidFill>
                  </a:rPr>
                  <a:t>p</a:t>
                </a:r>
                <a:r>
                  <a:rPr lang="vi-VN" sz="2000" i="1" baseline="-25000">
                    <a:solidFill>
                      <a:srgbClr val="FF0000"/>
                    </a:solidFill>
                  </a:rPr>
                  <a:t>i</a:t>
                </a:r>
                <a:r>
                  <a:rPr lang="en-US" sz="2000" i="1">
                    <a:solidFill>
                      <a:srgbClr val="FF0000"/>
                    </a:solidFill>
                  </a:rPr>
                  <a:t>&gt;</a:t>
                </a:r>
                <a:r>
                  <a:rPr lang="vi-VN" sz="2000">
                    <a:solidFill>
                      <a:srgbClr val="FF0000"/>
                    </a:solidFill>
                  </a:rPr>
                  <a:t> 0 , thì </a:t>
                </a:r>
                <a:r>
                  <a:rPr lang="vi-VN" sz="2000" i="1">
                    <a:solidFill>
                      <a:srgbClr val="FF0000"/>
                    </a:solidFill>
                  </a:rPr>
                  <a:t>p</a:t>
                </a:r>
                <a:r>
                  <a:rPr lang="vi-VN" sz="2000" i="1" baseline="-25000">
                    <a:solidFill>
                      <a:srgbClr val="FF0000"/>
                    </a:solidFill>
                  </a:rPr>
                  <a:t>i</a:t>
                </a:r>
                <a:r>
                  <a:rPr lang="vi-VN" sz="2000" baseline="-25000">
                    <a:solidFill>
                      <a:srgbClr val="FF0000"/>
                    </a:solidFill>
                  </a:rPr>
                  <a:t>+1</a:t>
                </a:r>
                <a:r>
                  <a:rPr lang="vi-VN" sz="2000">
                    <a:solidFill>
                      <a:srgbClr val="FF0000"/>
                    </a:solidFill>
                  </a:rPr>
                  <a:t> = </a:t>
                </a:r>
                <a:r>
                  <a:rPr lang="vi-VN" sz="2000" i="1">
                    <a:solidFill>
                      <a:srgbClr val="FF0000"/>
                    </a:solidFill>
                  </a:rPr>
                  <a:t>p</a:t>
                </a:r>
                <a:r>
                  <a:rPr lang="vi-VN" sz="2000" i="1" baseline="-25000">
                    <a:solidFill>
                      <a:srgbClr val="FF0000"/>
                    </a:solidFill>
                  </a:rPr>
                  <a:t>i</a:t>
                </a:r>
                <a:r>
                  <a:rPr lang="vi-VN" sz="2000" i="1">
                    <a:solidFill>
                      <a:srgbClr val="FF0000"/>
                    </a:solidFill>
                  </a:rPr>
                  <a:t> </a:t>
                </a:r>
                <a:r>
                  <a:rPr lang="en-US" sz="2000" i="1">
                    <a:solidFill>
                      <a:srgbClr val="FF0000"/>
                    </a:solidFill>
                  </a:rPr>
                  <a:t>+ 2Dy</a:t>
                </a:r>
                <a:r>
                  <a:rPr lang="vi-VN" sz="2000"/>
                  <a:t>, do ta chọn </a:t>
                </a:r>
                <a:r>
                  <a:rPr lang="vi-VN" sz="2000" i="1"/>
                  <a:t>y</a:t>
                </a:r>
                <a:r>
                  <a:rPr lang="vi-VN" sz="2000" i="1" baseline="-25000"/>
                  <a:t>i</a:t>
                </a:r>
                <a:r>
                  <a:rPr lang="vi-VN" sz="2000" baseline="-25000"/>
                  <a:t>+1</a:t>
                </a:r>
                <a:r>
                  <a:rPr lang="vi-VN" sz="2000"/>
                  <a:t> = </a:t>
                </a:r>
                <a:r>
                  <a:rPr lang="vi-VN" sz="2000" i="1"/>
                  <a:t>y</a:t>
                </a:r>
                <a:r>
                  <a:rPr lang="vi-VN" sz="2000" i="1" baseline="-25000"/>
                  <a:t>i</a:t>
                </a:r>
                <a:endParaRPr lang="en-US" sz="2000" i="1"/>
              </a:p>
              <a:p>
                <a:pPr lvl="0">
                  <a:lnSpc>
                    <a:spcPct val="170000"/>
                  </a:lnSpc>
                  <a:spcBef>
                    <a:spcPts val="0"/>
                  </a:spcBef>
                </a:pPr>
                <a:r>
                  <a:rPr lang="vi-VN" sz="2000"/>
                  <a:t>Giá trị </a:t>
                </a:r>
                <a:r>
                  <a:rPr lang="vi-VN" sz="2000" i="1"/>
                  <a:t>p</a:t>
                </a:r>
                <a:r>
                  <a:rPr lang="vi-VN" sz="2000" baseline="-25000"/>
                  <a:t>0</a:t>
                </a:r>
                <a:r>
                  <a:rPr lang="vi-VN" sz="2000"/>
                  <a:t> được tính từ điểm vẽ đầu tiên (</a:t>
                </a:r>
                <a:r>
                  <a:rPr lang="vi-VN" sz="2000" i="1"/>
                  <a:t>x</a:t>
                </a:r>
                <a:r>
                  <a:rPr lang="vi-VN" sz="2000" baseline="-25000"/>
                  <a:t>0</a:t>
                </a:r>
                <a:r>
                  <a:rPr lang="vi-VN" sz="2000"/>
                  <a:t>, </a:t>
                </a:r>
                <a:r>
                  <a:rPr lang="vi-VN" sz="2000" i="1"/>
                  <a:t>y</a:t>
                </a:r>
                <a:r>
                  <a:rPr lang="vi-VN" sz="2000" baseline="-25000"/>
                  <a:t>0</a:t>
                </a:r>
                <a:r>
                  <a:rPr lang="vi-VN" sz="2000"/>
                  <a:t>) theo công thức:</a:t>
                </a:r>
                <a:r>
                  <a:rPr lang="en-US" sz="2000"/>
                  <a:t> </a:t>
                </a:r>
              </a:p>
              <a:p>
                <a:pPr marL="0" indent="0">
                  <a:lnSpc>
                    <a:spcPct val="170000"/>
                  </a:lnSpc>
                  <a:spcBef>
                    <a:spcPts val="0"/>
                  </a:spcBef>
                  <a:buNone/>
                </a:pPr>
                <a:r>
                  <a:rPr lang="en-US" sz="1800" i="1"/>
                  <a:t>  </a:t>
                </a:r>
                <a:r>
                  <a:rPr lang="en-US" sz="2800" i="1"/>
                  <a:t> </a:t>
                </a:r>
                <a:r>
                  <a:rPr lang="vi-VN" sz="2800" i="1"/>
                  <a:t>p</a:t>
                </a:r>
                <a:r>
                  <a:rPr lang="vi-VN" sz="2800" i="1" baseline="-25000"/>
                  <a:t>i</a:t>
                </a:r>
                <a:r>
                  <a:rPr lang="vi-VN" sz="2800" i="1"/>
                  <a:t> </a:t>
                </a:r>
                <a:r>
                  <a:rPr lang="vi-VN" sz="2800"/>
                  <a:t>=</a:t>
                </a:r>
                <a:r>
                  <a:rPr lang="en-US" sz="2100"/>
                  <a:t> -</a:t>
                </a:r>
                <a:r>
                  <a:rPr lang="vi-VN" sz="2100"/>
                  <a:t>2</a:t>
                </a:r>
                <a:r>
                  <a:rPr lang="vi-VN" sz="2100" i="1"/>
                  <a:t>Dxy</a:t>
                </a:r>
                <a:r>
                  <a:rPr lang="vi-VN" sz="2100" i="1" baseline="-25000"/>
                  <a:t>i</a:t>
                </a:r>
                <a:r>
                  <a:rPr lang="vi-VN" sz="2100" i="1"/>
                  <a:t> </a:t>
                </a:r>
                <a:r>
                  <a:rPr lang="en-US" sz="2100" i="1"/>
                  <a:t>+ </a:t>
                </a:r>
                <a:r>
                  <a:rPr lang="vi-VN" sz="2100"/>
                  <a:t>2</a:t>
                </a:r>
                <a:r>
                  <a:rPr lang="vi-VN" sz="2100" i="1"/>
                  <a:t>Dyx</a:t>
                </a:r>
                <a:r>
                  <a:rPr lang="vi-VN" sz="2100" i="1" baseline="-25000"/>
                  <a:t>i</a:t>
                </a:r>
                <a:r>
                  <a:rPr lang="vi-VN" sz="2100" i="1"/>
                  <a:t> </a:t>
                </a:r>
                <a:r>
                  <a:rPr lang="en-US" sz="2100" i="1"/>
                  <a:t>+ 2</a:t>
                </a:r>
                <a:r>
                  <a:rPr lang="en-US" sz="2100"/>
                  <a:t>Dy + 2bDx +</a:t>
                </a:r>
                <a:r>
                  <a:rPr lang="vi-VN" sz="2100"/>
                  <a:t> </a:t>
                </a:r>
                <a:r>
                  <a:rPr lang="vi-VN" sz="2100" i="1"/>
                  <a:t>Dx</a:t>
                </a:r>
                <a:endParaRPr lang="en-US" sz="2000" i="1" baseline="-25000"/>
              </a:p>
              <a:p>
                <a:pPr lvl="0">
                  <a:lnSpc>
                    <a:spcPct val="170000"/>
                  </a:lnSpc>
                  <a:spcBef>
                    <a:spcPts val="0"/>
                  </a:spcBef>
                </a:pPr>
                <a:r>
                  <a:rPr lang="vi-VN" sz="2000"/>
                  <a:t>Do (</a:t>
                </a:r>
                <a:r>
                  <a:rPr lang="vi-VN" sz="2000" i="1"/>
                  <a:t>x</a:t>
                </a:r>
                <a:r>
                  <a:rPr lang="vi-VN" sz="2000" baseline="-25000"/>
                  <a:t>0</a:t>
                </a:r>
                <a:r>
                  <a:rPr lang="vi-VN" sz="2000"/>
                  <a:t>, </a:t>
                </a:r>
                <a:r>
                  <a:rPr lang="vi-VN" sz="2000" i="1"/>
                  <a:t>y</a:t>
                </a:r>
                <a:r>
                  <a:rPr lang="vi-VN" sz="2000" baseline="-25000"/>
                  <a:t>0</a:t>
                </a:r>
                <a:r>
                  <a:rPr lang="vi-VN" sz="2000"/>
                  <a:t>) là điểm nguyên thuộc về đoạn thẳng nên ta có</a:t>
                </a:r>
                <a:r>
                  <a:rPr lang="en-US" sz="2000"/>
                  <a:t>: </a:t>
                </a:r>
              </a:p>
              <a:p>
                <a:pPr lvl="0">
                  <a:lnSpc>
                    <a:spcPct val="170000"/>
                  </a:lnSpc>
                  <a:spcBef>
                    <a:spcPts val="0"/>
                  </a:spcBef>
                </a:pPr>
                <a:r>
                  <a:rPr lang="vi-VN" sz="2000" i="1"/>
                  <a:t>y</a:t>
                </a:r>
                <a:r>
                  <a:rPr lang="vi-VN" sz="2000" baseline="-25000"/>
                  <a:t>0</a:t>
                </a:r>
                <a:r>
                  <a:rPr lang="vi-VN" sz="2000"/>
                  <a:t> = </a:t>
                </a:r>
                <a:r>
                  <a:rPr lang="vi-VN" sz="2000" i="1"/>
                  <a:t>mx</a:t>
                </a:r>
                <a:r>
                  <a:rPr lang="vi-VN" sz="2000" baseline="-25000"/>
                  <a:t>0</a:t>
                </a:r>
                <a:r>
                  <a:rPr lang="vi-VN" sz="2000"/>
                  <a:t> + </a:t>
                </a:r>
                <a:r>
                  <a:rPr lang="vi-VN" sz="2000" i="1"/>
                  <a:t>b </a:t>
                </a:r>
                <a:r>
                  <a:rPr lang="vi-VN" sz="200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𝐷</m:t>
                            </m:r>
                          </m:e>
                          <m:sub>
                            <m:r>
                              <a:rPr lang="en-US" sz="2000" i="1">
                                <a:latin typeface="Cambria Math" panose="02040503050406030204" pitchFamily="18" charset="0"/>
                              </a:rPr>
                              <m:t>𝑦</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𝐷</m:t>
                            </m:r>
                          </m:e>
                          <m:sub>
                            <m:r>
                              <a:rPr lang="en-US" sz="2000" i="1">
                                <a:latin typeface="Cambria Math" panose="02040503050406030204" pitchFamily="18" charset="0"/>
                              </a:rPr>
                              <m:t>𝑥</m:t>
                            </m:r>
                          </m:sub>
                        </m:sSub>
                      </m:den>
                    </m:f>
                  </m:oMath>
                </a14:m>
                <a:r>
                  <a:rPr lang="en-US" sz="2000"/>
                  <a:t>x</a:t>
                </a:r>
                <a:r>
                  <a:rPr lang="en-US" sz="2000" baseline="-25000"/>
                  <a:t>0</a:t>
                </a:r>
                <a:r>
                  <a:rPr lang="en-US" sz="2000"/>
                  <a:t>+b</a:t>
                </a:r>
                <a:r>
                  <a:rPr lang="vi-VN" sz="2000"/>
                  <a:t>. </a:t>
                </a:r>
                <a:endParaRPr lang="en-US" sz="2000"/>
              </a:p>
              <a:p>
                <a:pPr lvl="0">
                  <a:lnSpc>
                    <a:spcPct val="170000"/>
                  </a:lnSpc>
                  <a:spcBef>
                    <a:spcPts val="0"/>
                  </a:spcBef>
                </a:pPr>
                <a:r>
                  <a:rPr lang="vi-VN" sz="2000"/>
                  <a:t>Thế vào phương trình trên ta suy ra:</a:t>
                </a:r>
                <a:r>
                  <a:rPr lang="vi-VN" sz="2000">
                    <a:solidFill>
                      <a:srgbClr val="FF0000"/>
                    </a:solidFill>
                  </a:rPr>
                  <a:t> </a:t>
                </a:r>
                <a:r>
                  <a:rPr lang="vi-VN" sz="2000" i="1">
                    <a:solidFill>
                      <a:srgbClr val="FF0000"/>
                    </a:solidFill>
                  </a:rPr>
                  <a:t>p</a:t>
                </a:r>
                <a:r>
                  <a:rPr lang="vi-VN" sz="2000" baseline="-25000">
                    <a:solidFill>
                      <a:srgbClr val="FF0000"/>
                    </a:solidFill>
                  </a:rPr>
                  <a:t>0</a:t>
                </a:r>
                <a:r>
                  <a:rPr lang="vi-VN" sz="2000">
                    <a:solidFill>
                      <a:srgbClr val="FF0000"/>
                    </a:solidFill>
                  </a:rPr>
                  <a:t> = </a:t>
                </a:r>
                <a:r>
                  <a:rPr lang="en-US" sz="2000">
                    <a:solidFill>
                      <a:srgbClr val="FF0000"/>
                    </a:solidFill>
                  </a:rPr>
                  <a:t>D</a:t>
                </a:r>
                <a:r>
                  <a:rPr lang="en-US" sz="2000" baseline="-25000">
                    <a:solidFill>
                      <a:srgbClr val="FF0000"/>
                    </a:solidFill>
                  </a:rPr>
                  <a:t>x</a:t>
                </a:r>
                <a:r>
                  <a:rPr lang="en-US" sz="2000">
                    <a:solidFill>
                      <a:srgbClr val="FF0000"/>
                    </a:solidFill>
                  </a:rPr>
                  <a:t>+2</a:t>
                </a:r>
                <a:r>
                  <a:rPr lang="vi-VN" sz="2000" i="1">
                    <a:solidFill>
                      <a:srgbClr val="FF0000"/>
                    </a:solidFill>
                  </a:rPr>
                  <a:t>D</a:t>
                </a:r>
                <a:r>
                  <a:rPr lang="en-US" sz="2000" i="1" baseline="-25000">
                    <a:solidFill>
                      <a:srgbClr val="FF0000"/>
                    </a:solidFill>
                  </a:rPr>
                  <a:t>y</a:t>
                </a:r>
                <a:endParaRPr lang="en-US" sz="2000">
                  <a:solidFill>
                    <a:srgbClr val="FF0000"/>
                  </a:solidFill>
                </a:endParaRPr>
              </a:p>
              <a:p>
                <a:pPr lvl="0">
                  <a:lnSpc>
                    <a:spcPct val="170000"/>
                  </a:lnSpc>
                  <a:spcBef>
                    <a:spcPts val="0"/>
                  </a:spcBef>
                </a:pPr>
                <a:endParaRPr lang="en-US" sz="2000" i="1" baseline="-25000"/>
              </a:p>
              <a:p>
                <a:pPr lvl="0">
                  <a:lnSpc>
                    <a:spcPct val="170000"/>
                  </a:lnSpc>
                  <a:spcBef>
                    <a:spcPts val="0"/>
                  </a:spcBef>
                </a:pPr>
                <a:endParaRPr lang="en-US" sz="2000"/>
              </a:p>
            </p:txBody>
          </p:sp>
        </mc:Choice>
        <mc:Fallback xmlns="">
          <p:sp>
            <p:nvSpPr>
              <p:cNvPr id="225283" name="Rectangle 3"/>
              <p:cNvSpPr>
                <a:spLocks noGrp="1" noRot="1" noChangeAspect="1" noMove="1" noResize="1" noEditPoints="1" noAdjustHandles="1" noChangeArrowheads="1" noChangeShapeType="1" noTextEdit="1"/>
              </p:cNvSpPr>
              <p:nvPr>
                <p:ph type="body" idx="1"/>
              </p:nvPr>
            </p:nvSpPr>
            <p:spPr>
              <a:xfrm>
                <a:off x="695460" y="1668003"/>
                <a:ext cx="7921928" cy="4230521"/>
              </a:xfrm>
              <a:blipFill rotWithShape="0">
                <a:blip r:embed="rId2"/>
                <a:stretch>
                  <a:fillRect l="-385"/>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F3059199-30FB-4025-8292-946E6F28F608}"/>
              </a:ext>
            </a:extLst>
          </p:cNvPr>
          <p:cNvSpPr/>
          <p:nvPr/>
        </p:nvSpPr>
        <p:spPr>
          <a:xfrm>
            <a:off x="8751340" y="2389760"/>
            <a:ext cx="2618406" cy="2714783"/>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cxnSp>
        <p:nvCxnSpPr>
          <p:cNvPr id="8" name="Straight Connector 7"/>
          <p:cNvCxnSpPr/>
          <p:nvPr/>
        </p:nvCxnSpPr>
        <p:spPr>
          <a:xfrm>
            <a:off x="9329645" y="2399543"/>
            <a:ext cx="0" cy="2612572"/>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10098902" y="2399543"/>
            <a:ext cx="0" cy="2612572"/>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10868159" y="2399543"/>
            <a:ext cx="0" cy="2612572"/>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8821646" y="2812740"/>
            <a:ext cx="2548100"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8821646" y="3581997"/>
            <a:ext cx="2548100" cy="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8821646" y="4336740"/>
            <a:ext cx="2548100" cy="0"/>
          </a:xfrm>
          <a:prstGeom prst="line">
            <a:avLst/>
          </a:prstGeom>
        </p:spPr>
        <p:style>
          <a:lnRef idx="1">
            <a:schemeClr val="dk1"/>
          </a:lnRef>
          <a:fillRef idx="0">
            <a:schemeClr val="dk1"/>
          </a:fillRef>
          <a:effectRef idx="0">
            <a:schemeClr val="dk1"/>
          </a:effectRef>
          <a:fontRef idx="minor">
            <a:schemeClr val="tx1"/>
          </a:fontRef>
        </p:style>
      </p:cxnSp>
      <p:sp>
        <p:nvSpPr>
          <p:cNvPr id="14" name="Oval 13"/>
          <p:cNvSpPr/>
          <p:nvPr/>
        </p:nvSpPr>
        <p:spPr>
          <a:xfrm>
            <a:off x="9981032" y="3423792"/>
            <a:ext cx="274320" cy="27432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P</a:t>
            </a:r>
          </a:p>
        </p:txBody>
      </p:sp>
      <p:cxnSp>
        <p:nvCxnSpPr>
          <p:cNvPr id="15" name="Straight Connector 14"/>
          <p:cNvCxnSpPr/>
          <p:nvPr/>
        </p:nvCxnSpPr>
        <p:spPr>
          <a:xfrm flipH="1" flipV="1">
            <a:off x="8912334" y="3591614"/>
            <a:ext cx="2457412" cy="724496"/>
          </a:xfrm>
          <a:prstGeom prst="line">
            <a:avLst/>
          </a:prstGeom>
          <a:ln w="38100">
            <a:solidFill>
              <a:srgbClr val="7030A0"/>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16" name="Oval 15"/>
          <p:cNvSpPr/>
          <p:nvPr/>
        </p:nvSpPr>
        <p:spPr>
          <a:xfrm>
            <a:off x="9958536" y="4172003"/>
            <a:ext cx="274320" cy="27432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S</a:t>
            </a:r>
          </a:p>
        </p:txBody>
      </p:sp>
      <p:sp>
        <p:nvSpPr>
          <p:cNvPr id="17" name="Oval 16"/>
          <p:cNvSpPr/>
          <p:nvPr/>
        </p:nvSpPr>
        <p:spPr>
          <a:xfrm>
            <a:off x="10019379" y="3871559"/>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Oval 17"/>
          <p:cNvSpPr/>
          <p:nvPr/>
        </p:nvSpPr>
        <p:spPr>
          <a:xfrm>
            <a:off x="8716838" y="3460089"/>
            <a:ext cx="274320" cy="2743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TextBox 18"/>
          <p:cNvSpPr txBox="1"/>
          <p:nvPr/>
        </p:nvSpPr>
        <p:spPr>
          <a:xfrm>
            <a:off x="8690969" y="5081811"/>
            <a:ext cx="362857"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x</a:t>
            </a:r>
            <a:r>
              <a:rPr lang="en-US" baseline="-25000"/>
              <a:t>i</a:t>
            </a:r>
            <a:endParaRPr lang="en-US"/>
          </a:p>
        </p:txBody>
      </p:sp>
      <p:sp>
        <p:nvSpPr>
          <p:cNvPr id="20" name="TextBox 23">
            <a:extLst>
              <a:ext uri="{FF2B5EF4-FFF2-40B4-BE49-F238E27FC236}">
                <a16:creationId xmlns:a16="http://schemas.microsoft.com/office/drawing/2014/main" id="{4EF4B50E-3ACC-40D4-8867-B3377287B2D8}"/>
              </a:ext>
            </a:extLst>
          </p:cNvPr>
          <p:cNvSpPr txBox="1"/>
          <p:nvPr/>
        </p:nvSpPr>
        <p:spPr>
          <a:xfrm>
            <a:off x="8282812" y="4160357"/>
            <a:ext cx="60555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FF0000"/>
                </a:solidFill>
                <a:latin typeface="Arial" panose="020B0604020202020204" pitchFamily="34" charset="0"/>
                <a:cs typeface="Arial" panose="020B0604020202020204" pitchFamily="34" charset="0"/>
              </a:rPr>
              <a:t>y</a:t>
            </a:r>
            <a:r>
              <a:rPr lang="en-US" baseline="-25000">
                <a:solidFill>
                  <a:srgbClr val="FF0000"/>
                </a:solidFill>
                <a:latin typeface="Arial" panose="020B0604020202020204" pitchFamily="34" charset="0"/>
                <a:cs typeface="Arial" panose="020B0604020202020204" pitchFamily="34" charset="0"/>
              </a:rPr>
              <a:t>i</a:t>
            </a:r>
            <a:r>
              <a:rPr lang="en-US">
                <a:solidFill>
                  <a:srgbClr val="FF0000"/>
                </a:solidFill>
                <a:latin typeface="Arial" panose="020B0604020202020204" pitchFamily="34" charset="0"/>
                <a:cs typeface="Arial" panose="020B0604020202020204" pitchFamily="34" charset="0"/>
              </a:rPr>
              <a:t>-1</a:t>
            </a:r>
          </a:p>
        </p:txBody>
      </p:sp>
      <p:sp>
        <p:nvSpPr>
          <p:cNvPr id="21" name="TextBox 24">
            <a:extLst>
              <a:ext uri="{FF2B5EF4-FFF2-40B4-BE49-F238E27FC236}">
                <a16:creationId xmlns:a16="http://schemas.microsoft.com/office/drawing/2014/main" id="{49C421D4-BB0C-4988-B1F9-A94CED681A08}"/>
              </a:ext>
            </a:extLst>
          </p:cNvPr>
          <p:cNvSpPr txBox="1"/>
          <p:nvPr/>
        </p:nvSpPr>
        <p:spPr>
          <a:xfrm>
            <a:off x="8421649" y="3376286"/>
            <a:ext cx="32787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y</a:t>
            </a:r>
            <a:r>
              <a:rPr lang="en-US" baseline="-25000"/>
              <a:t>i</a:t>
            </a:r>
            <a:endParaRPr lang="en-US"/>
          </a:p>
        </p:txBody>
      </p:sp>
      <p:sp>
        <p:nvSpPr>
          <p:cNvPr id="22" name="TextBox 25">
            <a:extLst>
              <a:ext uri="{FF2B5EF4-FFF2-40B4-BE49-F238E27FC236}">
                <a16:creationId xmlns:a16="http://schemas.microsoft.com/office/drawing/2014/main" id="{17709717-2280-49AD-AEF0-FE1395C7F205}"/>
              </a:ext>
            </a:extLst>
          </p:cNvPr>
          <p:cNvSpPr txBox="1"/>
          <p:nvPr/>
        </p:nvSpPr>
        <p:spPr>
          <a:xfrm>
            <a:off x="9864098" y="5064321"/>
            <a:ext cx="63277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0070C0"/>
                </a:solidFill>
                <a:latin typeface="Arial" panose="020B0604020202020204" pitchFamily="34" charset="0"/>
                <a:cs typeface="Arial" panose="020B0604020202020204" pitchFamily="34" charset="0"/>
              </a:rPr>
              <a:t>x</a:t>
            </a:r>
            <a:r>
              <a:rPr lang="en-US" baseline="-25000">
                <a:solidFill>
                  <a:srgbClr val="0070C0"/>
                </a:solidFill>
                <a:latin typeface="Arial" panose="020B0604020202020204" pitchFamily="34" charset="0"/>
                <a:cs typeface="Arial" panose="020B0604020202020204" pitchFamily="34" charset="0"/>
              </a:rPr>
              <a:t>i</a:t>
            </a:r>
            <a:r>
              <a:rPr lang="en-US">
                <a:solidFill>
                  <a:srgbClr val="0070C0"/>
                </a:solidFill>
                <a:latin typeface="Arial" panose="020B0604020202020204" pitchFamily="34" charset="0"/>
                <a:cs typeface="Arial" panose="020B0604020202020204" pitchFamily="34" charset="0"/>
              </a:rPr>
              <a:t>+1</a:t>
            </a:r>
          </a:p>
        </p:txBody>
      </p:sp>
      <p:sp>
        <p:nvSpPr>
          <p:cNvPr id="23" name="TextBox 26">
            <a:extLst>
              <a:ext uri="{FF2B5EF4-FFF2-40B4-BE49-F238E27FC236}">
                <a16:creationId xmlns:a16="http://schemas.microsoft.com/office/drawing/2014/main" id="{837A58DE-515D-48F5-BD1A-4C528FAB16B1}"/>
              </a:ext>
            </a:extLst>
          </p:cNvPr>
          <p:cNvSpPr txBox="1"/>
          <p:nvPr/>
        </p:nvSpPr>
        <p:spPr>
          <a:xfrm>
            <a:off x="8353278" y="3802671"/>
            <a:ext cx="32787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y</a:t>
            </a:r>
          </a:p>
        </p:txBody>
      </p:sp>
      <p:cxnSp>
        <p:nvCxnSpPr>
          <p:cNvPr id="24" name="Straight Connector 23">
            <a:extLst>
              <a:ext uri="{FF2B5EF4-FFF2-40B4-BE49-F238E27FC236}">
                <a16:creationId xmlns:a16="http://schemas.microsoft.com/office/drawing/2014/main" id="{DCDB1CBE-78D7-4E17-8CC6-760F4693ECD3}"/>
              </a:ext>
            </a:extLst>
          </p:cNvPr>
          <p:cNvCxnSpPr>
            <a:cxnSpLocks/>
          </p:cNvCxnSpPr>
          <p:nvPr/>
        </p:nvCxnSpPr>
        <p:spPr>
          <a:xfrm>
            <a:off x="8706198" y="3963510"/>
            <a:ext cx="268858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335F483-0A46-4822-9CBD-6214DB25F19E}"/>
              </a:ext>
            </a:extLst>
          </p:cNvPr>
          <p:cNvCxnSpPr/>
          <p:nvPr/>
        </p:nvCxnSpPr>
        <p:spPr>
          <a:xfrm>
            <a:off x="11498223" y="3581997"/>
            <a:ext cx="0" cy="375360"/>
          </a:xfrm>
          <a:prstGeom prst="line">
            <a:avLst/>
          </a:prstGeom>
          <a:ln w="28575">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78DB98C-ED79-4EFD-9119-E22381877876}"/>
              </a:ext>
            </a:extLst>
          </p:cNvPr>
          <p:cNvCxnSpPr/>
          <p:nvPr/>
        </p:nvCxnSpPr>
        <p:spPr>
          <a:xfrm>
            <a:off x="11519648" y="3984323"/>
            <a:ext cx="0" cy="375360"/>
          </a:xfrm>
          <a:prstGeom prst="line">
            <a:avLst/>
          </a:prstGeom>
          <a:ln w="28575">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1585194" y="3558331"/>
            <a:ext cx="49932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
            </a:r>
            <a:r>
              <a:rPr lang="en-US" baseline="-25000"/>
              <a:t>1</a:t>
            </a:r>
            <a:endParaRPr lang="en-US"/>
          </a:p>
        </p:txBody>
      </p:sp>
      <p:sp>
        <p:nvSpPr>
          <p:cNvPr id="28" name="TextBox 27"/>
          <p:cNvSpPr txBox="1"/>
          <p:nvPr/>
        </p:nvSpPr>
        <p:spPr>
          <a:xfrm>
            <a:off x="11595246" y="3970951"/>
            <a:ext cx="49932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
            </a:r>
            <a:r>
              <a:rPr lang="en-US" baseline="-25000"/>
              <a:t>2</a:t>
            </a:r>
            <a:endParaRPr lang="en-US"/>
          </a:p>
        </p:txBody>
      </p:sp>
    </p:spTree>
    <p:extLst>
      <p:ext uri="{BB962C8B-B14F-4D97-AF65-F5344CB8AC3E}">
        <p14:creationId xmlns:p14="http://schemas.microsoft.com/office/powerpoint/2010/main" val="3192933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afterEffect">
                                  <p:stCondLst>
                                    <p:cond delay="0"/>
                                  </p:stCondLst>
                                  <p:childTnLst>
                                    <p:animScale>
                                      <p:cBhvr>
                                        <p:cTn id="6" dur="2000" fill="hold"/>
                                        <p:tgtEl>
                                          <p:spTgt spid="16"/>
                                        </p:tgtEl>
                                      </p:cBhvr>
                                      <p:by x="150000" y="150000"/>
                                    </p:animScale>
                                  </p:childTnLst>
                                </p:cTn>
                              </p:par>
                            </p:childTnLst>
                          </p:cTn>
                        </p:par>
                        <p:par>
                          <p:cTn id="7" fill="hold">
                            <p:stCondLst>
                              <p:cond delay="2000"/>
                            </p:stCondLst>
                            <p:childTnLst>
                              <p:par>
                                <p:cTn id="8" presetID="6" presetClass="emph" presetSubtype="0" fill="hold" grpId="0" nodeType="afterEffect">
                                  <p:stCondLst>
                                    <p:cond delay="0"/>
                                  </p:stCondLst>
                                  <p:childTnLst>
                                    <p:animScale>
                                      <p:cBhvr>
                                        <p:cTn id="9" dur="2000" fill="hold"/>
                                        <p:tgtEl>
                                          <p:spTgt spid="1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r>
              <a:rPr lang="en-US" b="1"/>
              <a:t>2.2. </a:t>
            </a:r>
            <a:r>
              <a:rPr lang="vi-VN" b="1"/>
              <a:t>Các đối tượng đồ họa cơ sở</a:t>
            </a:r>
            <a:r>
              <a:rPr lang="en-US" b="1"/>
              <a:t> </a:t>
            </a:r>
            <a:r>
              <a:rPr lang="en-US" b="1" cap="none"/>
              <a:t>(tt)</a:t>
            </a:r>
            <a:endParaRPr lang="en-US"/>
          </a:p>
        </p:txBody>
      </p:sp>
      <p:sp>
        <p:nvSpPr>
          <p:cNvPr id="225283" name="Rectangle 3"/>
          <p:cNvSpPr>
            <a:spLocks noGrp="1" noChangeArrowheads="1"/>
          </p:cNvSpPr>
          <p:nvPr>
            <p:ph type="body" idx="1"/>
          </p:nvPr>
        </p:nvSpPr>
        <p:spPr>
          <a:xfrm>
            <a:off x="1294363" y="1668003"/>
            <a:ext cx="9603275" cy="894893"/>
          </a:xfrm>
        </p:spPr>
        <p:txBody>
          <a:bodyPr>
            <a:normAutofit fontScale="92500" lnSpcReduction="10000"/>
          </a:bodyPr>
          <a:lstStyle/>
          <a:p>
            <a:r>
              <a:rPr lang="en-US" b="1"/>
              <a:t>Bài tập:</a:t>
            </a:r>
            <a:r>
              <a:rPr lang="en-US"/>
              <a:t> cho tọa điểm A(12,8) và B(2,3) trình bày các bước vẽ đường thẳng đi từ A đến B</a:t>
            </a:r>
          </a:p>
        </p:txBody>
      </p:sp>
      <p:sp>
        <p:nvSpPr>
          <p:cNvPr id="7" name="32-Point Star 6"/>
          <p:cNvSpPr/>
          <p:nvPr/>
        </p:nvSpPr>
        <p:spPr>
          <a:xfrm>
            <a:off x="5648393" y="3255746"/>
            <a:ext cx="1963021" cy="1893195"/>
          </a:xfrm>
          <a:prstGeom prst="star32">
            <a:avLst/>
          </a:prstGeom>
          <a:solidFill>
            <a:srgbClr val="B71E4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t>0&lt;|m|&lt;1</a:t>
            </a:r>
          </a:p>
          <a:p>
            <a:pPr algn="ctr"/>
            <a:r>
              <a:rPr lang="en-US"/>
              <a:t>T</a:t>
            </a:r>
            <a:r>
              <a:rPr lang="en-US">
                <a:sym typeface="Wingdings" panose="05000000000000000000" pitchFamily="2" charset="2"/>
              </a:rPr>
              <a:t>F</a:t>
            </a:r>
            <a:endParaRPr lang="en-US"/>
          </a:p>
        </p:txBody>
      </p:sp>
      <p:pic>
        <p:nvPicPr>
          <p:cNvPr id="9" name="Picture 8"/>
          <p:cNvPicPr>
            <a:picLocks noChangeAspect="1"/>
          </p:cNvPicPr>
          <p:nvPr/>
        </p:nvPicPr>
        <p:blipFill>
          <a:blip r:embed="rId2"/>
          <a:stretch>
            <a:fillRect/>
          </a:stretch>
        </p:blipFill>
        <p:spPr>
          <a:xfrm>
            <a:off x="7451508" y="2717238"/>
            <a:ext cx="3907657" cy="3188362"/>
          </a:xfrm>
          <a:prstGeom prst="rect">
            <a:avLst/>
          </a:prstGeom>
        </p:spPr>
      </p:pic>
      <p:pic>
        <p:nvPicPr>
          <p:cNvPr id="12" name="Picture 11"/>
          <p:cNvPicPr>
            <a:picLocks noChangeAspect="1"/>
          </p:cNvPicPr>
          <p:nvPr/>
        </p:nvPicPr>
        <p:blipFill>
          <a:blip r:embed="rId3"/>
          <a:stretch>
            <a:fillRect/>
          </a:stretch>
        </p:blipFill>
        <p:spPr>
          <a:xfrm>
            <a:off x="6096000" y="2137563"/>
            <a:ext cx="5428396" cy="565953"/>
          </a:xfrm>
          <a:prstGeom prst="rect">
            <a:avLst/>
          </a:prstGeom>
        </p:spPr>
      </p:pic>
      <p:pic>
        <p:nvPicPr>
          <p:cNvPr id="4" name="Picture 3">
            <a:extLst>
              <a:ext uri="{FF2B5EF4-FFF2-40B4-BE49-F238E27FC236}">
                <a16:creationId xmlns:a16="http://schemas.microsoft.com/office/drawing/2014/main" id="{5AB6E188-8212-4443-844E-7026E15A320C}"/>
              </a:ext>
            </a:extLst>
          </p:cNvPr>
          <p:cNvPicPr>
            <a:picLocks noChangeAspect="1"/>
          </p:cNvPicPr>
          <p:nvPr/>
        </p:nvPicPr>
        <p:blipFill>
          <a:blip r:embed="rId4"/>
          <a:stretch>
            <a:fillRect/>
          </a:stretch>
        </p:blipFill>
        <p:spPr>
          <a:xfrm>
            <a:off x="32947" y="2734150"/>
            <a:ext cx="5615446" cy="2869487"/>
          </a:xfrm>
          <a:prstGeom prst="rect">
            <a:avLst/>
          </a:prstGeom>
        </p:spPr>
      </p:pic>
    </p:spTree>
    <p:extLst>
      <p:ext uri="{BB962C8B-B14F-4D97-AF65-F5344CB8AC3E}">
        <p14:creationId xmlns:p14="http://schemas.microsoft.com/office/powerpoint/2010/main" val="8428636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r>
              <a:rPr lang="en-US" b="1"/>
              <a:t>2.2. </a:t>
            </a:r>
            <a:r>
              <a:rPr lang="vi-VN" b="1"/>
              <a:t>Các đối tượng đồ họa cơ sở</a:t>
            </a:r>
            <a:r>
              <a:rPr lang="en-US" b="1"/>
              <a:t> </a:t>
            </a:r>
            <a:r>
              <a:rPr lang="en-US" b="1" cap="none"/>
              <a:t>(tt)</a:t>
            </a:r>
            <a:endParaRPr lang="en-US"/>
          </a:p>
        </p:txBody>
      </p:sp>
      <p:sp>
        <p:nvSpPr>
          <p:cNvPr id="34" name="Rectangle 2"/>
          <p:cNvSpPr txBox="1">
            <a:spLocks noChangeArrowheads="1"/>
          </p:cNvSpPr>
          <p:nvPr/>
        </p:nvSpPr>
        <p:spPr>
          <a:xfrm>
            <a:off x="799580" y="1608537"/>
            <a:ext cx="10894437" cy="73575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2400" b="1" cap="none">
                <a:latin typeface="Arial" panose="020B0604020202020204" pitchFamily="34" charset="0"/>
                <a:ea typeface="+mn-ea"/>
                <a:cs typeface="Arial" panose="020B0604020202020204" pitchFamily="34" charset="0"/>
              </a:rPr>
              <a:t>Bài tập:</a:t>
            </a:r>
            <a:r>
              <a:rPr lang="en-US" sz="2400" cap="none">
                <a:latin typeface="Arial" panose="020B0604020202020204" pitchFamily="34" charset="0"/>
                <a:ea typeface="+mn-ea"/>
                <a:cs typeface="Arial" panose="020B0604020202020204" pitchFamily="34" charset="0"/>
              </a:rPr>
              <a:t> cho tọa điểm A(3,12) và B(8, 2) trình bày các bước vẽ đường thẳng đi từ A đến B</a:t>
            </a:r>
          </a:p>
        </p:txBody>
      </p:sp>
      <p:sp>
        <p:nvSpPr>
          <p:cNvPr id="8" name="32-Point Star 7"/>
          <p:cNvSpPr/>
          <p:nvPr/>
        </p:nvSpPr>
        <p:spPr>
          <a:xfrm>
            <a:off x="6246798" y="3333020"/>
            <a:ext cx="1751527" cy="1893195"/>
          </a:xfrm>
          <a:prstGeom prst="star32">
            <a:avLst/>
          </a:prstGeom>
          <a:solidFill>
            <a:srgbClr val="B71E4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t>|m|&gt;1</a:t>
            </a:r>
          </a:p>
          <a:p>
            <a:pPr algn="ctr"/>
            <a:r>
              <a:rPr lang="en-US"/>
              <a:t>T</a:t>
            </a:r>
            <a:r>
              <a:rPr lang="en-US">
                <a:sym typeface="Wingdings" panose="05000000000000000000" pitchFamily="2" charset="2"/>
              </a:rPr>
              <a:t>F</a:t>
            </a:r>
            <a:endParaRPr lang="en-US"/>
          </a:p>
        </p:txBody>
      </p:sp>
      <p:pic>
        <p:nvPicPr>
          <p:cNvPr id="12" name="Picture 11"/>
          <p:cNvPicPr>
            <a:picLocks noChangeAspect="1"/>
          </p:cNvPicPr>
          <p:nvPr/>
        </p:nvPicPr>
        <p:blipFill>
          <a:blip r:embed="rId2"/>
          <a:stretch>
            <a:fillRect/>
          </a:stretch>
        </p:blipFill>
        <p:spPr>
          <a:xfrm>
            <a:off x="7998324" y="2695382"/>
            <a:ext cx="3610083" cy="2945564"/>
          </a:xfrm>
          <a:prstGeom prst="rect">
            <a:avLst/>
          </a:prstGeom>
        </p:spPr>
      </p:pic>
      <p:pic>
        <p:nvPicPr>
          <p:cNvPr id="13" name="Picture 12"/>
          <p:cNvPicPr>
            <a:picLocks noChangeAspect="1"/>
          </p:cNvPicPr>
          <p:nvPr/>
        </p:nvPicPr>
        <p:blipFill>
          <a:blip r:embed="rId3"/>
          <a:stretch>
            <a:fillRect/>
          </a:stretch>
        </p:blipFill>
        <p:spPr>
          <a:xfrm>
            <a:off x="6096000" y="2070253"/>
            <a:ext cx="5504200" cy="587519"/>
          </a:xfrm>
          <a:prstGeom prst="rect">
            <a:avLst/>
          </a:prstGeom>
        </p:spPr>
      </p:pic>
      <p:pic>
        <p:nvPicPr>
          <p:cNvPr id="3" name="Picture 2">
            <a:extLst>
              <a:ext uri="{FF2B5EF4-FFF2-40B4-BE49-F238E27FC236}">
                <a16:creationId xmlns:a16="http://schemas.microsoft.com/office/drawing/2014/main" id="{F38B5E49-6051-4357-8678-95831F440A82}"/>
              </a:ext>
            </a:extLst>
          </p:cNvPr>
          <p:cNvPicPr>
            <a:picLocks noChangeAspect="1"/>
          </p:cNvPicPr>
          <p:nvPr/>
        </p:nvPicPr>
        <p:blipFill>
          <a:blip r:embed="rId4"/>
          <a:stretch>
            <a:fillRect/>
          </a:stretch>
        </p:blipFill>
        <p:spPr>
          <a:xfrm>
            <a:off x="161083" y="2724720"/>
            <a:ext cx="6085714" cy="3109793"/>
          </a:xfrm>
          <a:prstGeom prst="rect">
            <a:avLst/>
          </a:prstGeom>
        </p:spPr>
      </p:pic>
    </p:spTree>
    <p:extLst>
      <p:ext uri="{BB962C8B-B14F-4D97-AF65-F5344CB8AC3E}">
        <p14:creationId xmlns:p14="http://schemas.microsoft.com/office/powerpoint/2010/main" val="41313037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r>
              <a:rPr lang="en-US" b="1"/>
              <a:t>2.2. </a:t>
            </a:r>
            <a:r>
              <a:rPr lang="vi-VN" b="1"/>
              <a:t>Các đối tượng đồ họa cơ sở</a:t>
            </a:r>
            <a:r>
              <a:rPr lang="en-US" b="1"/>
              <a:t> </a:t>
            </a:r>
            <a:r>
              <a:rPr lang="en-US" b="1" cap="none"/>
              <a:t>(tt)</a:t>
            </a:r>
            <a:endParaRPr lang="en-US"/>
          </a:p>
        </p:txBody>
      </p:sp>
      <p:sp>
        <p:nvSpPr>
          <p:cNvPr id="7" name="Rectangle 6">
            <a:extLst>
              <a:ext uri="{FF2B5EF4-FFF2-40B4-BE49-F238E27FC236}">
                <a16:creationId xmlns:a16="http://schemas.microsoft.com/office/drawing/2014/main" id="{F3059199-30FB-4025-8292-946E6F28F608}"/>
              </a:ext>
            </a:extLst>
          </p:cNvPr>
          <p:cNvSpPr/>
          <p:nvPr/>
        </p:nvSpPr>
        <p:spPr>
          <a:xfrm>
            <a:off x="8751340" y="2389760"/>
            <a:ext cx="2618406" cy="2714783"/>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cxnSp>
        <p:nvCxnSpPr>
          <p:cNvPr id="8" name="Straight Connector 7"/>
          <p:cNvCxnSpPr/>
          <p:nvPr/>
        </p:nvCxnSpPr>
        <p:spPr>
          <a:xfrm>
            <a:off x="9329645" y="2399543"/>
            <a:ext cx="0" cy="2612572"/>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10098902" y="2399543"/>
            <a:ext cx="0" cy="2612572"/>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10868159" y="2399543"/>
            <a:ext cx="0" cy="2612572"/>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8821646" y="2812740"/>
            <a:ext cx="2548100"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8821646" y="3581997"/>
            <a:ext cx="2548100" cy="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8821646" y="4336740"/>
            <a:ext cx="2548100" cy="0"/>
          </a:xfrm>
          <a:prstGeom prst="line">
            <a:avLst/>
          </a:prstGeom>
        </p:spPr>
        <p:style>
          <a:lnRef idx="1">
            <a:schemeClr val="dk1"/>
          </a:lnRef>
          <a:fillRef idx="0">
            <a:schemeClr val="dk1"/>
          </a:fillRef>
          <a:effectRef idx="0">
            <a:schemeClr val="dk1"/>
          </a:effectRef>
          <a:fontRef idx="minor">
            <a:schemeClr val="tx1"/>
          </a:fontRef>
        </p:style>
      </p:cxnSp>
      <p:sp>
        <p:nvSpPr>
          <p:cNvPr id="14" name="Oval 13"/>
          <p:cNvSpPr/>
          <p:nvPr/>
        </p:nvSpPr>
        <p:spPr>
          <a:xfrm>
            <a:off x="9981032" y="3423792"/>
            <a:ext cx="274320" cy="27432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P</a:t>
            </a:r>
          </a:p>
        </p:txBody>
      </p:sp>
      <p:cxnSp>
        <p:nvCxnSpPr>
          <p:cNvPr id="15" name="Straight Connector 14"/>
          <p:cNvCxnSpPr>
            <a:cxnSpLocks/>
            <a:stCxn id="21" idx="3"/>
            <a:endCxn id="18" idx="6"/>
          </p:cNvCxnSpPr>
          <p:nvPr/>
        </p:nvCxnSpPr>
        <p:spPr>
          <a:xfrm>
            <a:off x="8776505" y="3599008"/>
            <a:ext cx="2742922" cy="712085"/>
          </a:xfrm>
          <a:prstGeom prst="line">
            <a:avLst/>
          </a:prstGeom>
          <a:ln w="38100">
            <a:solidFill>
              <a:srgbClr val="7030A0"/>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16" name="Oval 15"/>
          <p:cNvSpPr/>
          <p:nvPr/>
        </p:nvSpPr>
        <p:spPr>
          <a:xfrm>
            <a:off x="9958536" y="4172003"/>
            <a:ext cx="274320" cy="27432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S</a:t>
            </a:r>
          </a:p>
        </p:txBody>
      </p:sp>
      <p:sp>
        <p:nvSpPr>
          <p:cNvPr id="17" name="Oval 16"/>
          <p:cNvSpPr/>
          <p:nvPr/>
        </p:nvSpPr>
        <p:spPr>
          <a:xfrm>
            <a:off x="10019379" y="3871559"/>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Oval 17"/>
          <p:cNvSpPr/>
          <p:nvPr/>
        </p:nvSpPr>
        <p:spPr>
          <a:xfrm>
            <a:off x="11245107" y="4173933"/>
            <a:ext cx="274320" cy="2743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TextBox 18"/>
          <p:cNvSpPr txBox="1"/>
          <p:nvPr/>
        </p:nvSpPr>
        <p:spPr>
          <a:xfrm>
            <a:off x="11188317" y="5064321"/>
            <a:ext cx="362857"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x</a:t>
            </a:r>
            <a:r>
              <a:rPr lang="en-US" baseline="-25000"/>
              <a:t>i</a:t>
            </a:r>
            <a:endParaRPr lang="en-US"/>
          </a:p>
        </p:txBody>
      </p:sp>
      <p:sp>
        <p:nvSpPr>
          <p:cNvPr id="20" name="TextBox 23">
            <a:extLst>
              <a:ext uri="{FF2B5EF4-FFF2-40B4-BE49-F238E27FC236}">
                <a16:creationId xmlns:a16="http://schemas.microsoft.com/office/drawing/2014/main" id="{4EF4B50E-3ACC-40D4-8867-B3377287B2D8}"/>
              </a:ext>
            </a:extLst>
          </p:cNvPr>
          <p:cNvSpPr txBox="1"/>
          <p:nvPr/>
        </p:nvSpPr>
        <p:spPr>
          <a:xfrm>
            <a:off x="8128751" y="4146626"/>
            <a:ext cx="60555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solidFill>
                  <a:srgbClr val="FF0000"/>
                </a:solidFill>
                <a:latin typeface="Arial" panose="020B0604020202020204" pitchFamily="34" charset="0"/>
                <a:cs typeface="Arial" panose="020B0604020202020204" pitchFamily="34" charset="0"/>
              </a:rPr>
              <a:t>y</a:t>
            </a:r>
            <a:r>
              <a:rPr lang="en-US" baseline="-25000">
                <a:solidFill>
                  <a:srgbClr val="FF0000"/>
                </a:solidFill>
                <a:latin typeface="Arial" panose="020B0604020202020204" pitchFamily="34" charset="0"/>
                <a:cs typeface="Arial" panose="020B0604020202020204" pitchFamily="34" charset="0"/>
              </a:rPr>
              <a:t>i</a:t>
            </a:r>
            <a:endParaRPr lang="en-US">
              <a:solidFill>
                <a:srgbClr val="FF0000"/>
              </a:solidFill>
              <a:latin typeface="Arial" panose="020B0604020202020204" pitchFamily="34" charset="0"/>
              <a:cs typeface="Arial" panose="020B0604020202020204" pitchFamily="34" charset="0"/>
            </a:endParaRPr>
          </a:p>
        </p:txBody>
      </p:sp>
      <p:sp>
        <p:nvSpPr>
          <p:cNvPr id="21" name="TextBox 24">
            <a:extLst>
              <a:ext uri="{FF2B5EF4-FFF2-40B4-BE49-F238E27FC236}">
                <a16:creationId xmlns:a16="http://schemas.microsoft.com/office/drawing/2014/main" id="{49C421D4-BB0C-4988-B1F9-A94CED681A08}"/>
              </a:ext>
            </a:extLst>
          </p:cNvPr>
          <p:cNvSpPr txBox="1"/>
          <p:nvPr/>
        </p:nvSpPr>
        <p:spPr>
          <a:xfrm>
            <a:off x="8052391" y="3414342"/>
            <a:ext cx="72411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t>y</a:t>
            </a:r>
            <a:r>
              <a:rPr lang="en-US" baseline="-25000"/>
              <a:t>i+1</a:t>
            </a:r>
            <a:endParaRPr lang="en-US"/>
          </a:p>
        </p:txBody>
      </p:sp>
      <p:sp>
        <p:nvSpPr>
          <p:cNvPr id="22" name="TextBox 25">
            <a:extLst>
              <a:ext uri="{FF2B5EF4-FFF2-40B4-BE49-F238E27FC236}">
                <a16:creationId xmlns:a16="http://schemas.microsoft.com/office/drawing/2014/main" id="{17709717-2280-49AD-AEF0-FE1395C7F205}"/>
              </a:ext>
            </a:extLst>
          </p:cNvPr>
          <p:cNvSpPr txBox="1"/>
          <p:nvPr/>
        </p:nvSpPr>
        <p:spPr>
          <a:xfrm>
            <a:off x="9864098" y="5064321"/>
            <a:ext cx="63277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0070C0"/>
                </a:solidFill>
                <a:latin typeface="Arial" panose="020B0604020202020204" pitchFamily="34" charset="0"/>
                <a:cs typeface="Arial" panose="020B0604020202020204" pitchFamily="34" charset="0"/>
              </a:rPr>
              <a:t>x</a:t>
            </a:r>
            <a:r>
              <a:rPr lang="en-US" baseline="-25000">
                <a:solidFill>
                  <a:srgbClr val="0070C0"/>
                </a:solidFill>
                <a:latin typeface="Arial" panose="020B0604020202020204" pitchFamily="34" charset="0"/>
                <a:cs typeface="Arial" panose="020B0604020202020204" pitchFamily="34" charset="0"/>
              </a:rPr>
              <a:t>i</a:t>
            </a:r>
            <a:r>
              <a:rPr lang="en-US">
                <a:solidFill>
                  <a:srgbClr val="0070C0"/>
                </a:solidFill>
                <a:latin typeface="Arial" panose="020B0604020202020204" pitchFamily="34" charset="0"/>
                <a:cs typeface="Arial" panose="020B0604020202020204" pitchFamily="34" charset="0"/>
              </a:rPr>
              <a:t>-1</a:t>
            </a:r>
          </a:p>
        </p:txBody>
      </p:sp>
      <p:sp>
        <p:nvSpPr>
          <p:cNvPr id="23" name="TextBox 26">
            <a:extLst>
              <a:ext uri="{FF2B5EF4-FFF2-40B4-BE49-F238E27FC236}">
                <a16:creationId xmlns:a16="http://schemas.microsoft.com/office/drawing/2014/main" id="{837A58DE-515D-48F5-BD1A-4C528FAB16B1}"/>
              </a:ext>
            </a:extLst>
          </p:cNvPr>
          <p:cNvSpPr txBox="1"/>
          <p:nvPr/>
        </p:nvSpPr>
        <p:spPr>
          <a:xfrm>
            <a:off x="8353278" y="3802671"/>
            <a:ext cx="32787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y</a:t>
            </a:r>
          </a:p>
        </p:txBody>
      </p:sp>
      <p:cxnSp>
        <p:nvCxnSpPr>
          <p:cNvPr id="24" name="Straight Connector 23">
            <a:extLst>
              <a:ext uri="{FF2B5EF4-FFF2-40B4-BE49-F238E27FC236}">
                <a16:creationId xmlns:a16="http://schemas.microsoft.com/office/drawing/2014/main" id="{DCDB1CBE-78D7-4E17-8CC6-760F4693ECD3}"/>
              </a:ext>
            </a:extLst>
          </p:cNvPr>
          <p:cNvCxnSpPr>
            <a:cxnSpLocks/>
          </p:cNvCxnSpPr>
          <p:nvPr/>
        </p:nvCxnSpPr>
        <p:spPr>
          <a:xfrm>
            <a:off x="8706198" y="3963510"/>
            <a:ext cx="268858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335F483-0A46-4822-9CBD-6214DB25F19E}"/>
              </a:ext>
            </a:extLst>
          </p:cNvPr>
          <p:cNvCxnSpPr/>
          <p:nvPr/>
        </p:nvCxnSpPr>
        <p:spPr>
          <a:xfrm>
            <a:off x="11498223" y="3581997"/>
            <a:ext cx="0" cy="375360"/>
          </a:xfrm>
          <a:prstGeom prst="line">
            <a:avLst/>
          </a:prstGeom>
          <a:ln w="28575">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78DB98C-ED79-4EFD-9119-E22381877876}"/>
              </a:ext>
            </a:extLst>
          </p:cNvPr>
          <p:cNvCxnSpPr/>
          <p:nvPr/>
        </p:nvCxnSpPr>
        <p:spPr>
          <a:xfrm>
            <a:off x="11519648" y="3984323"/>
            <a:ext cx="0" cy="375360"/>
          </a:xfrm>
          <a:prstGeom prst="line">
            <a:avLst/>
          </a:prstGeom>
          <a:ln w="28575">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1585194" y="3558331"/>
            <a:ext cx="49932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
            </a:r>
            <a:r>
              <a:rPr lang="en-US" baseline="-25000"/>
              <a:t>1</a:t>
            </a:r>
            <a:endParaRPr lang="en-US"/>
          </a:p>
        </p:txBody>
      </p:sp>
      <p:sp>
        <p:nvSpPr>
          <p:cNvPr id="28" name="TextBox 27"/>
          <p:cNvSpPr txBox="1"/>
          <p:nvPr/>
        </p:nvSpPr>
        <p:spPr>
          <a:xfrm>
            <a:off x="11595246" y="3970951"/>
            <a:ext cx="49932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
            </a:r>
            <a:r>
              <a:rPr lang="en-US" baseline="-25000"/>
              <a:t>2</a:t>
            </a:r>
            <a:endParaRPr lang="en-US"/>
          </a:p>
        </p:txBody>
      </p:sp>
      <p:sp>
        <p:nvSpPr>
          <p:cNvPr id="32" name="TextBox 25">
            <a:extLst>
              <a:ext uri="{FF2B5EF4-FFF2-40B4-BE49-F238E27FC236}">
                <a16:creationId xmlns:a16="http://schemas.microsoft.com/office/drawing/2014/main" id="{17709717-2280-49AD-AEF0-FE1395C7F205}"/>
              </a:ext>
            </a:extLst>
          </p:cNvPr>
          <p:cNvSpPr txBox="1"/>
          <p:nvPr/>
        </p:nvSpPr>
        <p:spPr>
          <a:xfrm>
            <a:off x="5628068" y="1675178"/>
            <a:ext cx="576671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0070C0"/>
                </a:solidFill>
                <a:latin typeface="Arial" panose="020B0604020202020204" pitchFamily="34" charset="0"/>
                <a:cs typeface="Arial" panose="020B0604020202020204" pitchFamily="34" charset="0"/>
              </a:rPr>
              <a:t>0&lt;|m|&lt;1; y biến thiên theo x (Dx) do x &gt;&gt; nhanh hơn y</a:t>
            </a:r>
          </a:p>
        </p:txBody>
      </p:sp>
      <p:sp>
        <p:nvSpPr>
          <p:cNvPr id="29" name="TextBox 25">
            <a:extLst>
              <a:ext uri="{FF2B5EF4-FFF2-40B4-BE49-F238E27FC236}">
                <a16:creationId xmlns:a16="http://schemas.microsoft.com/office/drawing/2014/main" id="{17709717-2280-49AD-AEF0-FE1395C7F205}"/>
              </a:ext>
            </a:extLst>
          </p:cNvPr>
          <p:cNvSpPr txBox="1"/>
          <p:nvPr/>
        </p:nvSpPr>
        <p:spPr>
          <a:xfrm>
            <a:off x="8022892" y="5556003"/>
            <a:ext cx="407168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0070C0"/>
                </a:solidFill>
                <a:latin typeface="Arial" panose="020B0604020202020204" pitchFamily="34" charset="0"/>
                <a:cs typeface="Arial" panose="020B0604020202020204" pitchFamily="34" charset="0"/>
              </a:rPr>
              <a:t>Dx&lt;0 </a:t>
            </a:r>
            <a:r>
              <a:rPr lang="en-US">
                <a:solidFill>
                  <a:srgbClr val="0070C0"/>
                </a:solidFill>
                <a:latin typeface="Arial" panose="020B0604020202020204" pitchFamily="34" charset="0"/>
                <a:cs typeface="Arial" panose="020B0604020202020204" pitchFamily="34" charset="0"/>
                <a:sym typeface="Wingdings" panose="05000000000000000000" pitchFamily="2" charset="2"/>
              </a:rPr>
              <a:t></a:t>
            </a:r>
            <a:r>
              <a:rPr lang="en-US">
                <a:solidFill>
                  <a:srgbClr val="0070C0"/>
                </a:solidFill>
                <a:latin typeface="Arial" panose="020B0604020202020204" pitchFamily="34" charset="0"/>
                <a:cs typeface="Arial" panose="020B0604020202020204" pitchFamily="34" charset="0"/>
              </a:rPr>
              <a:t> (|d1|-|d2|)&lt;0 thì chọn P (p</a:t>
            </a:r>
            <a:r>
              <a:rPr lang="en-US" baseline="-25000">
                <a:solidFill>
                  <a:srgbClr val="0070C0"/>
                </a:solidFill>
                <a:latin typeface="Arial" panose="020B0604020202020204" pitchFamily="34" charset="0"/>
                <a:cs typeface="Arial" panose="020B0604020202020204" pitchFamily="34" charset="0"/>
              </a:rPr>
              <a:t>i</a:t>
            </a:r>
            <a:r>
              <a:rPr lang="en-US">
                <a:solidFill>
                  <a:srgbClr val="0070C0"/>
                </a:solidFill>
                <a:latin typeface="Arial" panose="020B0604020202020204" pitchFamily="34" charset="0"/>
                <a:cs typeface="Arial" panose="020B0604020202020204" pitchFamily="34" charset="0"/>
              </a:rPr>
              <a:t>&gt;0)</a:t>
            </a:r>
          </a:p>
        </p:txBody>
      </p:sp>
      <p:sp>
        <p:nvSpPr>
          <p:cNvPr id="30" name="32-Point Star 29"/>
          <p:cNvSpPr/>
          <p:nvPr/>
        </p:nvSpPr>
        <p:spPr>
          <a:xfrm>
            <a:off x="6272123" y="3056896"/>
            <a:ext cx="1928885" cy="1893195"/>
          </a:xfrm>
          <a:prstGeom prst="star32">
            <a:avLst/>
          </a:prstGeom>
          <a:solidFill>
            <a:srgbClr val="92D05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t>0&lt;|m|&lt;1</a:t>
            </a:r>
          </a:p>
          <a:p>
            <a:pPr algn="ctr"/>
            <a:r>
              <a:rPr lang="en-US"/>
              <a:t>F</a:t>
            </a:r>
            <a:r>
              <a:rPr lang="en-US">
                <a:sym typeface="Wingdings" panose="05000000000000000000" pitchFamily="2" charset="2"/>
              </a:rPr>
              <a:t>T</a:t>
            </a:r>
            <a:endParaRPr lang="en-US"/>
          </a:p>
        </p:txBody>
      </p:sp>
      <mc:AlternateContent xmlns:mc="http://schemas.openxmlformats.org/markup-compatibility/2006" xmlns:a14="http://schemas.microsoft.com/office/drawing/2010/main">
        <mc:Choice Requires="a14">
          <p:sp>
            <p:nvSpPr>
              <p:cNvPr id="33" name="Rectangle 3"/>
              <p:cNvSpPr txBox="1">
                <a:spLocks noChangeArrowheads="1"/>
              </p:cNvSpPr>
              <p:nvPr/>
            </p:nvSpPr>
            <p:spPr>
              <a:xfrm>
                <a:off x="705829" y="1654416"/>
                <a:ext cx="7921928" cy="4230521"/>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400" kern="1200">
                    <a:solidFill>
                      <a:schemeClr val="tx1"/>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q"/>
                  <a:defRPr sz="2400" kern="1200" cap="none" baseline="0">
                    <a:solidFill>
                      <a:schemeClr val="tx1"/>
                    </a:solidFill>
                    <a:effectLst/>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400" kern="1200">
                    <a:solidFill>
                      <a:schemeClr val="tx1"/>
                    </a:solidFill>
                    <a:effectLst/>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ü"/>
                  <a:defRPr sz="2400" kern="1200" cap="none" baseline="0">
                    <a:solidFill>
                      <a:schemeClr val="tx1"/>
                    </a:solidFill>
                    <a:effectLst/>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20000"/>
                  </a:lnSpc>
                  <a:spcBef>
                    <a:spcPts val="500"/>
                  </a:spcBef>
                  <a:buClr>
                    <a:schemeClr val="accent1"/>
                  </a:buClr>
                  <a:buSzPct val="100000"/>
                  <a:buFont typeface="Courier New" panose="02070309020205020404" pitchFamily="49" charset="0"/>
                  <a:buChar char="o"/>
                  <a:defRPr sz="2400" kern="1200">
                    <a:solidFill>
                      <a:schemeClr val="tx1"/>
                    </a:solidFill>
                    <a:effectLst/>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a:t>Ta có: </a:t>
                </a:r>
                <a:r>
                  <a:rPr lang="en-US" i="1"/>
                  <a:t>y </a:t>
                </a:r>
                <a:r>
                  <a:rPr lang="en-US"/>
                  <a:t>= </a:t>
                </a:r>
                <a:r>
                  <a:rPr lang="en-US" i="1"/>
                  <a:t>m</a:t>
                </a:r>
                <a:r>
                  <a:rPr lang="en-US"/>
                  <a:t>(</a:t>
                </a:r>
                <a:r>
                  <a:rPr lang="en-US" i="1"/>
                  <a:t>x</a:t>
                </a:r>
                <a:r>
                  <a:rPr lang="en-US" i="1" baseline="-25000"/>
                  <a:t>i</a:t>
                </a:r>
                <a:r>
                  <a:rPr lang="en-US"/>
                  <a:t>-1) + </a:t>
                </a:r>
                <a:r>
                  <a:rPr lang="en-US" i="1"/>
                  <a:t>b</a:t>
                </a:r>
                <a:r>
                  <a:rPr lang="en-US"/>
                  <a:t> </a:t>
                </a:r>
              </a:p>
              <a:p>
                <a:r>
                  <a:rPr lang="en-US">
                    <a:solidFill>
                      <a:srgbClr val="FF0000"/>
                    </a:solidFill>
                  </a:rPr>
                  <a:t>Đặt d</a:t>
                </a:r>
                <a:r>
                  <a:rPr lang="en-US" baseline="-25000">
                    <a:solidFill>
                      <a:srgbClr val="FF0000"/>
                    </a:solidFill>
                  </a:rPr>
                  <a:t>1</a:t>
                </a:r>
                <a:r>
                  <a:rPr lang="en-US">
                    <a:solidFill>
                      <a:srgbClr val="FF0000"/>
                    </a:solidFill>
                  </a:rPr>
                  <a:t>= y</a:t>
                </a:r>
                <a:r>
                  <a:rPr lang="en-US" baseline="-25000">
                    <a:solidFill>
                      <a:srgbClr val="FF0000"/>
                    </a:solidFill>
                  </a:rPr>
                  <a:t>i+1 </a:t>
                </a:r>
                <a:r>
                  <a:rPr lang="en-US">
                    <a:solidFill>
                      <a:srgbClr val="FF0000"/>
                    </a:solidFill>
                  </a:rPr>
                  <a:t>-y</a:t>
                </a:r>
                <a:r>
                  <a:rPr lang="en-US" baseline="-25000">
                    <a:solidFill>
                      <a:srgbClr val="FF0000"/>
                    </a:solidFill>
                  </a:rPr>
                  <a:t> </a:t>
                </a:r>
                <a:r>
                  <a:rPr lang="en-US">
                    <a:solidFill>
                      <a:srgbClr val="FF0000"/>
                    </a:solidFill>
                  </a:rPr>
                  <a:t>và d</a:t>
                </a:r>
                <a:r>
                  <a:rPr lang="en-US" baseline="-25000">
                    <a:solidFill>
                      <a:srgbClr val="FF0000"/>
                    </a:solidFill>
                  </a:rPr>
                  <a:t>2</a:t>
                </a:r>
                <a:r>
                  <a:rPr lang="en-US">
                    <a:solidFill>
                      <a:srgbClr val="FF0000"/>
                    </a:solidFill>
                  </a:rPr>
                  <a:t>= y - y</a:t>
                </a:r>
                <a:r>
                  <a:rPr lang="en-US" baseline="-25000">
                    <a:solidFill>
                      <a:srgbClr val="FF0000"/>
                    </a:solidFill>
                  </a:rPr>
                  <a:t>i</a:t>
                </a:r>
                <a:endParaRPr lang="en-US">
                  <a:solidFill>
                    <a:srgbClr val="FF0000"/>
                  </a:solidFill>
                </a:endParaRPr>
              </a:p>
              <a:p>
                <a:r>
                  <a:rPr lang="vi-VN"/>
                  <a:t>Xét </a:t>
                </a:r>
                <a:r>
                  <a:rPr lang="vi-VN" i="1"/>
                  <a:t>p</a:t>
                </a:r>
                <a:r>
                  <a:rPr lang="vi-VN" i="1" baseline="-25000"/>
                  <a:t>i</a:t>
                </a:r>
                <a:r>
                  <a:rPr lang="vi-VN" i="1"/>
                  <a:t> </a:t>
                </a:r>
                <a:r>
                  <a:rPr lang="vi-VN"/>
                  <a:t>= </a:t>
                </a:r>
                <a:r>
                  <a:rPr lang="vi-VN" i="1"/>
                  <a:t>D</a:t>
                </a:r>
                <a:r>
                  <a:rPr lang="vi-VN" i="1" baseline="-25000"/>
                  <a:t>x</a:t>
                </a:r>
                <a:r>
                  <a:rPr lang="vi-VN"/>
                  <a:t>(</a:t>
                </a:r>
                <a:r>
                  <a:rPr lang="vi-VN" i="1"/>
                  <a:t>d</a:t>
                </a:r>
                <a:r>
                  <a:rPr lang="vi-VN" baseline="-25000"/>
                  <a:t>1</a:t>
                </a:r>
                <a:r>
                  <a:rPr lang="vi-VN"/>
                  <a:t>−</a:t>
                </a:r>
                <a:r>
                  <a:rPr lang="vi-VN" i="1"/>
                  <a:t>d</a:t>
                </a:r>
                <a:r>
                  <a:rPr lang="vi-VN" baseline="-25000"/>
                  <a:t>2</a:t>
                </a:r>
                <a:r>
                  <a:rPr lang="vi-VN"/>
                  <a:t>) = </a:t>
                </a:r>
                <a:r>
                  <a:rPr lang="vi-VN" i="1"/>
                  <a:t>Dx</a:t>
                </a:r>
                <a:r>
                  <a:rPr lang="vi-VN"/>
                  <a:t>(2</a:t>
                </a:r>
                <a:r>
                  <a:rPr lang="vi-VN" i="1"/>
                  <a:t>y</a:t>
                </a:r>
                <a:r>
                  <a:rPr lang="en-US" i="1" baseline="-25000"/>
                  <a:t>i</a:t>
                </a:r>
                <a:r>
                  <a:rPr lang="vi-VN" i="1"/>
                  <a:t> </a:t>
                </a:r>
                <a:r>
                  <a:rPr lang="en-US" i="1"/>
                  <a:t>- </a:t>
                </a:r>
                <a:r>
                  <a:rPr lang="vi-VN"/>
                  <a:t>2</a:t>
                </a:r>
                <a:r>
                  <a:rPr lang="vi-VN" i="1"/>
                  <a:t>y</a:t>
                </a:r>
                <a:r>
                  <a:rPr lang="en-US" i="1" baseline="-25000"/>
                  <a:t> </a:t>
                </a:r>
                <a:r>
                  <a:rPr lang="en-US"/>
                  <a:t>+</a:t>
                </a:r>
                <a:r>
                  <a:rPr lang="vi-VN"/>
                  <a:t> 1)</a:t>
                </a:r>
                <a:r>
                  <a:rPr lang="en-US"/>
                  <a:t>.</a:t>
                </a:r>
                <a:r>
                  <a:rPr lang="en-US">
                    <a:solidFill>
                      <a:srgbClr val="FF0000"/>
                    </a:solidFill>
                  </a:rPr>
                  <a:t> Vì y</a:t>
                </a:r>
                <a:r>
                  <a:rPr lang="en-US" baseline="-25000">
                    <a:solidFill>
                      <a:srgbClr val="FF0000"/>
                    </a:solidFill>
                  </a:rPr>
                  <a:t>i+1</a:t>
                </a:r>
                <a:r>
                  <a:rPr lang="en-US">
                    <a:solidFill>
                      <a:srgbClr val="FF0000"/>
                    </a:solidFill>
                  </a:rPr>
                  <a:t> = y</a:t>
                </a:r>
                <a:r>
                  <a:rPr lang="en-US" baseline="-25000">
                    <a:solidFill>
                      <a:srgbClr val="FF0000"/>
                    </a:solidFill>
                  </a:rPr>
                  <a:t>i </a:t>
                </a:r>
                <a:r>
                  <a:rPr lang="en-US">
                    <a:solidFill>
                      <a:srgbClr val="FF0000"/>
                    </a:solidFill>
                  </a:rPr>
                  <a:t>+1</a:t>
                </a:r>
              </a:p>
              <a:p>
                <a:r>
                  <a:rPr lang="vi-VN"/>
                  <a:t>⇒ </a:t>
                </a:r>
                <a:r>
                  <a:rPr lang="vi-VN" i="1"/>
                  <a:t>p</a:t>
                </a:r>
                <a:r>
                  <a:rPr lang="vi-VN" i="1" baseline="-25000"/>
                  <a:t>i</a:t>
                </a:r>
                <a:r>
                  <a:rPr lang="vi-VN" i="1"/>
                  <a:t> </a:t>
                </a:r>
                <a:r>
                  <a:rPr lang="vi-VN"/>
                  <a:t>= </a:t>
                </a:r>
                <a:r>
                  <a:rPr lang="vi-VN" i="1"/>
                  <a:t>Dx </a:t>
                </a:r>
                <a:r>
                  <a:rPr lang="en-US"/>
                  <a:t>{</a:t>
                </a:r>
                <a:r>
                  <a:rPr lang="vi-VN"/>
                  <a:t>2</a:t>
                </a:r>
                <a:r>
                  <a:rPr lang="vi-VN" i="1"/>
                  <a:t>y</a:t>
                </a:r>
                <a:r>
                  <a:rPr lang="vi-VN" i="1" baseline="-25000"/>
                  <a:t>i </a:t>
                </a:r>
                <a:r>
                  <a:rPr lang="en-US"/>
                  <a:t>- 2[</a:t>
                </a:r>
                <a:r>
                  <a:rPr lang="vi-VN" i="1"/>
                  <a:t>m </a:t>
                </a:r>
                <a:r>
                  <a:rPr lang="vi-VN"/>
                  <a:t>(</a:t>
                </a:r>
                <a:r>
                  <a:rPr lang="vi-VN" i="1"/>
                  <a:t>x</a:t>
                </a:r>
                <a:r>
                  <a:rPr lang="vi-VN" i="1" baseline="-25000"/>
                  <a:t>i</a:t>
                </a:r>
                <a:r>
                  <a:rPr lang="en-US"/>
                  <a:t>-</a:t>
                </a:r>
                <a:r>
                  <a:rPr lang="vi-VN"/>
                  <a:t>1)+ </a:t>
                </a:r>
                <a:r>
                  <a:rPr lang="vi-VN" i="1"/>
                  <a:t>b</a:t>
                </a:r>
                <a:r>
                  <a:rPr lang="vi-VN"/>
                  <a:t>] </a:t>
                </a:r>
                <a:r>
                  <a:rPr lang="en-US"/>
                  <a:t>+ 1}</a:t>
                </a:r>
              </a:p>
              <a:p>
                <a:r>
                  <a:rPr lang="vi-VN"/>
                  <a:t>Thay</a:t>
                </a:r>
                <a:r>
                  <a:rPr lang="en-US"/>
                  <a:t> </a:t>
                </a:r>
                <a14:m>
                  <m:oMath xmlns:m="http://schemas.openxmlformats.org/officeDocument/2006/math">
                    <m:r>
                      <a:rPr lang="en-US" i="1">
                        <a:latin typeface="Cambria Math" panose="02040503050406030204" pitchFamily="18" charset="0"/>
                      </a:rPr>
                      <m:t>𝑚</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𝑦</m:t>
                            </m:r>
                          </m:sub>
                        </m:sSub>
                      </m:num>
                      <m:den>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𝑥</m:t>
                            </m:r>
                          </m:sub>
                        </m:sSub>
                      </m:den>
                    </m:f>
                  </m:oMath>
                </a14:m>
                <a:r>
                  <a:rPr lang="en-US" i="1"/>
                  <a:t>  </a:t>
                </a:r>
                <a:r>
                  <a:rPr lang="vi-VN"/>
                  <a:t>vào phương trình trên ta được: </a:t>
                </a:r>
                <a:endParaRPr lang="en-US"/>
              </a:p>
              <a:p>
                <a:r>
                  <a:rPr lang="vi-VN" i="1"/>
                  <a:t>p</a:t>
                </a:r>
                <a:r>
                  <a:rPr lang="vi-VN" i="1" baseline="-25000"/>
                  <a:t>i</a:t>
                </a:r>
                <a:r>
                  <a:rPr lang="vi-VN" i="1"/>
                  <a:t> </a:t>
                </a:r>
                <a:r>
                  <a:rPr lang="vi-VN"/>
                  <a:t>= 2</a:t>
                </a:r>
                <a:r>
                  <a:rPr lang="vi-VN" i="1"/>
                  <a:t>Dxy</a:t>
                </a:r>
                <a:r>
                  <a:rPr lang="vi-VN" i="1" baseline="-25000"/>
                  <a:t>i </a:t>
                </a:r>
                <a:r>
                  <a:rPr lang="en-US" i="1" baseline="-25000"/>
                  <a:t> </a:t>
                </a:r>
                <a:r>
                  <a:rPr lang="en-US" i="1"/>
                  <a:t>- </a:t>
                </a:r>
                <a:r>
                  <a:rPr lang="vi-VN"/>
                  <a:t>2</a:t>
                </a:r>
                <a:r>
                  <a:rPr lang="vi-VN" i="1"/>
                  <a:t>Dyx</a:t>
                </a:r>
                <a:r>
                  <a:rPr lang="vi-VN" i="1" baseline="-25000"/>
                  <a:t>i</a:t>
                </a:r>
                <a:r>
                  <a:rPr lang="vi-VN" i="1"/>
                  <a:t> </a:t>
                </a:r>
                <a:r>
                  <a:rPr lang="en-US" i="1"/>
                  <a:t>+ 2</a:t>
                </a:r>
                <a:r>
                  <a:rPr lang="en-US"/>
                  <a:t>Dy - 2bDx +</a:t>
                </a:r>
                <a:r>
                  <a:rPr lang="vi-VN" i="1"/>
                  <a:t> Dx</a:t>
                </a:r>
                <a:endParaRPr lang="en-US" i="1"/>
              </a:p>
              <a:p>
                <a:r>
                  <a:rPr lang="en-US" i="1"/>
                  <a:t>p</a:t>
                </a:r>
                <a:r>
                  <a:rPr lang="en-US" i="1" baseline="-25000"/>
                  <a:t>i</a:t>
                </a:r>
                <a:r>
                  <a:rPr lang="en-US" baseline="-25000"/>
                  <a:t>+1</a:t>
                </a:r>
                <a:r>
                  <a:rPr lang="en-US"/>
                  <a:t> − </a:t>
                </a:r>
                <a:r>
                  <a:rPr lang="en-US" i="1"/>
                  <a:t>p</a:t>
                </a:r>
                <a:r>
                  <a:rPr lang="en-US" i="1" baseline="-25000"/>
                  <a:t>i</a:t>
                </a:r>
                <a:r>
                  <a:rPr lang="en-US" i="1"/>
                  <a:t> </a:t>
                </a:r>
                <a:r>
                  <a:rPr lang="en-US"/>
                  <a:t>= 2Dx(y</a:t>
                </a:r>
                <a:r>
                  <a:rPr lang="en-US" baseline="-25000"/>
                  <a:t>i+1</a:t>
                </a:r>
                <a:r>
                  <a:rPr lang="en-US"/>
                  <a:t> - y</a:t>
                </a:r>
                <a:r>
                  <a:rPr lang="en-US" baseline="-25000"/>
                  <a:t>i</a:t>
                </a:r>
                <a:r>
                  <a:rPr lang="en-US"/>
                  <a:t>) - 2Dy(x</a:t>
                </a:r>
                <a:r>
                  <a:rPr lang="en-US" baseline="-25000"/>
                  <a:t>i+1 </a:t>
                </a:r>
                <a:r>
                  <a:rPr lang="en-US"/>
                  <a:t>- x</a:t>
                </a:r>
                <a:r>
                  <a:rPr lang="en-US" baseline="-25000"/>
                  <a:t>i</a:t>
                </a:r>
                <a:r>
                  <a:rPr lang="en-US"/>
                  <a:t>)</a:t>
                </a:r>
                <a:br>
                  <a:rPr lang="en-US"/>
                </a:br>
                <a:r>
                  <a:rPr lang="en-US"/>
                  <a:t>⇔ </a:t>
                </a:r>
                <a:r>
                  <a:rPr lang="en-US" i="1"/>
                  <a:t>p</a:t>
                </a:r>
                <a:r>
                  <a:rPr lang="en-US" i="1" baseline="-25000"/>
                  <a:t>i</a:t>
                </a:r>
                <a:r>
                  <a:rPr lang="en-US" baseline="-25000"/>
                  <a:t>+1</a:t>
                </a:r>
                <a:r>
                  <a:rPr lang="en-US"/>
                  <a:t> − </a:t>
                </a:r>
                <a:r>
                  <a:rPr lang="en-US" i="1"/>
                  <a:t>p</a:t>
                </a:r>
                <a:r>
                  <a:rPr lang="en-US" i="1" baseline="-25000"/>
                  <a:t>i</a:t>
                </a:r>
                <a:r>
                  <a:rPr lang="en-US" i="1"/>
                  <a:t> </a:t>
                </a:r>
                <a:r>
                  <a:rPr lang="en-US"/>
                  <a:t>=  2</a:t>
                </a:r>
                <a:r>
                  <a:rPr lang="en-US" i="1"/>
                  <a:t>D</a:t>
                </a:r>
                <a:r>
                  <a:rPr lang="en-US" i="1" baseline="-25000"/>
                  <a:t>y </a:t>
                </a:r>
                <a:r>
                  <a:rPr lang="en-US"/>
                  <a:t> + 2</a:t>
                </a:r>
                <a:r>
                  <a:rPr lang="en-US" i="1"/>
                  <a:t>D</a:t>
                </a:r>
                <a:r>
                  <a:rPr lang="en-US" i="1" baseline="-25000"/>
                  <a:t>x</a:t>
                </a:r>
                <a:r>
                  <a:rPr lang="en-US" i="1"/>
                  <a:t> </a:t>
                </a:r>
                <a:r>
                  <a:rPr lang="en-US"/>
                  <a:t>(</a:t>
                </a:r>
                <a:r>
                  <a:rPr lang="en-US" i="1"/>
                  <a:t>y</a:t>
                </a:r>
                <a:r>
                  <a:rPr lang="en-US" i="1" baseline="-25000"/>
                  <a:t>i</a:t>
                </a:r>
                <a:r>
                  <a:rPr lang="en-US" baseline="-25000"/>
                  <a:t>+1</a:t>
                </a:r>
                <a:r>
                  <a:rPr lang="en-US"/>
                  <a:t> − </a:t>
                </a:r>
                <a:r>
                  <a:rPr lang="en-US" i="1"/>
                  <a:t>y</a:t>
                </a:r>
                <a:r>
                  <a:rPr lang="en-US" i="1" baseline="-25000"/>
                  <a:t>i</a:t>
                </a:r>
                <a:r>
                  <a:rPr lang="en-US"/>
                  <a:t>) , do </a:t>
                </a:r>
                <a:r>
                  <a:rPr lang="en-US" i="1"/>
                  <a:t>x</a:t>
                </a:r>
                <a:r>
                  <a:rPr lang="en-US" i="1" baseline="-25000"/>
                  <a:t>i</a:t>
                </a:r>
                <a:r>
                  <a:rPr lang="en-US" baseline="-25000"/>
                  <a:t>+1</a:t>
                </a:r>
                <a:r>
                  <a:rPr lang="en-US"/>
                  <a:t> = </a:t>
                </a:r>
                <a:r>
                  <a:rPr lang="en-US" i="1"/>
                  <a:t>x</a:t>
                </a:r>
                <a:r>
                  <a:rPr lang="en-US" i="1" baseline="-25000"/>
                  <a:t>i </a:t>
                </a:r>
                <a:r>
                  <a:rPr lang="en-US"/>
                  <a:t>- 1</a:t>
                </a:r>
              </a:p>
            </p:txBody>
          </p:sp>
        </mc:Choice>
        <mc:Fallback xmlns="">
          <p:sp>
            <p:nvSpPr>
              <p:cNvPr id="33" name="Rectangle 3"/>
              <p:cNvSpPr txBox="1">
                <a:spLocks noRot="1" noChangeAspect="1" noMove="1" noResize="1" noEditPoints="1" noAdjustHandles="1" noChangeArrowheads="1" noChangeShapeType="1" noTextEdit="1"/>
              </p:cNvSpPr>
              <p:nvPr/>
            </p:nvSpPr>
            <p:spPr>
              <a:xfrm>
                <a:off x="705829" y="1654416"/>
                <a:ext cx="7921928" cy="4230521"/>
              </a:xfrm>
              <a:prstGeom prst="rect">
                <a:avLst/>
              </a:prstGeom>
              <a:blipFill>
                <a:blip r:embed="rId2"/>
                <a:stretch>
                  <a:fillRect l="-924" t="-720"/>
                </a:stretch>
              </a:blipFill>
            </p:spPr>
            <p:txBody>
              <a:bodyPr/>
              <a:lstStyle/>
              <a:p>
                <a:r>
                  <a:rPr lang="en-US">
                    <a:noFill/>
                  </a:rPr>
                  <a:t> </a:t>
                </a:r>
              </a:p>
            </p:txBody>
          </p:sp>
        </mc:Fallback>
      </mc:AlternateContent>
    </p:spTree>
    <p:extLst>
      <p:ext uri="{BB962C8B-B14F-4D97-AF65-F5344CB8AC3E}">
        <p14:creationId xmlns:p14="http://schemas.microsoft.com/office/powerpoint/2010/main" val="374188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afterEffect">
                                  <p:stCondLst>
                                    <p:cond delay="0"/>
                                  </p:stCondLst>
                                  <p:childTnLst>
                                    <p:animScale>
                                      <p:cBhvr>
                                        <p:cTn id="6" dur="2000" fill="hold"/>
                                        <p:tgtEl>
                                          <p:spTgt spid="16"/>
                                        </p:tgtEl>
                                      </p:cBhvr>
                                      <p:by x="150000" y="150000"/>
                                    </p:animScale>
                                  </p:childTnLst>
                                </p:cTn>
                              </p:par>
                            </p:childTnLst>
                          </p:cTn>
                        </p:par>
                        <p:par>
                          <p:cTn id="7" fill="hold">
                            <p:stCondLst>
                              <p:cond delay="2000"/>
                            </p:stCondLst>
                            <p:childTnLst>
                              <p:par>
                                <p:cTn id="8" presetID="6" presetClass="emph" presetSubtype="0" fill="hold" grpId="0" nodeType="afterEffect">
                                  <p:stCondLst>
                                    <p:cond delay="0"/>
                                  </p:stCondLst>
                                  <p:childTnLst>
                                    <p:animScale>
                                      <p:cBhvr>
                                        <p:cTn id="9" dur="2000" fill="hold"/>
                                        <p:tgtEl>
                                          <p:spTgt spid="1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r>
              <a:rPr lang="en-US" b="1"/>
              <a:t>2.2. </a:t>
            </a:r>
            <a:r>
              <a:rPr lang="vi-VN" b="1"/>
              <a:t>Các đối tượng đồ họa cơ sở</a:t>
            </a:r>
            <a:r>
              <a:rPr lang="en-US" b="1"/>
              <a:t> </a:t>
            </a:r>
            <a:r>
              <a:rPr lang="en-US" b="1" cap="none"/>
              <a:t>(tt)</a:t>
            </a:r>
            <a:endParaRPr lang="en-US"/>
          </a:p>
        </p:txBody>
      </p:sp>
      <mc:AlternateContent xmlns:mc="http://schemas.openxmlformats.org/markup-compatibility/2006" xmlns:a14="http://schemas.microsoft.com/office/drawing/2010/main">
        <mc:Choice Requires="a14">
          <p:sp>
            <p:nvSpPr>
              <p:cNvPr id="225283" name="Rectangle 3"/>
              <p:cNvSpPr>
                <a:spLocks noGrp="1" noChangeArrowheads="1"/>
              </p:cNvSpPr>
              <p:nvPr>
                <p:ph type="body" idx="1"/>
              </p:nvPr>
            </p:nvSpPr>
            <p:spPr>
              <a:xfrm>
                <a:off x="695460" y="1668003"/>
                <a:ext cx="7921928" cy="4230521"/>
              </a:xfrm>
            </p:spPr>
            <p:txBody>
              <a:bodyPr>
                <a:normAutofit fontScale="85000" lnSpcReduction="20000"/>
              </a:bodyPr>
              <a:lstStyle/>
              <a:p>
                <a:pPr lvl="0">
                  <a:lnSpc>
                    <a:spcPct val="170000"/>
                  </a:lnSpc>
                  <a:spcBef>
                    <a:spcPts val="0"/>
                  </a:spcBef>
                </a:pPr>
                <a:r>
                  <a:rPr lang="vi-VN" sz="2000"/>
                  <a:t>Từ đây ta có thể suy ra cách tính </a:t>
                </a:r>
                <a:r>
                  <a:rPr lang="vi-VN" sz="2000" i="1"/>
                  <a:t>p</a:t>
                </a:r>
                <a:r>
                  <a:rPr lang="vi-VN" sz="2000" i="1" baseline="-25000"/>
                  <a:t>i</a:t>
                </a:r>
                <a:r>
                  <a:rPr lang="vi-VN" sz="2000" baseline="-25000"/>
                  <a:t>+1</a:t>
                </a:r>
                <a:r>
                  <a:rPr lang="vi-VN" sz="2000"/>
                  <a:t> như sau:</a:t>
                </a:r>
                <a:r>
                  <a:rPr lang="en-US" sz="2000"/>
                  <a:t> </a:t>
                </a:r>
              </a:p>
              <a:p>
                <a:pPr lvl="0">
                  <a:lnSpc>
                    <a:spcPct val="170000"/>
                  </a:lnSpc>
                  <a:spcBef>
                    <a:spcPts val="0"/>
                  </a:spcBef>
                </a:pPr>
                <a:r>
                  <a:rPr lang="en-US" sz="2000" i="1"/>
                  <a:t>Từ </a:t>
                </a:r>
                <a:r>
                  <a:rPr lang="en-US" i="1"/>
                  <a:t>p</a:t>
                </a:r>
                <a:r>
                  <a:rPr lang="en-US" i="1" baseline="-25000"/>
                  <a:t>i</a:t>
                </a:r>
                <a:r>
                  <a:rPr lang="en-US" baseline="-25000"/>
                  <a:t>+1</a:t>
                </a:r>
                <a:r>
                  <a:rPr lang="en-US"/>
                  <a:t> − </a:t>
                </a:r>
                <a:r>
                  <a:rPr lang="en-US" i="1"/>
                  <a:t>p</a:t>
                </a:r>
                <a:r>
                  <a:rPr lang="en-US" i="1" baseline="-25000"/>
                  <a:t>i</a:t>
                </a:r>
                <a:r>
                  <a:rPr lang="en-US" i="1"/>
                  <a:t> </a:t>
                </a:r>
                <a:r>
                  <a:rPr lang="en-US"/>
                  <a:t>=  2</a:t>
                </a:r>
                <a:r>
                  <a:rPr lang="en-US" i="1"/>
                  <a:t>D</a:t>
                </a:r>
                <a:r>
                  <a:rPr lang="en-US" i="1" baseline="-25000"/>
                  <a:t>y </a:t>
                </a:r>
                <a:r>
                  <a:rPr lang="en-US"/>
                  <a:t> + 2</a:t>
                </a:r>
                <a:r>
                  <a:rPr lang="en-US" i="1"/>
                  <a:t>D</a:t>
                </a:r>
                <a:r>
                  <a:rPr lang="en-US" i="1" baseline="-25000"/>
                  <a:t>x</a:t>
                </a:r>
                <a:r>
                  <a:rPr lang="en-US" i="1"/>
                  <a:t> </a:t>
                </a:r>
                <a:r>
                  <a:rPr lang="en-US"/>
                  <a:t>(</a:t>
                </a:r>
                <a:r>
                  <a:rPr lang="en-US" i="1"/>
                  <a:t>y</a:t>
                </a:r>
                <a:r>
                  <a:rPr lang="en-US" i="1" baseline="-25000"/>
                  <a:t>i</a:t>
                </a:r>
                <a:r>
                  <a:rPr lang="en-US" baseline="-25000"/>
                  <a:t>+1</a:t>
                </a:r>
                <a:r>
                  <a:rPr lang="en-US"/>
                  <a:t> − </a:t>
                </a:r>
                <a:r>
                  <a:rPr lang="en-US" i="1"/>
                  <a:t>y</a:t>
                </a:r>
                <a:r>
                  <a:rPr lang="en-US" i="1" baseline="-25000"/>
                  <a:t>i</a:t>
                </a:r>
                <a:r>
                  <a:rPr lang="en-US"/>
                  <a:t>)</a:t>
                </a:r>
                <a:r>
                  <a:rPr lang="vi-VN" sz="2000"/>
                  <a:t/>
                </a:r>
                <a:br>
                  <a:rPr lang="vi-VN" sz="2000"/>
                </a:br>
                <a:r>
                  <a:rPr lang="vi-VN" sz="2000">
                    <a:solidFill>
                      <a:srgbClr val="FF0000"/>
                    </a:solidFill>
                  </a:rPr>
                  <a:t>Nếu </a:t>
                </a:r>
                <a:r>
                  <a:rPr lang="vi-VN" sz="2000" i="1">
                    <a:solidFill>
                      <a:srgbClr val="FF0000"/>
                    </a:solidFill>
                  </a:rPr>
                  <a:t>p</a:t>
                </a:r>
                <a:r>
                  <a:rPr lang="vi-VN" sz="2000" i="1" baseline="-25000">
                    <a:solidFill>
                      <a:srgbClr val="FF0000"/>
                    </a:solidFill>
                  </a:rPr>
                  <a:t>i</a:t>
                </a:r>
                <a:r>
                  <a:rPr lang="en-US" sz="2000" i="1">
                    <a:solidFill>
                      <a:srgbClr val="FF0000"/>
                    </a:solidFill>
                    <a:sym typeface="Symbol" panose="05050102010706020507" pitchFamily="18" charset="2"/>
                  </a:rPr>
                  <a:t></a:t>
                </a:r>
                <a:r>
                  <a:rPr lang="vi-VN" sz="2000">
                    <a:solidFill>
                      <a:srgbClr val="FF0000"/>
                    </a:solidFill>
                  </a:rPr>
                  <a:t> 0 thì </a:t>
                </a:r>
                <a:r>
                  <a:rPr lang="vi-VN" sz="2000" i="1">
                    <a:solidFill>
                      <a:srgbClr val="FF0000"/>
                    </a:solidFill>
                  </a:rPr>
                  <a:t>p</a:t>
                </a:r>
                <a:r>
                  <a:rPr lang="vi-VN" sz="2000" i="1" baseline="-25000">
                    <a:solidFill>
                      <a:srgbClr val="FF0000"/>
                    </a:solidFill>
                  </a:rPr>
                  <a:t>i</a:t>
                </a:r>
                <a:r>
                  <a:rPr lang="vi-VN" sz="2000" baseline="-25000">
                    <a:solidFill>
                      <a:srgbClr val="FF0000"/>
                    </a:solidFill>
                  </a:rPr>
                  <a:t>+1</a:t>
                </a:r>
                <a:r>
                  <a:rPr lang="vi-VN" sz="2000">
                    <a:solidFill>
                      <a:srgbClr val="FF0000"/>
                    </a:solidFill>
                  </a:rPr>
                  <a:t> = </a:t>
                </a:r>
                <a:r>
                  <a:rPr lang="vi-VN" sz="2000" i="1">
                    <a:solidFill>
                      <a:srgbClr val="FF0000"/>
                    </a:solidFill>
                  </a:rPr>
                  <a:t>p</a:t>
                </a:r>
                <a:r>
                  <a:rPr lang="vi-VN" sz="2000" i="1" baseline="-25000">
                    <a:solidFill>
                      <a:srgbClr val="FF0000"/>
                    </a:solidFill>
                  </a:rPr>
                  <a:t>i</a:t>
                </a:r>
                <a:r>
                  <a:rPr lang="vi-VN" sz="2000" i="1">
                    <a:solidFill>
                      <a:srgbClr val="FF0000"/>
                    </a:solidFill>
                  </a:rPr>
                  <a:t> </a:t>
                </a:r>
                <a:r>
                  <a:rPr lang="en-US" sz="2000" i="1">
                    <a:solidFill>
                      <a:srgbClr val="FF0000"/>
                    </a:solidFill>
                  </a:rPr>
                  <a:t>+</a:t>
                </a:r>
                <a:r>
                  <a:rPr lang="vi-VN" sz="2000">
                    <a:solidFill>
                      <a:srgbClr val="FF0000"/>
                    </a:solidFill>
                  </a:rPr>
                  <a:t> 2</a:t>
                </a:r>
                <a:r>
                  <a:rPr lang="vi-VN" sz="2000" i="1">
                    <a:solidFill>
                      <a:srgbClr val="FF0000"/>
                    </a:solidFill>
                  </a:rPr>
                  <a:t>D</a:t>
                </a:r>
                <a:r>
                  <a:rPr lang="vi-VN" sz="2000" i="1" baseline="-25000">
                    <a:solidFill>
                      <a:srgbClr val="FF0000"/>
                    </a:solidFill>
                  </a:rPr>
                  <a:t>y </a:t>
                </a:r>
                <a:r>
                  <a:rPr lang="en-US" sz="2000" i="1" baseline="-25000">
                    <a:solidFill>
                      <a:srgbClr val="FF0000"/>
                    </a:solidFill>
                  </a:rPr>
                  <a:t> </a:t>
                </a:r>
                <a:r>
                  <a:rPr lang="vi-VN" sz="2000"/>
                  <a:t>do ta chọn </a:t>
                </a:r>
                <a:r>
                  <a:rPr lang="vi-VN" sz="2000" i="1"/>
                  <a:t>y</a:t>
                </a:r>
                <a:r>
                  <a:rPr lang="vi-VN" sz="2000" i="1" baseline="-25000"/>
                  <a:t>i</a:t>
                </a:r>
                <a:r>
                  <a:rPr lang="vi-VN" sz="2000" baseline="-25000"/>
                  <a:t>+1</a:t>
                </a:r>
                <a:r>
                  <a:rPr lang="vi-VN" sz="2000"/>
                  <a:t> = </a:t>
                </a:r>
                <a:r>
                  <a:rPr lang="vi-VN" sz="2000" i="1"/>
                  <a:t>y</a:t>
                </a:r>
                <a:r>
                  <a:rPr lang="en-US" sz="2000" i="1" baseline="-25000"/>
                  <a:t>i</a:t>
                </a:r>
                <a:r>
                  <a:rPr lang="en-US" sz="2000" i="1"/>
                  <a:t>, </a:t>
                </a:r>
                <a:r>
                  <a:rPr lang="en-US" sz="1600" b="1" i="1">
                    <a:solidFill>
                      <a:srgbClr val="0070C0"/>
                    </a:solidFill>
                  </a:rPr>
                  <a:t>có nghĩa x=x-1 và y=y</a:t>
                </a:r>
                <a:r>
                  <a:rPr lang="en-US" sz="1600" b="1" i="1" baseline="-25000">
                    <a:solidFill>
                      <a:srgbClr val="0070C0"/>
                    </a:solidFill>
                  </a:rPr>
                  <a:t>-1</a:t>
                </a:r>
                <a:endParaRPr lang="en-US" sz="2000" b="1" baseline="-25000">
                  <a:solidFill>
                    <a:srgbClr val="0070C0"/>
                  </a:solidFill>
                </a:endParaRPr>
              </a:p>
              <a:p>
                <a:pPr lvl="0">
                  <a:lnSpc>
                    <a:spcPct val="170000"/>
                  </a:lnSpc>
                  <a:spcBef>
                    <a:spcPts val="0"/>
                  </a:spcBef>
                </a:pPr>
                <a:r>
                  <a:rPr lang="vi-VN" sz="2000"/>
                  <a:t>Ngược lại, </a:t>
                </a:r>
                <a:r>
                  <a:rPr lang="vi-VN" sz="2000">
                    <a:solidFill>
                      <a:srgbClr val="FF0000"/>
                    </a:solidFill>
                  </a:rPr>
                  <a:t>nếu </a:t>
                </a:r>
                <a:r>
                  <a:rPr lang="vi-VN" sz="2000" i="1">
                    <a:solidFill>
                      <a:srgbClr val="FF0000"/>
                    </a:solidFill>
                  </a:rPr>
                  <a:t>p</a:t>
                </a:r>
                <a:r>
                  <a:rPr lang="vi-VN" sz="2000" i="1" baseline="-25000">
                    <a:solidFill>
                      <a:srgbClr val="FF0000"/>
                    </a:solidFill>
                  </a:rPr>
                  <a:t>i</a:t>
                </a:r>
                <a:r>
                  <a:rPr lang="en-US" sz="2000" i="1">
                    <a:solidFill>
                      <a:srgbClr val="FF0000"/>
                    </a:solidFill>
                  </a:rPr>
                  <a:t>&lt;</a:t>
                </a:r>
                <a:r>
                  <a:rPr lang="vi-VN" sz="2000">
                    <a:solidFill>
                      <a:srgbClr val="FF0000"/>
                    </a:solidFill>
                  </a:rPr>
                  <a:t> 0 , thì </a:t>
                </a:r>
                <a:r>
                  <a:rPr lang="vi-VN" sz="2000" i="1">
                    <a:solidFill>
                      <a:srgbClr val="FF0000"/>
                    </a:solidFill>
                  </a:rPr>
                  <a:t>p</a:t>
                </a:r>
                <a:r>
                  <a:rPr lang="vi-VN" sz="2000" i="1" baseline="-25000">
                    <a:solidFill>
                      <a:srgbClr val="FF0000"/>
                    </a:solidFill>
                  </a:rPr>
                  <a:t>i</a:t>
                </a:r>
                <a:r>
                  <a:rPr lang="vi-VN" sz="2000" baseline="-25000">
                    <a:solidFill>
                      <a:srgbClr val="FF0000"/>
                    </a:solidFill>
                  </a:rPr>
                  <a:t>+1</a:t>
                </a:r>
                <a:r>
                  <a:rPr lang="vi-VN" sz="2000">
                    <a:solidFill>
                      <a:srgbClr val="FF0000"/>
                    </a:solidFill>
                  </a:rPr>
                  <a:t> = </a:t>
                </a:r>
                <a:r>
                  <a:rPr lang="vi-VN" sz="2000" i="1">
                    <a:solidFill>
                      <a:srgbClr val="FF0000"/>
                    </a:solidFill>
                  </a:rPr>
                  <a:t>p</a:t>
                </a:r>
                <a:r>
                  <a:rPr lang="vi-VN" sz="2000" i="1" baseline="-25000">
                    <a:solidFill>
                      <a:srgbClr val="FF0000"/>
                    </a:solidFill>
                  </a:rPr>
                  <a:t>i</a:t>
                </a:r>
                <a:r>
                  <a:rPr lang="vi-VN" sz="2000" i="1">
                    <a:solidFill>
                      <a:srgbClr val="FF0000"/>
                    </a:solidFill>
                  </a:rPr>
                  <a:t> </a:t>
                </a:r>
                <a:r>
                  <a:rPr lang="en-US" sz="2000" i="1">
                    <a:solidFill>
                      <a:srgbClr val="FF0000"/>
                    </a:solidFill>
                  </a:rPr>
                  <a:t>+ 2Dx + 2Dy</a:t>
                </a:r>
                <a:r>
                  <a:rPr lang="vi-VN" sz="2000"/>
                  <a:t>, do ta chọn </a:t>
                </a:r>
                <a:r>
                  <a:rPr lang="vi-VN" sz="2000" i="1"/>
                  <a:t>y</a:t>
                </a:r>
                <a:r>
                  <a:rPr lang="vi-VN" sz="2000" i="1" baseline="-25000"/>
                  <a:t>i</a:t>
                </a:r>
                <a:r>
                  <a:rPr lang="vi-VN" sz="2000" baseline="-25000"/>
                  <a:t>+1</a:t>
                </a:r>
                <a:r>
                  <a:rPr lang="vi-VN" sz="2000"/>
                  <a:t> = </a:t>
                </a:r>
                <a:r>
                  <a:rPr lang="vi-VN" sz="2000" i="1"/>
                  <a:t>y</a:t>
                </a:r>
                <a:r>
                  <a:rPr lang="vi-VN" sz="2000" i="1" baseline="-25000"/>
                  <a:t>i</a:t>
                </a:r>
                <a:r>
                  <a:rPr lang="en-US" sz="2000" i="1" baseline="-25000"/>
                  <a:t> </a:t>
                </a:r>
                <a:r>
                  <a:rPr lang="en-US" sz="2000" i="1"/>
                  <a:t>+1</a:t>
                </a:r>
              </a:p>
              <a:p>
                <a:pPr lvl="0">
                  <a:lnSpc>
                    <a:spcPct val="170000"/>
                  </a:lnSpc>
                  <a:spcBef>
                    <a:spcPts val="0"/>
                  </a:spcBef>
                </a:pPr>
                <a:r>
                  <a:rPr lang="vi-VN" sz="2000"/>
                  <a:t>Giá trị </a:t>
                </a:r>
                <a:r>
                  <a:rPr lang="vi-VN" sz="2000" i="1"/>
                  <a:t>p</a:t>
                </a:r>
                <a:r>
                  <a:rPr lang="vi-VN" sz="2000" baseline="-25000"/>
                  <a:t>0</a:t>
                </a:r>
                <a:r>
                  <a:rPr lang="vi-VN" sz="2000"/>
                  <a:t> được tính từ điểm vẽ đầu tiên (</a:t>
                </a:r>
                <a:r>
                  <a:rPr lang="vi-VN" sz="2000" i="1"/>
                  <a:t>x</a:t>
                </a:r>
                <a:r>
                  <a:rPr lang="vi-VN" sz="2000" baseline="-25000"/>
                  <a:t>0</a:t>
                </a:r>
                <a:r>
                  <a:rPr lang="vi-VN" sz="2000"/>
                  <a:t>, </a:t>
                </a:r>
                <a:r>
                  <a:rPr lang="vi-VN" sz="2000" i="1"/>
                  <a:t>y</a:t>
                </a:r>
                <a:r>
                  <a:rPr lang="vi-VN" sz="2000" baseline="-25000"/>
                  <a:t>0</a:t>
                </a:r>
                <a:r>
                  <a:rPr lang="vi-VN" sz="2000"/>
                  <a:t>) theo công thức:</a:t>
                </a:r>
                <a:r>
                  <a:rPr lang="en-US" sz="2000"/>
                  <a:t> </a:t>
                </a:r>
              </a:p>
              <a:p>
                <a:pPr marL="0" indent="0">
                  <a:lnSpc>
                    <a:spcPct val="170000"/>
                  </a:lnSpc>
                  <a:spcBef>
                    <a:spcPts val="0"/>
                  </a:spcBef>
                  <a:buNone/>
                </a:pPr>
                <a:r>
                  <a:rPr lang="en-US" sz="1800" i="1"/>
                  <a:t>  </a:t>
                </a:r>
                <a:r>
                  <a:rPr lang="en-US" sz="2800" i="1"/>
                  <a:t> </a:t>
                </a:r>
                <a:r>
                  <a:rPr lang="vi-VN" sz="2800" i="1"/>
                  <a:t>p</a:t>
                </a:r>
                <a:r>
                  <a:rPr lang="vi-VN" sz="2800" i="1" baseline="-25000"/>
                  <a:t>i</a:t>
                </a:r>
                <a:r>
                  <a:rPr lang="vi-VN" sz="2800" i="1"/>
                  <a:t> </a:t>
                </a:r>
                <a:r>
                  <a:rPr lang="vi-VN" sz="2800"/>
                  <a:t>=</a:t>
                </a:r>
                <a:r>
                  <a:rPr lang="en-US" sz="2100"/>
                  <a:t> </a:t>
                </a:r>
                <a:r>
                  <a:rPr lang="vi-VN"/>
                  <a:t>2</a:t>
                </a:r>
                <a:r>
                  <a:rPr lang="vi-VN" i="1"/>
                  <a:t>Dxy</a:t>
                </a:r>
                <a:r>
                  <a:rPr lang="vi-VN" i="1" baseline="-25000"/>
                  <a:t>i </a:t>
                </a:r>
                <a:r>
                  <a:rPr lang="en-US" i="1" baseline="-25000"/>
                  <a:t> </a:t>
                </a:r>
                <a:r>
                  <a:rPr lang="en-US" i="1"/>
                  <a:t>- </a:t>
                </a:r>
                <a:r>
                  <a:rPr lang="vi-VN"/>
                  <a:t>2</a:t>
                </a:r>
                <a:r>
                  <a:rPr lang="vi-VN" i="1"/>
                  <a:t>Dyx</a:t>
                </a:r>
                <a:r>
                  <a:rPr lang="vi-VN" i="1" baseline="-25000"/>
                  <a:t>i</a:t>
                </a:r>
                <a:r>
                  <a:rPr lang="vi-VN" i="1"/>
                  <a:t> </a:t>
                </a:r>
                <a:r>
                  <a:rPr lang="en-US" i="1"/>
                  <a:t>+ 2</a:t>
                </a:r>
                <a:r>
                  <a:rPr lang="en-US"/>
                  <a:t>Dy - 2bDx +</a:t>
                </a:r>
                <a:r>
                  <a:rPr lang="vi-VN" i="1"/>
                  <a:t> Dx</a:t>
                </a:r>
                <a:endParaRPr lang="en-US" sz="2000" i="1" baseline="-25000"/>
              </a:p>
              <a:p>
                <a:pPr lvl="0">
                  <a:lnSpc>
                    <a:spcPct val="170000"/>
                  </a:lnSpc>
                  <a:spcBef>
                    <a:spcPts val="0"/>
                  </a:spcBef>
                </a:pPr>
                <a:r>
                  <a:rPr lang="vi-VN" sz="2000"/>
                  <a:t>Do (</a:t>
                </a:r>
                <a:r>
                  <a:rPr lang="vi-VN" sz="2000" i="1"/>
                  <a:t>x</a:t>
                </a:r>
                <a:r>
                  <a:rPr lang="vi-VN" sz="2000" baseline="-25000"/>
                  <a:t>0</a:t>
                </a:r>
                <a:r>
                  <a:rPr lang="vi-VN" sz="2000"/>
                  <a:t>, </a:t>
                </a:r>
                <a:r>
                  <a:rPr lang="vi-VN" sz="2000" i="1"/>
                  <a:t>y</a:t>
                </a:r>
                <a:r>
                  <a:rPr lang="vi-VN" sz="2000" baseline="-25000"/>
                  <a:t>0</a:t>
                </a:r>
                <a:r>
                  <a:rPr lang="vi-VN" sz="2000"/>
                  <a:t>) là điểm nguyên thuộc về đoạn thẳng nên ta có</a:t>
                </a:r>
                <a:r>
                  <a:rPr lang="en-US" sz="2000"/>
                  <a:t>: </a:t>
                </a:r>
              </a:p>
              <a:p>
                <a:pPr lvl="0">
                  <a:lnSpc>
                    <a:spcPct val="170000"/>
                  </a:lnSpc>
                  <a:spcBef>
                    <a:spcPts val="0"/>
                  </a:spcBef>
                </a:pPr>
                <a:r>
                  <a:rPr lang="vi-VN" sz="2000" i="1"/>
                  <a:t>y</a:t>
                </a:r>
                <a:r>
                  <a:rPr lang="vi-VN" sz="2000" baseline="-25000"/>
                  <a:t>0</a:t>
                </a:r>
                <a:r>
                  <a:rPr lang="vi-VN" sz="2000"/>
                  <a:t> = </a:t>
                </a:r>
                <a:r>
                  <a:rPr lang="vi-VN" sz="2000" i="1"/>
                  <a:t>mx</a:t>
                </a:r>
                <a:r>
                  <a:rPr lang="vi-VN" sz="2000" baseline="-25000"/>
                  <a:t>0</a:t>
                </a:r>
                <a:r>
                  <a:rPr lang="vi-VN" sz="2000"/>
                  <a:t> + </a:t>
                </a:r>
                <a:r>
                  <a:rPr lang="vi-VN" sz="2000" i="1"/>
                  <a:t>b </a:t>
                </a:r>
                <a:r>
                  <a:rPr lang="vi-VN" sz="200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𝐷</m:t>
                            </m:r>
                          </m:e>
                          <m:sub>
                            <m:r>
                              <a:rPr lang="en-US" sz="2000" i="1">
                                <a:latin typeface="Cambria Math" panose="02040503050406030204" pitchFamily="18" charset="0"/>
                              </a:rPr>
                              <m:t>𝑦</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𝐷</m:t>
                            </m:r>
                          </m:e>
                          <m:sub>
                            <m:r>
                              <a:rPr lang="en-US" sz="2000" i="1">
                                <a:latin typeface="Cambria Math" panose="02040503050406030204" pitchFamily="18" charset="0"/>
                              </a:rPr>
                              <m:t>𝑥</m:t>
                            </m:r>
                          </m:sub>
                        </m:sSub>
                      </m:den>
                    </m:f>
                  </m:oMath>
                </a14:m>
                <a:r>
                  <a:rPr lang="en-US" sz="2000"/>
                  <a:t>x</a:t>
                </a:r>
                <a:r>
                  <a:rPr lang="en-US" sz="2000" baseline="-25000"/>
                  <a:t>0</a:t>
                </a:r>
                <a:r>
                  <a:rPr lang="en-US" sz="2000"/>
                  <a:t>+b</a:t>
                </a:r>
                <a:r>
                  <a:rPr lang="vi-VN" sz="2000"/>
                  <a:t>. </a:t>
                </a:r>
                <a:endParaRPr lang="en-US" sz="2000"/>
              </a:p>
              <a:p>
                <a:pPr lvl="0">
                  <a:lnSpc>
                    <a:spcPct val="170000"/>
                  </a:lnSpc>
                  <a:spcBef>
                    <a:spcPts val="0"/>
                  </a:spcBef>
                </a:pPr>
                <a:r>
                  <a:rPr lang="vi-VN" sz="2000"/>
                  <a:t>Thế vào phương trình trên ta suy ra:</a:t>
                </a:r>
                <a:r>
                  <a:rPr lang="vi-VN" sz="2000">
                    <a:solidFill>
                      <a:srgbClr val="FF0000"/>
                    </a:solidFill>
                  </a:rPr>
                  <a:t> </a:t>
                </a:r>
                <a:r>
                  <a:rPr lang="vi-VN" sz="2000" i="1">
                    <a:solidFill>
                      <a:srgbClr val="FF0000"/>
                    </a:solidFill>
                  </a:rPr>
                  <a:t>p</a:t>
                </a:r>
                <a:r>
                  <a:rPr lang="vi-VN" sz="2000" baseline="-25000">
                    <a:solidFill>
                      <a:srgbClr val="FF0000"/>
                    </a:solidFill>
                  </a:rPr>
                  <a:t>0</a:t>
                </a:r>
                <a:r>
                  <a:rPr lang="vi-VN" sz="2000">
                    <a:solidFill>
                      <a:srgbClr val="FF0000"/>
                    </a:solidFill>
                  </a:rPr>
                  <a:t> = </a:t>
                </a:r>
                <a:r>
                  <a:rPr lang="en-US" sz="2000">
                    <a:solidFill>
                      <a:srgbClr val="FF0000"/>
                    </a:solidFill>
                  </a:rPr>
                  <a:t>D</a:t>
                </a:r>
                <a:r>
                  <a:rPr lang="en-US" sz="2000" baseline="-25000">
                    <a:solidFill>
                      <a:srgbClr val="FF0000"/>
                    </a:solidFill>
                  </a:rPr>
                  <a:t>x</a:t>
                </a:r>
                <a:r>
                  <a:rPr lang="en-US" sz="2000">
                    <a:solidFill>
                      <a:srgbClr val="FF0000"/>
                    </a:solidFill>
                  </a:rPr>
                  <a:t>+2</a:t>
                </a:r>
                <a:r>
                  <a:rPr lang="vi-VN" sz="2000" i="1">
                    <a:solidFill>
                      <a:srgbClr val="FF0000"/>
                    </a:solidFill>
                  </a:rPr>
                  <a:t>D</a:t>
                </a:r>
                <a:r>
                  <a:rPr lang="en-US" sz="2000" i="1" baseline="-25000">
                    <a:solidFill>
                      <a:srgbClr val="FF0000"/>
                    </a:solidFill>
                  </a:rPr>
                  <a:t>y</a:t>
                </a:r>
                <a:endParaRPr lang="en-US" sz="2000">
                  <a:solidFill>
                    <a:srgbClr val="FF0000"/>
                  </a:solidFill>
                </a:endParaRPr>
              </a:p>
              <a:p>
                <a:pPr lvl="0">
                  <a:lnSpc>
                    <a:spcPct val="170000"/>
                  </a:lnSpc>
                  <a:spcBef>
                    <a:spcPts val="0"/>
                  </a:spcBef>
                </a:pPr>
                <a:endParaRPr lang="en-US" sz="2000" i="1" baseline="-25000"/>
              </a:p>
              <a:p>
                <a:pPr lvl="0">
                  <a:lnSpc>
                    <a:spcPct val="170000"/>
                  </a:lnSpc>
                  <a:spcBef>
                    <a:spcPts val="0"/>
                  </a:spcBef>
                </a:pPr>
                <a:endParaRPr lang="en-US" sz="2000"/>
              </a:p>
            </p:txBody>
          </p:sp>
        </mc:Choice>
        <mc:Fallback xmlns="">
          <p:sp>
            <p:nvSpPr>
              <p:cNvPr id="225283" name="Rectangle 3"/>
              <p:cNvSpPr>
                <a:spLocks noGrp="1" noRot="1" noChangeAspect="1" noMove="1" noResize="1" noEditPoints="1" noAdjustHandles="1" noChangeArrowheads="1" noChangeShapeType="1" noTextEdit="1"/>
              </p:cNvSpPr>
              <p:nvPr>
                <p:ph type="body" idx="1"/>
              </p:nvPr>
            </p:nvSpPr>
            <p:spPr>
              <a:xfrm>
                <a:off x="695460" y="1668003"/>
                <a:ext cx="7921928" cy="4230521"/>
              </a:xfrm>
              <a:blipFill>
                <a:blip r:embed="rId2"/>
                <a:stretch>
                  <a:fillRect l="-385"/>
                </a:stretch>
              </a:blipFill>
            </p:spPr>
            <p:txBody>
              <a:bodyPr/>
              <a:lstStyle/>
              <a:p>
                <a:r>
                  <a:rPr lang="en-US">
                    <a:noFill/>
                  </a:rPr>
                  <a:t> </a:t>
                </a:r>
              </a:p>
            </p:txBody>
          </p:sp>
        </mc:Fallback>
      </mc:AlternateContent>
      <p:sp>
        <p:nvSpPr>
          <p:cNvPr id="29" name="32-Point Star 29">
            <a:extLst>
              <a:ext uri="{FF2B5EF4-FFF2-40B4-BE49-F238E27FC236}">
                <a16:creationId xmlns:a16="http://schemas.microsoft.com/office/drawing/2014/main" id="{D531F15B-BD87-42E2-A095-2291953F23BF}"/>
              </a:ext>
            </a:extLst>
          </p:cNvPr>
          <p:cNvSpPr/>
          <p:nvPr/>
        </p:nvSpPr>
        <p:spPr>
          <a:xfrm>
            <a:off x="6508010" y="3705829"/>
            <a:ext cx="1928885" cy="1893195"/>
          </a:xfrm>
          <a:prstGeom prst="star32">
            <a:avLst/>
          </a:prstGeom>
          <a:solidFill>
            <a:srgbClr val="92D05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t>0&lt;|m|&lt;1</a:t>
            </a:r>
          </a:p>
          <a:p>
            <a:pPr algn="ctr"/>
            <a:r>
              <a:rPr lang="en-US"/>
              <a:t>F</a:t>
            </a:r>
            <a:r>
              <a:rPr lang="en-US">
                <a:sym typeface="Wingdings" panose="05000000000000000000" pitchFamily="2" charset="2"/>
              </a:rPr>
              <a:t>T</a:t>
            </a:r>
            <a:endParaRPr lang="en-US"/>
          </a:p>
        </p:txBody>
      </p:sp>
      <p:grpSp>
        <p:nvGrpSpPr>
          <p:cNvPr id="2" name="Group 1">
            <a:extLst>
              <a:ext uri="{FF2B5EF4-FFF2-40B4-BE49-F238E27FC236}">
                <a16:creationId xmlns:a16="http://schemas.microsoft.com/office/drawing/2014/main" id="{79F41C03-9342-4CB7-AD6D-4F10D1A83E06}"/>
              </a:ext>
            </a:extLst>
          </p:cNvPr>
          <p:cNvGrpSpPr/>
          <p:nvPr/>
        </p:nvGrpSpPr>
        <p:grpSpPr>
          <a:xfrm>
            <a:off x="8052391" y="2389760"/>
            <a:ext cx="4042181" cy="3043893"/>
            <a:chOff x="8052391" y="2389760"/>
            <a:chExt cx="4042181" cy="3043893"/>
          </a:xfrm>
        </p:grpSpPr>
        <p:sp>
          <p:nvSpPr>
            <p:cNvPr id="30" name="Rectangle 29">
              <a:extLst>
                <a:ext uri="{FF2B5EF4-FFF2-40B4-BE49-F238E27FC236}">
                  <a16:creationId xmlns:a16="http://schemas.microsoft.com/office/drawing/2014/main" id="{C1EE72F4-ED42-4452-A95D-16E3115A64A0}"/>
                </a:ext>
              </a:extLst>
            </p:cNvPr>
            <p:cNvSpPr/>
            <p:nvPr/>
          </p:nvSpPr>
          <p:spPr>
            <a:xfrm>
              <a:off x="8751340" y="2389760"/>
              <a:ext cx="2618406" cy="2714783"/>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cxnSp>
          <p:nvCxnSpPr>
            <p:cNvPr id="31" name="Straight Connector 30">
              <a:extLst>
                <a:ext uri="{FF2B5EF4-FFF2-40B4-BE49-F238E27FC236}">
                  <a16:creationId xmlns:a16="http://schemas.microsoft.com/office/drawing/2014/main" id="{2F020137-D463-434A-9F5F-9F6E3DEEB680}"/>
                </a:ext>
              </a:extLst>
            </p:cNvPr>
            <p:cNvCxnSpPr/>
            <p:nvPr/>
          </p:nvCxnSpPr>
          <p:spPr>
            <a:xfrm>
              <a:off x="9329645" y="2399543"/>
              <a:ext cx="0" cy="2612572"/>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92109807-305E-4B6D-BC9F-01D56A5C2CC0}"/>
                </a:ext>
              </a:extLst>
            </p:cNvPr>
            <p:cNvCxnSpPr/>
            <p:nvPr/>
          </p:nvCxnSpPr>
          <p:spPr>
            <a:xfrm>
              <a:off x="10098902" y="2399543"/>
              <a:ext cx="0" cy="2612572"/>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48158212-7C98-4114-B7FA-17E632376403}"/>
                </a:ext>
              </a:extLst>
            </p:cNvPr>
            <p:cNvCxnSpPr/>
            <p:nvPr/>
          </p:nvCxnSpPr>
          <p:spPr>
            <a:xfrm>
              <a:off x="10868159" y="2399543"/>
              <a:ext cx="0" cy="2612572"/>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33552AB1-FCAD-4DC7-ABEA-E90F84523C77}"/>
                </a:ext>
              </a:extLst>
            </p:cNvPr>
            <p:cNvCxnSpPr/>
            <p:nvPr/>
          </p:nvCxnSpPr>
          <p:spPr>
            <a:xfrm>
              <a:off x="8821646" y="2812740"/>
              <a:ext cx="2548100" cy="0"/>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E48D2796-3873-48D0-9E88-B80ADE83C433}"/>
                </a:ext>
              </a:extLst>
            </p:cNvPr>
            <p:cNvCxnSpPr/>
            <p:nvPr/>
          </p:nvCxnSpPr>
          <p:spPr>
            <a:xfrm>
              <a:off x="8821646" y="3581997"/>
              <a:ext cx="2548100" cy="0"/>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761179A9-91EF-42A6-93C0-9D2E85B1A18C}"/>
                </a:ext>
              </a:extLst>
            </p:cNvPr>
            <p:cNvCxnSpPr/>
            <p:nvPr/>
          </p:nvCxnSpPr>
          <p:spPr>
            <a:xfrm>
              <a:off x="8821646" y="4336740"/>
              <a:ext cx="2548100" cy="0"/>
            </a:xfrm>
            <a:prstGeom prst="line">
              <a:avLst/>
            </a:prstGeom>
          </p:spPr>
          <p:style>
            <a:lnRef idx="1">
              <a:schemeClr val="dk1"/>
            </a:lnRef>
            <a:fillRef idx="0">
              <a:schemeClr val="dk1"/>
            </a:fillRef>
            <a:effectRef idx="0">
              <a:schemeClr val="dk1"/>
            </a:effectRef>
            <a:fontRef idx="minor">
              <a:schemeClr val="tx1"/>
            </a:fontRef>
          </p:style>
        </p:cxnSp>
        <p:sp>
          <p:nvSpPr>
            <p:cNvPr id="37" name="Oval 36">
              <a:extLst>
                <a:ext uri="{FF2B5EF4-FFF2-40B4-BE49-F238E27FC236}">
                  <a16:creationId xmlns:a16="http://schemas.microsoft.com/office/drawing/2014/main" id="{66558C22-27FB-4EFD-B4C5-ABA559B4AD78}"/>
                </a:ext>
              </a:extLst>
            </p:cNvPr>
            <p:cNvSpPr/>
            <p:nvPr/>
          </p:nvSpPr>
          <p:spPr>
            <a:xfrm>
              <a:off x="9981032" y="3423792"/>
              <a:ext cx="274320" cy="27432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P</a:t>
              </a:r>
            </a:p>
          </p:txBody>
        </p:sp>
        <p:cxnSp>
          <p:nvCxnSpPr>
            <p:cNvPr id="38" name="Straight Connector 37">
              <a:extLst>
                <a:ext uri="{FF2B5EF4-FFF2-40B4-BE49-F238E27FC236}">
                  <a16:creationId xmlns:a16="http://schemas.microsoft.com/office/drawing/2014/main" id="{480A163E-406D-4505-B148-16025F402514}"/>
                </a:ext>
              </a:extLst>
            </p:cNvPr>
            <p:cNvCxnSpPr>
              <a:cxnSpLocks/>
              <a:stCxn id="44" idx="3"/>
              <a:endCxn id="41" idx="6"/>
            </p:cNvCxnSpPr>
            <p:nvPr/>
          </p:nvCxnSpPr>
          <p:spPr>
            <a:xfrm>
              <a:off x="8776505" y="3599008"/>
              <a:ext cx="2742922" cy="712085"/>
            </a:xfrm>
            <a:prstGeom prst="line">
              <a:avLst/>
            </a:prstGeom>
            <a:ln w="38100">
              <a:solidFill>
                <a:srgbClr val="7030A0"/>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39" name="Oval 38">
              <a:extLst>
                <a:ext uri="{FF2B5EF4-FFF2-40B4-BE49-F238E27FC236}">
                  <a16:creationId xmlns:a16="http://schemas.microsoft.com/office/drawing/2014/main" id="{B5C397A6-AEBE-4809-8705-96941BF80F4E}"/>
                </a:ext>
              </a:extLst>
            </p:cNvPr>
            <p:cNvSpPr/>
            <p:nvPr/>
          </p:nvSpPr>
          <p:spPr>
            <a:xfrm>
              <a:off x="9958536" y="4172003"/>
              <a:ext cx="274320" cy="27432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S</a:t>
              </a:r>
            </a:p>
          </p:txBody>
        </p:sp>
        <p:sp>
          <p:nvSpPr>
            <p:cNvPr id="40" name="Oval 39">
              <a:extLst>
                <a:ext uri="{FF2B5EF4-FFF2-40B4-BE49-F238E27FC236}">
                  <a16:creationId xmlns:a16="http://schemas.microsoft.com/office/drawing/2014/main" id="{84C5FAA8-EECE-4122-B9EA-1C0246428A24}"/>
                </a:ext>
              </a:extLst>
            </p:cNvPr>
            <p:cNvSpPr/>
            <p:nvPr/>
          </p:nvSpPr>
          <p:spPr>
            <a:xfrm>
              <a:off x="10019379" y="3871559"/>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1" name="Oval 40">
              <a:extLst>
                <a:ext uri="{FF2B5EF4-FFF2-40B4-BE49-F238E27FC236}">
                  <a16:creationId xmlns:a16="http://schemas.microsoft.com/office/drawing/2014/main" id="{274B029E-FB49-4289-8894-A7B6E002DFCF}"/>
                </a:ext>
              </a:extLst>
            </p:cNvPr>
            <p:cNvSpPr/>
            <p:nvPr/>
          </p:nvSpPr>
          <p:spPr>
            <a:xfrm>
              <a:off x="11245107" y="4173933"/>
              <a:ext cx="274320" cy="2743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2" name="TextBox 41">
              <a:extLst>
                <a:ext uri="{FF2B5EF4-FFF2-40B4-BE49-F238E27FC236}">
                  <a16:creationId xmlns:a16="http://schemas.microsoft.com/office/drawing/2014/main" id="{61B12BD6-5FCE-4ABB-935B-7B9A4234199A}"/>
                </a:ext>
              </a:extLst>
            </p:cNvPr>
            <p:cNvSpPr txBox="1"/>
            <p:nvPr/>
          </p:nvSpPr>
          <p:spPr>
            <a:xfrm>
              <a:off x="11188317" y="5064321"/>
              <a:ext cx="362857"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x</a:t>
              </a:r>
              <a:r>
                <a:rPr lang="en-US" baseline="-25000"/>
                <a:t>i</a:t>
              </a:r>
              <a:endParaRPr lang="en-US"/>
            </a:p>
          </p:txBody>
        </p:sp>
        <p:sp>
          <p:nvSpPr>
            <p:cNvPr id="43" name="TextBox 23">
              <a:extLst>
                <a:ext uri="{FF2B5EF4-FFF2-40B4-BE49-F238E27FC236}">
                  <a16:creationId xmlns:a16="http://schemas.microsoft.com/office/drawing/2014/main" id="{F213917B-E7FD-4E35-804C-5BAA5F853FDE}"/>
                </a:ext>
              </a:extLst>
            </p:cNvPr>
            <p:cNvSpPr txBox="1"/>
            <p:nvPr/>
          </p:nvSpPr>
          <p:spPr>
            <a:xfrm>
              <a:off x="8128751" y="4146626"/>
              <a:ext cx="60555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solidFill>
                    <a:srgbClr val="FF0000"/>
                  </a:solidFill>
                  <a:latin typeface="Arial" panose="020B0604020202020204" pitchFamily="34" charset="0"/>
                  <a:cs typeface="Arial" panose="020B0604020202020204" pitchFamily="34" charset="0"/>
                </a:rPr>
                <a:t>y</a:t>
              </a:r>
              <a:r>
                <a:rPr lang="en-US" baseline="-25000">
                  <a:solidFill>
                    <a:srgbClr val="FF0000"/>
                  </a:solidFill>
                  <a:latin typeface="Arial" panose="020B0604020202020204" pitchFamily="34" charset="0"/>
                  <a:cs typeface="Arial" panose="020B0604020202020204" pitchFamily="34" charset="0"/>
                </a:rPr>
                <a:t>i</a:t>
              </a:r>
              <a:endParaRPr lang="en-US">
                <a:solidFill>
                  <a:srgbClr val="FF0000"/>
                </a:solidFill>
                <a:latin typeface="Arial" panose="020B0604020202020204" pitchFamily="34" charset="0"/>
                <a:cs typeface="Arial" panose="020B0604020202020204" pitchFamily="34" charset="0"/>
              </a:endParaRPr>
            </a:p>
          </p:txBody>
        </p:sp>
        <p:sp>
          <p:nvSpPr>
            <p:cNvPr id="44" name="TextBox 24">
              <a:extLst>
                <a:ext uri="{FF2B5EF4-FFF2-40B4-BE49-F238E27FC236}">
                  <a16:creationId xmlns:a16="http://schemas.microsoft.com/office/drawing/2014/main" id="{665AF4E1-F968-41B5-9E3D-CDE755356B73}"/>
                </a:ext>
              </a:extLst>
            </p:cNvPr>
            <p:cNvSpPr txBox="1"/>
            <p:nvPr/>
          </p:nvSpPr>
          <p:spPr>
            <a:xfrm>
              <a:off x="8052391" y="3414342"/>
              <a:ext cx="72411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t>y</a:t>
              </a:r>
              <a:r>
                <a:rPr lang="en-US" baseline="-25000"/>
                <a:t>i+1</a:t>
              </a:r>
              <a:endParaRPr lang="en-US"/>
            </a:p>
          </p:txBody>
        </p:sp>
        <p:sp>
          <p:nvSpPr>
            <p:cNvPr id="45" name="TextBox 25">
              <a:extLst>
                <a:ext uri="{FF2B5EF4-FFF2-40B4-BE49-F238E27FC236}">
                  <a16:creationId xmlns:a16="http://schemas.microsoft.com/office/drawing/2014/main" id="{791D5565-7CE2-44AD-B1F4-D2EBCB558EAD}"/>
                </a:ext>
              </a:extLst>
            </p:cNvPr>
            <p:cNvSpPr txBox="1"/>
            <p:nvPr/>
          </p:nvSpPr>
          <p:spPr>
            <a:xfrm>
              <a:off x="9864098" y="5064321"/>
              <a:ext cx="63277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0070C0"/>
                  </a:solidFill>
                  <a:latin typeface="Arial" panose="020B0604020202020204" pitchFamily="34" charset="0"/>
                  <a:cs typeface="Arial" panose="020B0604020202020204" pitchFamily="34" charset="0"/>
                </a:rPr>
                <a:t>x</a:t>
              </a:r>
              <a:r>
                <a:rPr lang="en-US" baseline="-25000">
                  <a:solidFill>
                    <a:srgbClr val="0070C0"/>
                  </a:solidFill>
                  <a:latin typeface="Arial" panose="020B0604020202020204" pitchFamily="34" charset="0"/>
                  <a:cs typeface="Arial" panose="020B0604020202020204" pitchFamily="34" charset="0"/>
                </a:rPr>
                <a:t>i</a:t>
              </a:r>
              <a:r>
                <a:rPr lang="en-US">
                  <a:solidFill>
                    <a:srgbClr val="0070C0"/>
                  </a:solidFill>
                  <a:latin typeface="Arial" panose="020B0604020202020204" pitchFamily="34" charset="0"/>
                  <a:cs typeface="Arial" panose="020B0604020202020204" pitchFamily="34" charset="0"/>
                </a:rPr>
                <a:t>-1</a:t>
              </a:r>
            </a:p>
          </p:txBody>
        </p:sp>
        <p:sp>
          <p:nvSpPr>
            <p:cNvPr id="46" name="TextBox 26">
              <a:extLst>
                <a:ext uri="{FF2B5EF4-FFF2-40B4-BE49-F238E27FC236}">
                  <a16:creationId xmlns:a16="http://schemas.microsoft.com/office/drawing/2014/main" id="{6D7416DA-A1CA-4B61-93C3-9D38CC719D5F}"/>
                </a:ext>
              </a:extLst>
            </p:cNvPr>
            <p:cNvSpPr txBox="1"/>
            <p:nvPr/>
          </p:nvSpPr>
          <p:spPr>
            <a:xfrm>
              <a:off x="8353278" y="3802671"/>
              <a:ext cx="32787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y</a:t>
              </a:r>
            </a:p>
          </p:txBody>
        </p:sp>
        <p:cxnSp>
          <p:nvCxnSpPr>
            <p:cNvPr id="47" name="Straight Connector 46">
              <a:extLst>
                <a:ext uri="{FF2B5EF4-FFF2-40B4-BE49-F238E27FC236}">
                  <a16:creationId xmlns:a16="http://schemas.microsoft.com/office/drawing/2014/main" id="{1A05271E-5C8D-4CA9-9532-46CCBAB0C9D3}"/>
                </a:ext>
              </a:extLst>
            </p:cNvPr>
            <p:cNvCxnSpPr>
              <a:cxnSpLocks/>
            </p:cNvCxnSpPr>
            <p:nvPr/>
          </p:nvCxnSpPr>
          <p:spPr>
            <a:xfrm>
              <a:off x="8706198" y="3963510"/>
              <a:ext cx="268858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169443E-38C1-49A4-9BF8-892F52A9DD6E}"/>
                </a:ext>
              </a:extLst>
            </p:cNvPr>
            <p:cNvCxnSpPr/>
            <p:nvPr/>
          </p:nvCxnSpPr>
          <p:spPr>
            <a:xfrm>
              <a:off x="11498223" y="3581997"/>
              <a:ext cx="0" cy="375360"/>
            </a:xfrm>
            <a:prstGeom prst="line">
              <a:avLst/>
            </a:prstGeom>
            <a:ln w="28575">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EAAFABF-51DB-4B23-B014-0D5D80ADA9E5}"/>
                </a:ext>
              </a:extLst>
            </p:cNvPr>
            <p:cNvCxnSpPr/>
            <p:nvPr/>
          </p:nvCxnSpPr>
          <p:spPr>
            <a:xfrm>
              <a:off x="11519648" y="3984323"/>
              <a:ext cx="0" cy="375360"/>
            </a:xfrm>
            <a:prstGeom prst="line">
              <a:avLst/>
            </a:prstGeom>
            <a:ln w="28575">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F28E7FC-81B5-4E8F-81BD-D6AEACF072B6}"/>
                </a:ext>
              </a:extLst>
            </p:cNvPr>
            <p:cNvSpPr txBox="1"/>
            <p:nvPr/>
          </p:nvSpPr>
          <p:spPr>
            <a:xfrm>
              <a:off x="11585194" y="3558331"/>
              <a:ext cx="49932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
              </a:r>
              <a:r>
                <a:rPr lang="en-US" baseline="-25000"/>
                <a:t>1</a:t>
              </a:r>
              <a:endParaRPr lang="en-US"/>
            </a:p>
          </p:txBody>
        </p:sp>
        <p:sp>
          <p:nvSpPr>
            <p:cNvPr id="51" name="TextBox 50">
              <a:extLst>
                <a:ext uri="{FF2B5EF4-FFF2-40B4-BE49-F238E27FC236}">
                  <a16:creationId xmlns:a16="http://schemas.microsoft.com/office/drawing/2014/main" id="{1B2875B2-64A2-4FB0-98A8-7F8F9A05070A}"/>
                </a:ext>
              </a:extLst>
            </p:cNvPr>
            <p:cNvSpPr txBox="1"/>
            <p:nvPr/>
          </p:nvSpPr>
          <p:spPr>
            <a:xfrm>
              <a:off x="11595246" y="3970951"/>
              <a:ext cx="49932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
              </a:r>
              <a:r>
                <a:rPr lang="en-US" baseline="-25000"/>
                <a:t>2</a:t>
              </a:r>
              <a:endParaRPr lang="en-US"/>
            </a:p>
          </p:txBody>
        </p:sp>
      </p:grpSp>
    </p:spTree>
    <p:extLst>
      <p:ext uri="{BB962C8B-B14F-4D97-AF65-F5344CB8AC3E}">
        <p14:creationId xmlns:p14="http://schemas.microsoft.com/office/powerpoint/2010/main" val="1471392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b="1"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294363" y="1853754"/>
            <a:ext cx="9603275" cy="4016768"/>
          </a:xfrm>
        </p:spPr>
        <p:txBody>
          <a:bodyPr>
            <a:normAutofit/>
          </a:bodyPr>
          <a:lstStyle/>
          <a:p>
            <a:pPr lvl="0" algn="just">
              <a:lnSpc>
                <a:spcPct val="170000"/>
              </a:lnSpc>
              <a:spcBef>
                <a:spcPts val="0"/>
              </a:spcBef>
            </a:pPr>
            <a:r>
              <a:rPr lang="en-US" b="1"/>
              <a:t>2.2.2. Biểu diễn điểm và đoạn thẳng</a:t>
            </a:r>
            <a:endParaRPr lang="en-US"/>
          </a:p>
          <a:p>
            <a:pPr lvl="0" algn="just">
              <a:lnSpc>
                <a:spcPct val="170000"/>
              </a:lnSpc>
              <a:spcBef>
                <a:spcPts val="0"/>
              </a:spcBef>
            </a:pPr>
            <a:r>
              <a:rPr lang="en-US" b="1"/>
              <a:t>Điểm</a:t>
            </a:r>
          </a:p>
          <a:p>
            <a:pPr lvl="1" algn="just">
              <a:lnSpc>
                <a:spcPct val="170000"/>
              </a:lnSpc>
              <a:spcBef>
                <a:spcPts val="0"/>
              </a:spcBef>
            </a:pPr>
            <a:r>
              <a:rPr lang="vi-VN"/>
              <a:t>Điểm là thành phần cơ sở được định nghĩa trong một hệ tọa độ. Đối với hệ</a:t>
            </a:r>
            <a:r>
              <a:rPr lang="en-US"/>
              <a:t> </a:t>
            </a:r>
            <a:r>
              <a:rPr lang="vi-VN"/>
              <a:t>tọa độ hai chiều mỗi điểm được xác định bởi cặp tọa độ (x, y).</a:t>
            </a:r>
            <a:r>
              <a:rPr lang="en-US"/>
              <a:t> </a:t>
            </a:r>
            <a:r>
              <a:rPr lang="vi-VN"/>
              <a:t>Ngoài thông tin về tọa độ, điểm còn có thuộc tính là màu sắc.</a:t>
            </a:r>
            <a:endParaRPr lang="en-US" dirty="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028262" y="206686"/>
            <a:ext cx="1122450" cy="1122450"/>
          </a:xfrm>
          <a:prstGeom prst="rect">
            <a:avLst/>
          </a:prstGeom>
        </p:spPr>
      </p:pic>
    </p:spTree>
    <p:extLst>
      <p:ext uri="{BB962C8B-B14F-4D97-AF65-F5344CB8AC3E}">
        <p14:creationId xmlns:p14="http://schemas.microsoft.com/office/powerpoint/2010/main" val="31961541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r>
              <a:rPr lang="en-US" b="1"/>
              <a:t>2.2. </a:t>
            </a:r>
            <a:r>
              <a:rPr lang="vi-VN" b="1"/>
              <a:t>Các đối tượng đồ họa cơ sở</a:t>
            </a:r>
            <a:r>
              <a:rPr lang="en-US" b="1"/>
              <a:t> </a:t>
            </a:r>
            <a:r>
              <a:rPr lang="en-US" b="1" cap="none"/>
              <a:t>(tt)</a:t>
            </a:r>
            <a:endParaRPr lang="en-US"/>
          </a:p>
        </p:txBody>
      </p:sp>
      <p:sp>
        <p:nvSpPr>
          <p:cNvPr id="225283" name="Rectangle 3"/>
          <p:cNvSpPr>
            <a:spLocks noGrp="1" noChangeArrowheads="1"/>
          </p:cNvSpPr>
          <p:nvPr>
            <p:ph type="body" idx="1"/>
          </p:nvPr>
        </p:nvSpPr>
        <p:spPr>
          <a:xfrm>
            <a:off x="1294363" y="1668003"/>
            <a:ext cx="9603275" cy="894893"/>
          </a:xfrm>
        </p:spPr>
        <p:txBody>
          <a:bodyPr>
            <a:normAutofit fontScale="92500" lnSpcReduction="10000"/>
          </a:bodyPr>
          <a:lstStyle/>
          <a:p>
            <a:r>
              <a:rPr lang="en-US" b="1"/>
              <a:t>Bài tập:</a:t>
            </a:r>
            <a:r>
              <a:rPr lang="en-US"/>
              <a:t> cho tọa điểm A(12,8) và B(2,3) trình bày các bước vẽ đường thẳng đi từ A đến B</a:t>
            </a:r>
          </a:p>
        </p:txBody>
      </p:sp>
      <p:sp>
        <p:nvSpPr>
          <p:cNvPr id="7" name="32-Point Star 6"/>
          <p:cNvSpPr/>
          <p:nvPr/>
        </p:nvSpPr>
        <p:spPr>
          <a:xfrm>
            <a:off x="5761745" y="3280538"/>
            <a:ext cx="1963021" cy="1893195"/>
          </a:xfrm>
          <a:prstGeom prst="star32">
            <a:avLst/>
          </a:prstGeom>
          <a:solidFill>
            <a:srgbClr val="B71E4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t>0&lt;|m|&lt;1</a:t>
            </a:r>
          </a:p>
          <a:p>
            <a:pPr algn="ctr"/>
            <a:r>
              <a:rPr lang="en-US"/>
              <a:t>F</a:t>
            </a:r>
            <a:r>
              <a:rPr lang="en-US">
                <a:sym typeface="Wingdings" panose="05000000000000000000" pitchFamily="2" charset="2"/>
              </a:rPr>
              <a:t>T</a:t>
            </a:r>
            <a:endParaRPr lang="en-US"/>
          </a:p>
        </p:txBody>
      </p:sp>
      <p:pic>
        <p:nvPicPr>
          <p:cNvPr id="4" name="Picture 3">
            <a:extLst>
              <a:ext uri="{FF2B5EF4-FFF2-40B4-BE49-F238E27FC236}">
                <a16:creationId xmlns:a16="http://schemas.microsoft.com/office/drawing/2014/main" id="{B63EF236-6674-4550-8F89-0033AD94D2D8}"/>
              </a:ext>
            </a:extLst>
          </p:cNvPr>
          <p:cNvPicPr>
            <a:picLocks noChangeAspect="1"/>
          </p:cNvPicPr>
          <p:nvPr/>
        </p:nvPicPr>
        <p:blipFill>
          <a:blip r:embed="rId2"/>
          <a:stretch>
            <a:fillRect/>
          </a:stretch>
        </p:blipFill>
        <p:spPr>
          <a:xfrm>
            <a:off x="7672139" y="2918943"/>
            <a:ext cx="3614770" cy="2950376"/>
          </a:xfrm>
          <a:prstGeom prst="rect">
            <a:avLst/>
          </a:prstGeom>
        </p:spPr>
      </p:pic>
      <p:pic>
        <p:nvPicPr>
          <p:cNvPr id="8" name="Picture 7">
            <a:extLst>
              <a:ext uri="{FF2B5EF4-FFF2-40B4-BE49-F238E27FC236}">
                <a16:creationId xmlns:a16="http://schemas.microsoft.com/office/drawing/2014/main" id="{E593C80F-FD6D-434C-87FC-00814117F943}"/>
              </a:ext>
            </a:extLst>
          </p:cNvPr>
          <p:cNvPicPr>
            <a:picLocks noChangeAspect="1"/>
          </p:cNvPicPr>
          <p:nvPr/>
        </p:nvPicPr>
        <p:blipFill>
          <a:blip r:embed="rId3"/>
          <a:stretch>
            <a:fillRect/>
          </a:stretch>
        </p:blipFill>
        <p:spPr>
          <a:xfrm>
            <a:off x="6297239" y="2241862"/>
            <a:ext cx="5110425" cy="532980"/>
          </a:xfrm>
          <a:prstGeom prst="rect">
            <a:avLst/>
          </a:prstGeom>
        </p:spPr>
      </p:pic>
      <p:pic>
        <p:nvPicPr>
          <p:cNvPr id="14" name="Picture 13">
            <a:extLst>
              <a:ext uri="{FF2B5EF4-FFF2-40B4-BE49-F238E27FC236}">
                <a16:creationId xmlns:a16="http://schemas.microsoft.com/office/drawing/2014/main" id="{FD0588A3-0C97-4BE8-8860-454460D56BF5}"/>
              </a:ext>
            </a:extLst>
          </p:cNvPr>
          <p:cNvPicPr>
            <a:picLocks noChangeAspect="1"/>
          </p:cNvPicPr>
          <p:nvPr/>
        </p:nvPicPr>
        <p:blipFill>
          <a:blip r:embed="rId4"/>
          <a:stretch>
            <a:fillRect/>
          </a:stretch>
        </p:blipFill>
        <p:spPr>
          <a:xfrm>
            <a:off x="79109" y="2717238"/>
            <a:ext cx="5773743" cy="2950376"/>
          </a:xfrm>
          <a:prstGeom prst="rect">
            <a:avLst/>
          </a:prstGeom>
        </p:spPr>
      </p:pic>
    </p:spTree>
    <p:extLst>
      <p:ext uri="{BB962C8B-B14F-4D97-AF65-F5344CB8AC3E}">
        <p14:creationId xmlns:p14="http://schemas.microsoft.com/office/powerpoint/2010/main" val="37230646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r>
              <a:rPr lang="en-US" b="1"/>
              <a:t>2.2. </a:t>
            </a:r>
            <a:r>
              <a:rPr lang="vi-VN" b="1"/>
              <a:t>Các đối tượng đồ họa cơ sở</a:t>
            </a:r>
            <a:r>
              <a:rPr lang="en-US" b="1"/>
              <a:t> </a:t>
            </a:r>
            <a:r>
              <a:rPr lang="en-US" b="1" cap="none"/>
              <a:t>(tt)</a:t>
            </a:r>
            <a:endParaRPr lang="en-US"/>
          </a:p>
        </p:txBody>
      </p:sp>
      <p:sp>
        <p:nvSpPr>
          <p:cNvPr id="225283" name="Rectangle 3"/>
          <p:cNvSpPr>
            <a:spLocks noGrp="1" noChangeArrowheads="1"/>
          </p:cNvSpPr>
          <p:nvPr>
            <p:ph type="body" idx="1"/>
          </p:nvPr>
        </p:nvSpPr>
        <p:spPr>
          <a:xfrm>
            <a:off x="1294363" y="1668003"/>
            <a:ext cx="9603275" cy="894893"/>
          </a:xfrm>
        </p:spPr>
        <p:txBody>
          <a:bodyPr>
            <a:normAutofit fontScale="92500" lnSpcReduction="10000"/>
          </a:bodyPr>
          <a:lstStyle/>
          <a:p>
            <a:r>
              <a:rPr lang="en-US" b="1"/>
              <a:t>Bài tập:</a:t>
            </a:r>
            <a:r>
              <a:rPr lang="en-US"/>
              <a:t> cho tọa điểm A(12,8) và B(2,3) trình bày các bước vẽ đường thẳng đi từ A đến B</a:t>
            </a:r>
          </a:p>
        </p:txBody>
      </p:sp>
      <p:sp>
        <p:nvSpPr>
          <p:cNvPr id="7" name="32-Point Star 6"/>
          <p:cNvSpPr/>
          <p:nvPr/>
        </p:nvSpPr>
        <p:spPr>
          <a:xfrm>
            <a:off x="6339150" y="3245828"/>
            <a:ext cx="1963021" cy="1893195"/>
          </a:xfrm>
          <a:prstGeom prst="star32">
            <a:avLst/>
          </a:prstGeom>
          <a:solidFill>
            <a:srgbClr val="B71E4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t>|m|&gt;1</a:t>
            </a:r>
          </a:p>
          <a:p>
            <a:pPr algn="ctr"/>
            <a:r>
              <a:rPr lang="en-US"/>
              <a:t>F</a:t>
            </a:r>
            <a:r>
              <a:rPr lang="en-US">
                <a:sym typeface="Wingdings" panose="05000000000000000000" pitchFamily="2" charset="2"/>
              </a:rPr>
              <a:t>T</a:t>
            </a:r>
            <a:endParaRPr lang="en-US"/>
          </a:p>
        </p:txBody>
      </p:sp>
      <p:pic>
        <p:nvPicPr>
          <p:cNvPr id="2" name="Picture 1">
            <a:extLst>
              <a:ext uri="{FF2B5EF4-FFF2-40B4-BE49-F238E27FC236}">
                <a16:creationId xmlns:a16="http://schemas.microsoft.com/office/drawing/2014/main" id="{0B683FD4-9F72-417E-92A4-381E61A59B97}"/>
              </a:ext>
            </a:extLst>
          </p:cNvPr>
          <p:cNvPicPr>
            <a:picLocks noChangeAspect="1"/>
          </p:cNvPicPr>
          <p:nvPr/>
        </p:nvPicPr>
        <p:blipFill>
          <a:blip r:embed="rId2"/>
          <a:stretch>
            <a:fillRect/>
          </a:stretch>
        </p:blipFill>
        <p:spPr>
          <a:xfrm>
            <a:off x="6496021" y="2115449"/>
            <a:ext cx="5110425" cy="532980"/>
          </a:xfrm>
          <a:prstGeom prst="rect">
            <a:avLst/>
          </a:prstGeom>
        </p:spPr>
      </p:pic>
      <p:pic>
        <p:nvPicPr>
          <p:cNvPr id="5" name="Picture 4">
            <a:extLst>
              <a:ext uri="{FF2B5EF4-FFF2-40B4-BE49-F238E27FC236}">
                <a16:creationId xmlns:a16="http://schemas.microsoft.com/office/drawing/2014/main" id="{379C2241-BFD2-422F-B1E2-8F9BACDF3EF0}"/>
              </a:ext>
            </a:extLst>
          </p:cNvPr>
          <p:cNvPicPr>
            <a:picLocks noChangeAspect="1"/>
          </p:cNvPicPr>
          <p:nvPr/>
        </p:nvPicPr>
        <p:blipFill>
          <a:blip r:embed="rId3"/>
          <a:stretch>
            <a:fillRect/>
          </a:stretch>
        </p:blipFill>
        <p:spPr>
          <a:xfrm>
            <a:off x="8232304" y="2824591"/>
            <a:ext cx="3763628" cy="3071874"/>
          </a:xfrm>
          <a:prstGeom prst="rect">
            <a:avLst/>
          </a:prstGeom>
        </p:spPr>
      </p:pic>
      <p:pic>
        <p:nvPicPr>
          <p:cNvPr id="6" name="Picture 5">
            <a:extLst>
              <a:ext uri="{FF2B5EF4-FFF2-40B4-BE49-F238E27FC236}">
                <a16:creationId xmlns:a16="http://schemas.microsoft.com/office/drawing/2014/main" id="{D8EA8A1B-5721-4193-8675-3A605E08F0D7}"/>
              </a:ext>
            </a:extLst>
          </p:cNvPr>
          <p:cNvPicPr>
            <a:picLocks noChangeAspect="1"/>
          </p:cNvPicPr>
          <p:nvPr/>
        </p:nvPicPr>
        <p:blipFill>
          <a:blip r:embed="rId4"/>
          <a:stretch>
            <a:fillRect/>
          </a:stretch>
        </p:blipFill>
        <p:spPr>
          <a:xfrm>
            <a:off x="240108" y="2648429"/>
            <a:ext cx="6011509" cy="3071874"/>
          </a:xfrm>
          <a:prstGeom prst="rect">
            <a:avLst/>
          </a:prstGeom>
        </p:spPr>
      </p:pic>
    </p:spTree>
    <p:extLst>
      <p:ext uri="{BB962C8B-B14F-4D97-AF65-F5344CB8AC3E}">
        <p14:creationId xmlns:p14="http://schemas.microsoft.com/office/powerpoint/2010/main" val="15395389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294363" y="1600536"/>
            <a:ext cx="9767336" cy="2255847"/>
          </a:xfrm>
        </p:spPr>
        <p:txBody>
          <a:bodyPr>
            <a:normAutofit/>
          </a:bodyPr>
          <a:lstStyle/>
          <a:p>
            <a:pPr lvl="0" algn="just">
              <a:lnSpc>
                <a:spcPct val="150000"/>
              </a:lnSpc>
              <a:spcBef>
                <a:spcPts val="0"/>
              </a:spcBef>
            </a:pPr>
            <a:r>
              <a:rPr lang="en-US" sz="2200" b="1"/>
              <a:t>2.2.3. </a:t>
            </a:r>
            <a:r>
              <a:rPr lang="vi-VN" sz="2200" b="1"/>
              <a:t>Các giải thuật xây dựng thực thể cơ sở</a:t>
            </a:r>
            <a:r>
              <a:rPr lang="en-US" sz="2200" b="1"/>
              <a:t> (tt)</a:t>
            </a:r>
          </a:p>
          <a:p>
            <a:pPr lvl="0" algn="just">
              <a:lnSpc>
                <a:spcPct val="150000"/>
              </a:lnSpc>
              <a:spcBef>
                <a:spcPts val="0"/>
              </a:spcBef>
            </a:pPr>
            <a:r>
              <a:rPr lang="en-US" sz="2200" b="1"/>
              <a:t>Thuật toán Bresenham</a:t>
            </a:r>
          </a:p>
          <a:p>
            <a:pPr lvl="0" algn="just">
              <a:lnSpc>
                <a:spcPct val="150000"/>
              </a:lnSpc>
              <a:spcBef>
                <a:spcPts val="0"/>
              </a:spcBef>
            </a:pPr>
            <a:r>
              <a:rPr lang="en-US" sz="2200" b="1"/>
              <a:t>Open Source:</a:t>
            </a:r>
          </a:p>
          <a:p>
            <a:pPr marL="0" lvl="0" indent="0" algn="just">
              <a:lnSpc>
                <a:spcPct val="150000"/>
              </a:lnSpc>
              <a:spcBef>
                <a:spcPts val="0"/>
              </a:spcBef>
              <a:buNone/>
            </a:pPr>
            <a:r>
              <a:rPr lang="en-US" sz="2200" b="1"/>
              <a:t> </a:t>
            </a:r>
            <a:r>
              <a:rPr lang="en-US" sz="2000">
                <a:hlinkClick r:id="rId2"/>
              </a:rPr>
              <a:t>https://github.com/thinhdoanvu/ComputerGraphics/tree/master/Coding/LineAlgorithm</a:t>
            </a:r>
            <a:endParaRPr lang="en-US" sz="2200" b="1"/>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028262" y="206686"/>
            <a:ext cx="1122450" cy="1122450"/>
          </a:xfrm>
          <a:prstGeom prst="rect">
            <a:avLst/>
          </a:prstGeom>
        </p:spPr>
      </p:pic>
    </p:spTree>
    <p:extLst>
      <p:ext uri="{BB962C8B-B14F-4D97-AF65-F5344CB8AC3E}">
        <p14:creationId xmlns:p14="http://schemas.microsoft.com/office/powerpoint/2010/main" val="31359537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r>
              <a:rPr lang="en-US" b="1"/>
              <a:t>2.2. </a:t>
            </a:r>
            <a:r>
              <a:rPr lang="vi-VN" b="1"/>
              <a:t>Các đối tượng đồ họa cơ sở</a:t>
            </a:r>
            <a:r>
              <a:rPr lang="en-US" b="1"/>
              <a:t> </a:t>
            </a:r>
            <a:r>
              <a:rPr lang="en-US" b="1" cap="none"/>
              <a:t>(tt)</a:t>
            </a:r>
            <a:endParaRPr lang="en-US"/>
          </a:p>
        </p:txBody>
      </p:sp>
      <p:sp>
        <p:nvSpPr>
          <p:cNvPr id="225283" name="Rectangle 3"/>
          <p:cNvSpPr>
            <a:spLocks noGrp="1" noChangeArrowheads="1"/>
          </p:cNvSpPr>
          <p:nvPr>
            <p:ph type="body" idx="1"/>
          </p:nvPr>
        </p:nvSpPr>
        <p:spPr>
          <a:xfrm>
            <a:off x="1294363" y="1668003"/>
            <a:ext cx="9603275" cy="3450613"/>
          </a:xfrm>
        </p:spPr>
        <p:txBody>
          <a:bodyPr>
            <a:normAutofit/>
          </a:bodyPr>
          <a:lstStyle/>
          <a:p>
            <a:pPr>
              <a:lnSpc>
                <a:spcPct val="150000"/>
              </a:lnSpc>
              <a:spcBef>
                <a:spcPts val="0"/>
              </a:spcBef>
            </a:pPr>
            <a:r>
              <a:rPr lang="en-US"/>
              <a:t>Các việc cần bổ sung:</a:t>
            </a:r>
          </a:p>
          <a:p>
            <a:pPr lvl="1">
              <a:lnSpc>
                <a:spcPct val="150000"/>
              </a:lnSpc>
              <a:spcBef>
                <a:spcPts val="0"/>
              </a:spcBef>
            </a:pPr>
            <a:r>
              <a:rPr lang="en-US"/>
              <a:t> Khi Ax &gt; Bx (hoán đổi d1 và d2)</a:t>
            </a:r>
          </a:p>
          <a:p>
            <a:pPr lvl="1">
              <a:lnSpc>
                <a:spcPct val="150000"/>
              </a:lnSpc>
              <a:spcBef>
                <a:spcPts val="0"/>
              </a:spcBef>
            </a:pPr>
            <a:r>
              <a:rPr lang="en-US"/>
              <a:t> Đường thẳng có độ dốc lớn (thay vai trò x và y)</a:t>
            </a:r>
          </a:p>
          <a:p>
            <a:pPr lvl="1">
              <a:lnSpc>
                <a:spcPct val="150000"/>
              </a:lnSpc>
              <a:spcBef>
                <a:spcPts val="0"/>
              </a:spcBef>
            </a:pPr>
            <a:r>
              <a:rPr lang="en-US"/>
              <a:t> Đường thẳng có độ dốc âm  (x++, y</a:t>
            </a:r>
            <a:r>
              <a:rPr lang="en-US" baseline="-25000"/>
              <a:t>i+1</a:t>
            </a:r>
            <a:r>
              <a:rPr lang="en-US"/>
              <a:t>=y</a:t>
            </a:r>
            <a:r>
              <a:rPr lang="en-US" baseline="-25000"/>
              <a:t>i</a:t>
            </a:r>
            <a:r>
              <a:rPr lang="en-US"/>
              <a:t> hoặc y</a:t>
            </a:r>
            <a:r>
              <a:rPr lang="en-US" baseline="-25000"/>
              <a:t>i</a:t>
            </a:r>
            <a:r>
              <a:rPr lang="en-US"/>
              <a:t>-1)</a:t>
            </a:r>
          </a:p>
          <a:p>
            <a:pPr lvl="1">
              <a:lnSpc>
                <a:spcPct val="150000"/>
              </a:lnSpc>
              <a:spcBef>
                <a:spcPts val="0"/>
              </a:spcBef>
            </a:pPr>
            <a:r>
              <a:rPr lang="en-US"/>
              <a:t> Đường thẳng đứng hoặc nằm ngang (a.x = b.x bỏ qua)</a:t>
            </a:r>
          </a:p>
        </p:txBody>
      </p:sp>
    </p:spTree>
    <p:extLst>
      <p:ext uri="{BB962C8B-B14F-4D97-AF65-F5344CB8AC3E}">
        <p14:creationId xmlns:p14="http://schemas.microsoft.com/office/powerpoint/2010/main" val="32626631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281134" y="1655776"/>
            <a:ext cx="8205236" cy="4016768"/>
          </a:xfrm>
        </p:spPr>
        <p:txBody>
          <a:bodyPr>
            <a:normAutofit lnSpcReduction="10000"/>
          </a:bodyPr>
          <a:lstStyle/>
          <a:p>
            <a:pPr lvl="0" algn="just">
              <a:lnSpc>
                <a:spcPct val="160000"/>
              </a:lnSpc>
              <a:spcBef>
                <a:spcPts val="0"/>
              </a:spcBef>
            </a:pPr>
            <a:r>
              <a:rPr lang="en-US" b="1"/>
              <a:t>2.2.3. </a:t>
            </a:r>
            <a:r>
              <a:rPr lang="vi-VN" b="1"/>
              <a:t>Các giải thuật xây dựng thực thể cơ sở</a:t>
            </a:r>
            <a:endParaRPr lang="en-US" b="1"/>
          </a:p>
          <a:p>
            <a:pPr lvl="0" algn="just">
              <a:lnSpc>
                <a:spcPct val="160000"/>
              </a:lnSpc>
              <a:spcBef>
                <a:spcPts val="0"/>
              </a:spcBef>
            </a:pPr>
            <a:r>
              <a:rPr lang="en-US" b="1"/>
              <a:t>Giải thuật trung điểm (Midpoint)</a:t>
            </a:r>
          </a:p>
          <a:p>
            <a:pPr lvl="0">
              <a:lnSpc>
                <a:spcPct val="160000"/>
              </a:lnSpc>
              <a:spcBef>
                <a:spcPts val="0"/>
              </a:spcBef>
            </a:pPr>
            <a:r>
              <a:rPr lang="vi-VN"/>
              <a:t>Thuật toán MidPoint đưa ra cách chọn </a:t>
            </a:r>
            <a:r>
              <a:rPr lang="vi-VN" i="1"/>
              <a:t>y</a:t>
            </a:r>
            <a:r>
              <a:rPr lang="vi-VN" i="1" baseline="-25000"/>
              <a:t>i</a:t>
            </a:r>
            <a:r>
              <a:rPr lang="vi-VN" baseline="-25000"/>
              <a:t>+1</a:t>
            </a:r>
            <a:r>
              <a:rPr lang="vi-VN"/>
              <a:t> là </a:t>
            </a:r>
            <a:r>
              <a:rPr lang="vi-VN" i="1"/>
              <a:t>y</a:t>
            </a:r>
            <a:r>
              <a:rPr lang="vi-VN" i="1" baseline="-25000"/>
              <a:t>i</a:t>
            </a:r>
            <a:r>
              <a:rPr lang="vi-VN" i="1"/>
              <a:t> </a:t>
            </a:r>
            <a:r>
              <a:rPr lang="vi-VN"/>
              <a:t>hay </a:t>
            </a:r>
            <a:r>
              <a:rPr lang="vi-VN" i="1"/>
              <a:t>y</a:t>
            </a:r>
            <a:r>
              <a:rPr lang="vi-VN" i="1" baseline="-25000"/>
              <a:t>i</a:t>
            </a:r>
            <a:r>
              <a:rPr lang="vi-VN"/>
              <a:t>+1 bằng cách so sánh</a:t>
            </a:r>
            <a:r>
              <a:rPr lang="en-US"/>
              <a:t> </a:t>
            </a:r>
            <a:r>
              <a:rPr lang="vi-VN"/>
              <a:t>điểm thực Q(</a:t>
            </a:r>
            <a:r>
              <a:rPr lang="vi-VN" i="1"/>
              <a:t>x</a:t>
            </a:r>
            <a:r>
              <a:rPr lang="vi-VN" i="1" baseline="-25000"/>
              <a:t>i</a:t>
            </a:r>
            <a:r>
              <a:rPr lang="vi-VN"/>
              <a:t>+1,</a:t>
            </a:r>
            <a:r>
              <a:rPr lang="vi-VN" i="1"/>
              <a:t>y</a:t>
            </a:r>
            <a:r>
              <a:rPr lang="vi-VN"/>
              <a:t>) với điểm MidPoint là trung điểm của S và P. Ta có:</a:t>
            </a:r>
            <a:endParaRPr lang="en-US"/>
          </a:p>
          <a:p>
            <a:pPr lvl="0">
              <a:lnSpc>
                <a:spcPct val="160000"/>
              </a:lnSpc>
              <a:spcBef>
                <a:spcPts val="0"/>
              </a:spcBef>
            </a:pPr>
            <a:r>
              <a:rPr lang="vi-VN"/>
              <a:t>Nếu điểm Q nằm dưới điểm MidPoint, ta chọn S.</a:t>
            </a:r>
            <a:endParaRPr lang="en-US"/>
          </a:p>
          <a:p>
            <a:pPr lvl="0">
              <a:lnSpc>
                <a:spcPct val="160000"/>
              </a:lnSpc>
              <a:spcBef>
                <a:spcPts val="0"/>
              </a:spcBef>
            </a:pPr>
            <a:r>
              <a:rPr lang="vi-VN"/>
              <a:t>Ngược lại nếu điểm Q nằm trên điểm MidPoint ta chọn P.</a:t>
            </a:r>
            <a:endParaRPr lang="en-US"/>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028262" y="206686"/>
            <a:ext cx="1122450" cy="1122450"/>
          </a:xfrm>
          <a:prstGeom prst="rect">
            <a:avLst/>
          </a:prstGeom>
        </p:spPr>
      </p:pic>
      <p:sp>
        <p:nvSpPr>
          <p:cNvPr id="6" name="Rectangle 5"/>
          <p:cNvSpPr/>
          <p:nvPr/>
        </p:nvSpPr>
        <p:spPr>
          <a:xfrm>
            <a:off x="9499600" y="1849419"/>
            <a:ext cx="2180499" cy="210713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7" name="Straight Connector 6"/>
          <p:cNvCxnSpPr/>
          <p:nvPr/>
        </p:nvCxnSpPr>
        <p:spPr>
          <a:xfrm rot="16200000">
            <a:off x="10591800" y="2456703"/>
            <a:ext cx="0" cy="2107139"/>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a:off x="10591800" y="1836718"/>
            <a:ext cx="0" cy="2107139"/>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a:off x="10591800" y="1201718"/>
            <a:ext cx="0" cy="2107139"/>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969500" y="1849418"/>
            <a:ext cx="0" cy="2107139"/>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591800" y="1849418"/>
            <a:ext cx="0" cy="2107139"/>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1226800" y="1849418"/>
            <a:ext cx="0" cy="2107139"/>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9855200" y="3396697"/>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4" name="Straight Connector 13"/>
          <p:cNvCxnSpPr/>
          <p:nvPr/>
        </p:nvCxnSpPr>
        <p:spPr>
          <a:xfrm flipV="1">
            <a:off x="9538230" y="2676899"/>
            <a:ext cx="2107140" cy="83337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10515070" y="3395973"/>
            <a:ext cx="228600" cy="2286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t>S</a:t>
            </a:r>
          </a:p>
        </p:txBody>
      </p:sp>
      <p:sp>
        <p:nvSpPr>
          <p:cNvPr id="16" name="Oval 15"/>
          <p:cNvSpPr/>
          <p:nvPr/>
        </p:nvSpPr>
        <p:spPr>
          <a:xfrm>
            <a:off x="10452631" y="2745762"/>
            <a:ext cx="228600" cy="2286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t>P</a:t>
            </a:r>
          </a:p>
        </p:txBody>
      </p:sp>
      <p:sp>
        <p:nvSpPr>
          <p:cNvPr id="17" name="Oval 16"/>
          <p:cNvSpPr/>
          <p:nvPr/>
        </p:nvSpPr>
        <p:spPr>
          <a:xfrm>
            <a:off x="10515600" y="3030086"/>
            <a:ext cx="137160" cy="13716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TextBox 17"/>
          <p:cNvSpPr txBox="1"/>
          <p:nvPr/>
        </p:nvSpPr>
        <p:spPr>
          <a:xfrm>
            <a:off x="9818642" y="2926162"/>
            <a:ext cx="990600" cy="307777"/>
          </a:xfrm>
          <a:prstGeom prst="rect">
            <a:avLst/>
          </a:prstGeom>
          <a:noFill/>
        </p:spPr>
        <p:txBody>
          <a:bodyPr wrap="square" rtlCol="0">
            <a:spAutoFit/>
          </a:bodyPr>
          <a:lstStyle/>
          <a:p>
            <a:r>
              <a:rPr lang="en-US" sz="1400"/>
              <a:t>Q(x</a:t>
            </a:r>
            <a:r>
              <a:rPr lang="en-US" sz="1400" baseline="-25000"/>
              <a:t>i+1</a:t>
            </a:r>
            <a:r>
              <a:rPr lang="en-US" sz="1400"/>
              <a:t>,y)</a:t>
            </a:r>
          </a:p>
        </p:txBody>
      </p:sp>
      <p:sp>
        <p:nvSpPr>
          <p:cNvPr id="19" name="Oval 18"/>
          <p:cNvSpPr/>
          <p:nvPr/>
        </p:nvSpPr>
        <p:spPr>
          <a:xfrm>
            <a:off x="10553700" y="3220586"/>
            <a:ext cx="91440" cy="91440"/>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TextBox 19"/>
          <p:cNvSpPr txBox="1"/>
          <p:nvPr/>
        </p:nvSpPr>
        <p:spPr>
          <a:xfrm>
            <a:off x="10642855" y="3063554"/>
            <a:ext cx="1169819" cy="523220"/>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Midpoint (x</a:t>
            </a:r>
            <a:r>
              <a:rPr lang="en-US" sz="1400" baseline="-25000">
                <a:latin typeface="Arial" panose="020B0604020202020204" pitchFamily="34" charset="0"/>
                <a:cs typeface="Arial" panose="020B0604020202020204" pitchFamily="34" charset="0"/>
              </a:rPr>
              <a:t>i</a:t>
            </a:r>
            <a:r>
              <a:rPr lang="en-US" sz="1400">
                <a:latin typeface="Arial" panose="020B0604020202020204" pitchFamily="34" charset="0"/>
                <a:cs typeface="Arial" panose="020B0604020202020204" pitchFamily="34" charset="0"/>
              </a:rPr>
              <a:t>+1,y</a:t>
            </a:r>
            <a:r>
              <a:rPr lang="en-US" sz="1400" baseline="-25000">
                <a:latin typeface="Arial" panose="020B0604020202020204" pitchFamily="34" charset="0"/>
                <a:cs typeface="Arial" panose="020B0604020202020204" pitchFamily="34" charset="0"/>
              </a:rPr>
              <a:t>i</a:t>
            </a:r>
            <a:r>
              <a:rPr lang="en-US" sz="1400">
                <a:latin typeface="Arial" panose="020B0604020202020204" pitchFamily="34" charset="0"/>
                <a:cs typeface="Arial" panose="020B0604020202020204" pitchFamily="34" charset="0"/>
              </a:rPr>
              <a:t>+1/2)</a:t>
            </a:r>
          </a:p>
        </p:txBody>
      </p:sp>
      <p:sp>
        <p:nvSpPr>
          <p:cNvPr id="21" name="TextBox 20"/>
          <p:cNvSpPr txBox="1"/>
          <p:nvPr/>
        </p:nvSpPr>
        <p:spPr>
          <a:xfrm>
            <a:off x="9782902" y="4015078"/>
            <a:ext cx="300898"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x</a:t>
            </a:r>
            <a:r>
              <a:rPr lang="en-US" sz="1400" baseline="-25000">
                <a:latin typeface="Arial" panose="020B0604020202020204" pitchFamily="34" charset="0"/>
                <a:cs typeface="Arial" panose="020B0604020202020204" pitchFamily="34" charset="0"/>
              </a:rPr>
              <a:t>i</a:t>
            </a:r>
            <a:endParaRPr lang="en-US" sz="1400">
              <a:latin typeface="Arial" panose="020B0604020202020204" pitchFamily="34" charset="0"/>
              <a:cs typeface="Arial" panose="020B0604020202020204" pitchFamily="34" charset="0"/>
            </a:endParaRPr>
          </a:p>
        </p:txBody>
      </p:sp>
      <p:sp>
        <p:nvSpPr>
          <p:cNvPr id="22" name="TextBox 21"/>
          <p:cNvSpPr txBox="1"/>
          <p:nvPr/>
        </p:nvSpPr>
        <p:spPr>
          <a:xfrm>
            <a:off x="10452630" y="3986946"/>
            <a:ext cx="590508"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x</a:t>
            </a:r>
            <a:r>
              <a:rPr lang="en-US" sz="1400" baseline="-25000">
                <a:latin typeface="Arial" panose="020B0604020202020204" pitchFamily="34" charset="0"/>
                <a:cs typeface="Arial" panose="020B0604020202020204" pitchFamily="34" charset="0"/>
              </a:rPr>
              <a:t>i</a:t>
            </a:r>
            <a:r>
              <a:rPr lang="en-US" sz="1400">
                <a:latin typeface="Arial" panose="020B0604020202020204" pitchFamily="34" charset="0"/>
                <a:cs typeface="Arial" panose="020B0604020202020204" pitchFamily="34" charset="0"/>
              </a:rPr>
              <a:t>+1</a:t>
            </a:r>
          </a:p>
        </p:txBody>
      </p:sp>
      <p:sp>
        <p:nvSpPr>
          <p:cNvPr id="23" name="TextBox 22"/>
          <p:cNvSpPr txBox="1"/>
          <p:nvPr/>
        </p:nvSpPr>
        <p:spPr>
          <a:xfrm>
            <a:off x="9135732" y="3356383"/>
            <a:ext cx="300898" cy="307777"/>
          </a:xfrm>
          <a:prstGeom prst="rect">
            <a:avLst/>
          </a:prstGeom>
          <a:noFill/>
        </p:spPr>
        <p:txBody>
          <a:bodyPr wrap="square" rtlCol="0">
            <a:spAutoFit/>
          </a:bodyPr>
          <a:lstStyle/>
          <a:p>
            <a:r>
              <a:rPr lang="en-US" sz="1400"/>
              <a:t>y</a:t>
            </a:r>
            <a:r>
              <a:rPr lang="en-US" sz="1400" baseline="-25000"/>
              <a:t>i</a:t>
            </a:r>
            <a:endParaRPr lang="en-US" sz="1400"/>
          </a:p>
        </p:txBody>
      </p:sp>
      <p:sp>
        <p:nvSpPr>
          <p:cNvPr id="24" name="TextBox 23"/>
          <p:cNvSpPr txBox="1"/>
          <p:nvPr/>
        </p:nvSpPr>
        <p:spPr>
          <a:xfrm>
            <a:off x="9038395" y="2706173"/>
            <a:ext cx="616327"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y</a:t>
            </a:r>
            <a:r>
              <a:rPr lang="en-US" sz="1400" baseline="-25000">
                <a:latin typeface="Arial" panose="020B0604020202020204" pitchFamily="34" charset="0"/>
                <a:cs typeface="Arial" panose="020B0604020202020204" pitchFamily="34" charset="0"/>
              </a:rPr>
              <a:t>i</a:t>
            </a:r>
            <a:r>
              <a:rPr lang="en-US" sz="1400">
                <a:latin typeface="Arial" panose="020B0604020202020204" pitchFamily="34" charset="0"/>
                <a:cs typeface="Arial" panose="020B0604020202020204" pitchFamily="34" charset="0"/>
              </a:rPr>
              <a:t>+1</a:t>
            </a:r>
          </a:p>
        </p:txBody>
      </p:sp>
    </p:spTree>
    <p:extLst>
      <p:ext uri="{BB962C8B-B14F-4D97-AF65-F5344CB8AC3E}">
        <p14:creationId xmlns:p14="http://schemas.microsoft.com/office/powerpoint/2010/main" val="3478775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1"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ppt_x"/>
                                          </p:val>
                                        </p:tav>
                                        <p:tav tm="100000">
                                          <p:val>
                                            <p:strVal val="#ppt_x"/>
                                          </p:val>
                                        </p:tav>
                                      </p:tavLst>
                                    </p:anim>
                                    <p:anim calcmode="lin" valueType="num">
                                      <p:cBhvr additive="base">
                                        <p:cTn id="17" dur="500" fill="hold"/>
                                        <p:tgtEl>
                                          <p:spTgt spid="11"/>
                                        </p:tgtEl>
                                        <p:attrNameLst>
                                          <p:attrName>ppt_y</p:attrName>
                                        </p:attrNameLst>
                                      </p:cBhvr>
                                      <p:tavLst>
                                        <p:tav tm="0">
                                          <p:val>
                                            <p:strVal val="0-#ppt_h/2"/>
                                          </p:val>
                                        </p:tav>
                                        <p:tav tm="100000">
                                          <p:val>
                                            <p:strVal val="#ppt_y"/>
                                          </p:val>
                                        </p:tav>
                                      </p:tavLst>
                                    </p:anim>
                                  </p:childTnLst>
                                </p:cTn>
                              </p:par>
                            </p:childTnLst>
                          </p:cTn>
                        </p:par>
                        <p:par>
                          <p:cTn id="18" fill="hold">
                            <p:stCondLst>
                              <p:cond delay="1500"/>
                            </p:stCondLst>
                            <p:childTnLst>
                              <p:par>
                                <p:cTn id="19" presetID="2" presetClass="entr" presetSubtype="1"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0-#ppt_h/2"/>
                                          </p:val>
                                        </p:tav>
                                        <p:tav tm="100000">
                                          <p:val>
                                            <p:strVal val="#ppt_y"/>
                                          </p:val>
                                        </p:tav>
                                      </p:tavLst>
                                    </p:anim>
                                  </p:childTnLst>
                                </p:cTn>
                              </p:par>
                            </p:childTnLst>
                          </p:cTn>
                        </p:par>
                        <p:par>
                          <p:cTn id="23" fill="hold">
                            <p:stCondLst>
                              <p:cond delay="2000"/>
                            </p:stCondLst>
                            <p:childTnLst>
                              <p:par>
                                <p:cTn id="24" presetID="2" presetClass="entr" presetSubtype="1"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ppt_x"/>
                                          </p:val>
                                        </p:tav>
                                        <p:tav tm="100000">
                                          <p:val>
                                            <p:strVal val="#ppt_x"/>
                                          </p:val>
                                        </p:tav>
                                      </p:tavLst>
                                    </p:anim>
                                    <p:anim calcmode="lin" valueType="num">
                                      <p:cBhvr additive="base">
                                        <p:cTn id="27" dur="500" fill="hold"/>
                                        <p:tgtEl>
                                          <p:spTgt spid="9"/>
                                        </p:tgtEl>
                                        <p:attrNameLst>
                                          <p:attrName>ppt_y</p:attrName>
                                        </p:attrNameLst>
                                      </p:cBhvr>
                                      <p:tavLst>
                                        <p:tav tm="0">
                                          <p:val>
                                            <p:strVal val="0-#ppt_h/2"/>
                                          </p:val>
                                        </p:tav>
                                        <p:tav tm="100000">
                                          <p:val>
                                            <p:strVal val="#ppt_y"/>
                                          </p:val>
                                        </p:tav>
                                      </p:tavLst>
                                    </p:anim>
                                  </p:childTnLst>
                                </p:cTn>
                              </p:par>
                            </p:childTnLst>
                          </p:cTn>
                        </p:par>
                        <p:par>
                          <p:cTn id="28" fill="hold">
                            <p:stCondLst>
                              <p:cond delay="2500"/>
                            </p:stCondLst>
                            <p:childTnLst>
                              <p:par>
                                <p:cTn id="29" presetID="2" presetClass="entr" presetSubtype="1"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0-#ppt_h/2"/>
                                          </p:val>
                                        </p:tav>
                                        <p:tav tm="100000">
                                          <p:val>
                                            <p:strVal val="#ppt_y"/>
                                          </p:val>
                                        </p:tav>
                                      </p:tavLst>
                                    </p:anim>
                                  </p:childTnLst>
                                </p:cTn>
                              </p:par>
                            </p:childTnLst>
                          </p:cTn>
                        </p:par>
                        <p:par>
                          <p:cTn id="33" fill="hold">
                            <p:stCondLst>
                              <p:cond delay="3000"/>
                            </p:stCondLst>
                            <p:childTnLst>
                              <p:par>
                                <p:cTn id="34" presetID="2" presetClass="entr" presetSubtype="1"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ppt_x"/>
                                          </p:val>
                                        </p:tav>
                                        <p:tav tm="100000">
                                          <p:val>
                                            <p:strVal val="#ppt_x"/>
                                          </p:val>
                                        </p:tav>
                                      </p:tavLst>
                                    </p:anim>
                                    <p:anim calcmode="lin" valueType="num">
                                      <p:cBhvr additive="base">
                                        <p:cTn id="37" dur="500" fill="hold"/>
                                        <p:tgtEl>
                                          <p:spTgt spid="7"/>
                                        </p:tgtEl>
                                        <p:attrNameLst>
                                          <p:attrName>ppt_y</p:attrName>
                                        </p:attrNameLst>
                                      </p:cBhvr>
                                      <p:tavLst>
                                        <p:tav tm="0">
                                          <p:val>
                                            <p:strVal val="0-#ppt_h/2"/>
                                          </p:val>
                                        </p:tav>
                                        <p:tav tm="100000">
                                          <p:val>
                                            <p:strVal val="#ppt_y"/>
                                          </p:val>
                                        </p:tav>
                                      </p:tavLst>
                                    </p:anim>
                                  </p:childTnLst>
                                </p:cTn>
                              </p:par>
                            </p:childTnLst>
                          </p:cTn>
                        </p:par>
                        <p:par>
                          <p:cTn id="38" fill="hold">
                            <p:stCondLst>
                              <p:cond delay="3500"/>
                            </p:stCondLst>
                            <p:childTnLst>
                              <p:par>
                                <p:cTn id="39" presetID="10" presetClass="entr" presetSubtype="0" fill="hold"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childTnLst>
                          </p:cTn>
                        </p:par>
                        <p:par>
                          <p:cTn id="54" fill="hold">
                            <p:stCondLst>
                              <p:cond delay="5500"/>
                            </p:stCondLst>
                            <p:childTnLst>
                              <p:par>
                                <p:cTn id="55" presetID="10" presetClass="entr" presetSubtype="0" fill="hold" grpId="0" nodeType="after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childTnLst>
                          </p:cTn>
                        </p:par>
                        <p:par>
                          <p:cTn id="58" fill="hold">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500"/>
                                        <p:tgtEl>
                                          <p:spTgt spid="18"/>
                                        </p:tgtEl>
                                      </p:cBhvr>
                                    </p:animEffect>
                                  </p:childTnLst>
                                </p:cTn>
                              </p:par>
                            </p:childTnLst>
                          </p:cTn>
                        </p:par>
                        <p:par>
                          <p:cTn id="62" fill="hold">
                            <p:stCondLst>
                              <p:cond delay="6500"/>
                            </p:stCondLst>
                            <p:childTnLst>
                              <p:par>
                                <p:cTn id="63" presetID="10" presetClass="entr" presetSubtype="0" fill="hold" grpId="0" nodeType="after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500"/>
                                        <p:tgtEl>
                                          <p:spTgt spid="16"/>
                                        </p:tgtEl>
                                      </p:cBhvr>
                                    </p:animEffect>
                                  </p:childTnLst>
                                </p:cTn>
                              </p:par>
                            </p:childTnLst>
                          </p:cTn>
                        </p:par>
                        <p:par>
                          <p:cTn id="66" fill="hold">
                            <p:stCondLst>
                              <p:cond delay="7000"/>
                            </p:stCondLst>
                            <p:childTnLst>
                              <p:par>
                                <p:cTn id="67" presetID="10" presetClass="entr" presetSubtype="0" fill="hold" grpId="0" nodeType="after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fade">
                                      <p:cBhvr>
                                        <p:cTn id="69" dur="500"/>
                                        <p:tgtEl>
                                          <p:spTgt spid="24"/>
                                        </p:tgtEl>
                                      </p:cBhvr>
                                    </p:animEffect>
                                  </p:childTnLst>
                                </p:cTn>
                              </p:par>
                            </p:childTnLst>
                          </p:cTn>
                        </p:par>
                        <p:par>
                          <p:cTn id="70" fill="hold">
                            <p:stCondLst>
                              <p:cond delay="7500"/>
                            </p:stCondLst>
                            <p:childTnLst>
                              <p:par>
                                <p:cTn id="71" presetID="10" presetClass="entr" presetSubtype="0"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500"/>
                                        <p:tgtEl>
                                          <p:spTgt spid="22"/>
                                        </p:tgtEl>
                                      </p:cBhvr>
                                    </p:animEffect>
                                  </p:childTnLst>
                                </p:cTn>
                              </p:par>
                            </p:childTnLst>
                          </p:cTn>
                        </p:par>
                        <p:par>
                          <p:cTn id="74" fill="hold">
                            <p:stCondLst>
                              <p:cond delay="8000"/>
                            </p:stCondLst>
                            <p:childTnLst>
                              <p:par>
                                <p:cTn id="75" presetID="10" presetClass="entr" presetSubtype="0" fill="hold" grpId="0" nodeType="after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fade">
                                      <p:cBhvr>
                                        <p:cTn id="77" dur="500"/>
                                        <p:tgtEl>
                                          <p:spTgt spid="15"/>
                                        </p:tgtEl>
                                      </p:cBhvr>
                                    </p:animEffect>
                                  </p:childTnLst>
                                </p:cTn>
                              </p:par>
                            </p:childTnLst>
                          </p:cTn>
                        </p:par>
                        <p:par>
                          <p:cTn id="78" fill="hold">
                            <p:stCondLst>
                              <p:cond delay="8500"/>
                            </p:stCondLst>
                            <p:childTnLst>
                              <p:par>
                                <p:cTn id="79" presetID="10" presetClass="entr" presetSubtype="0" fill="hold" grpId="0" nodeType="after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fade">
                                      <p:cBhvr>
                                        <p:cTn id="81" dur="500"/>
                                        <p:tgtEl>
                                          <p:spTgt spid="19"/>
                                        </p:tgtEl>
                                      </p:cBhvr>
                                    </p:animEffect>
                                  </p:childTnLst>
                                </p:cTn>
                              </p:par>
                            </p:childTnLst>
                          </p:cTn>
                        </p:par>
                        <p:par>
                          <p:cTn id="82" fill="hold">
                            <p:stCondLst>
                              <p:cond delay="9000"/>
                            </p:stCondLst>
                            <p:childTnLst>
                              <p:par>
                                <p:cTn id="83" presetID="10" presetClass="entr" presetSubtype="0" fill="hold" grpId="0" nodeType="afterEffect">
                                  <p:stCondLst>
                                    <p:cond delay="0"/>
                                  </p:stCondLst>
                                  <p:childTnLst>
                                    <p:set>
                                      <p:cBhvr>
                                        <p:cTn id="84" dur="1" fill="hold">
                                          <p:stCondLst>
                                            <p:cond delay="0"/>
                                          </p:stCondLst>
                                        </p:cTn>
                                        <p:tgtEl>
                                          <p:spTgt spid="20"/>
                                        </p:tgtEl>
                                        <p:attrNameLst>
                                          <p:attrName>style.visibility</p:attrName>
                                        </p:attrNameLst>
                                      </p:cBhvr>
                                      <p:to>
                                        <p:strVal val="visible"/>
                                      </p:to>
                                    </p:set>
                                    <p:animEffect transition="in" filter="fade">
                                      <p:cBhvr>
                                        <p:cTn id="8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5" grpId="0" animBg="1"/>
      <p:bldP spid="16" grpId="0" animBg="1"/>
      <p:bldP spid="17" grpId="0" animBg="1"/>
      <p:bldP spid="18" grpId="0"/>
      <p:bldP spid="19" grpId="0" animBg="1"/>
      <p:bldP spid="20" grpId="0"/>
      <p:bldP spid="21" grpId="0"/>
      <p:bldP spid="22" grpId="0"/>
      <p:bldP spid="23" grpId="0"/>
      <p:bldP spid="2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572400"/>
            <a:ext cx="9856348" cy="4016768"/>
          </a:xfrm>
        </p:spPr>
        <p:txBody>
          <a:bodyPr>
            <a:noAutofit/>
          </a:bodyPr>
          <a:lstStyle/>
          <a:p>
            <a:pPr lvl="0" algn="just">
              <a:lnSpc>
                <a:spcPct val="170000"/>
              </a:lnSpc>
              <a:spcBef>
                <a:spcPts val="0"/>
              </a:spcBef>
            </a:pPr>
            <a:r>
              <a:rPr lang="en-US" sz="2000" b="1"/>
              <a:t>2.2.3. </a:t>
            </a:r>
            <a:r>
              <a:rPr lang="vi-VN" sz="2000" b="1"/>
              <a:t>Các giải thuật xây dựng thực thể cơ sở</a:t>
            </a:r>
            <a:r>
              <a:rPr lang="en-US" sz="2000" b="1"/>
              <a:t> (tt)</a:t>
            </a:r>
          </a:p>
          <a:p>
            <a:pPr lvl="0" algn="just">
              <a:lnSpc>
                <a:spcPct val="170000"/>
              </a:lnSpc>
              <a:spcBef>
                <a:spcPts val="0"/>
              </a:spcBef>
            </a:pPr>
            <a:r>
              <a:rPr lang="en-US" sz="2000" b="1"/>
              <a:t>Giải thuật trung điểm (Midpoint) (tt)</a:t>
            </a:r>
          </a:p>
          <a:p>
            <a:pPr lvl="0">
              <a:lnSpc>
                <a:spcPct val="170000"/>
              </a:lnSpc>
              <a:spcBef>
                <a:spcPts val="0"/>
              </a:spcBef>
            </a:pPr>
            <a:r>
              <a:rPr lang="vi-VN" sz="2000"/>
              <a:t>Ta có dạng tổng quát của phương trình đường thẳng:</a:t>
            </a:r>
            <a:br>
              <a:rPr lang="vi-VN" sz="2000"/>
            </a:br>
            <a:r>
              <a:rPr lang="vi-VN" sz="2000" i="1"/>
              <a:t>Ax </a:t>
            </a:r>
            <a:r>
              <a:rPr lang="vi-VN" sz="2000"/>
              <a:t>+ </a:t>
            </a:r>
            <a:r>
              <a:rPr lang="vi-VN" sz="2000" i="1"/>
              <a:t>By </a:t>
            </a:r>
            <a:r>
              <a:rPr lang="vi-VN" sz="2000"/>
              <a:t>+ </a:t>
            </a:r>
            <a:r>
              <a:rPr lang="vi-VN" sz="2000" i="1"/>
              <a:t>C </a:t>
            </a:r>
            <a:r>
              <a:rPr lang="vi-VN" sz="2000"/>
              <a:t>= 0</a:t>
            </a:r>
            <a:r>
              <a:rPr lang="en-US" sz="2000"/>
              <a:t>, </a:t>
            </a:r>
            <a:r>
              <a:rPr lang="vi-VN" sz="2000"/>
              <a:t>với </a:t>
            </a:r>
            <a:r>
              <a:rPr lang="vi-VN" sz="2000" i="1"/>
              <a:t>A</a:t>
            </a:r>
            <a:r>
              <a:rPr lang="vi-VN" sz="2000"/>
              <a:t>= </a:t>
            </a:r>
            <a:r>
              <a:rPr lang="vi-VN" sz="2000" i="1"/>
              <a:t>y</a:t>
            </a:r>
            <a:r>
              <a:rPr lang="vi-VN" sz="2000" baseline="-25000"/>
              <a:t>2</a:t>
            </a:r>
            <a:r>
              <a:rPr lang="vi-VN" sz="2000"/>
              <a:t> − </a:t>
            </a:r>
            <a:r>
              <a:rPr lang="vi-VN" sz="2000" i="1"/>
              <a:t>y</a:t>
            </a:r>
            <a:r>
              <a:rPr lang="vi-VN" sz="2000" baseline="-25000"/>
              <a:t>1</a:t>
            </a:r>
            <a:r>
              <a:rPr lang="vi-VN" sz="2000"/>
              <a:t>, </a:t>
            </a:r>
            <a:r>
              <a:rPr lang="vi-VN" sz="2000" i="1"/>
              <a:t>B </a:t>
            </a:r>
            <a:r>
              <a:rPr lang="vi-VN" sz="2000"/>
              <a:t>= −(</a:t>
            </a:r>
            <a:r>
              <a:rPr lang="vi-VN" sz="2000" i="1"/>
              <a:t>x</a:t>
            </a:r>
            <a:r>
              <a:rPr lang="vi-VN" sz="2000" baseline="-25000"/>
              <a:t>2</a:t>
            </a:r>
            <a:r>
              <a:rPr lang="vi-VN" sz="2000"/>
              <a:t> − </a:t>
            </a:r>
            <a:r>
              <a:rPr lang="vi-VN" sz="2000" i="1"/>
              <a:t>x</a:t>
            </a:r>
            <a:r>
              <a:rPr lang="vi-VN" sz="2000" baseline="-25000"/>
              <a:t>1</a:t>
            </a:r>
            <a:r>
              <a:rPr lang="vi-VN" sz="2000"/>
              <a:t>),</a:t>
            </a:r>
            <a:r>
              <a:rPr lang="vi-VN" sz="2000" i="1"/>
              <a:t>C </a:t>
            </a:r>
            <a:r>
              <a:rPr lang="vi-VN" sz="2000"/>
              <a:t>= </a:t>
            </a:r>
            <a:r>
              <a:rPr lang="vi-VN" sz="2000" i="1"/>
              <a:t>x</a:t>
            </a:r>
            <a:r>
              <a:rPr lang="vi-VN" sz="2000" baseline="-25000"/>
              <a:t>2</a:t>
            </a:r>
            <a:r>
              <a:rPr lang="vi-VN" sz="2000" i="1"/>
              <a:t>y</a:t>
            </a:r>
            <a:r>
              <a:rPr lang="vi-VN" sz="2000" baseline="-25000"/>
              <a:t>1</a:t>
            </a:r>
            <a:r>
              <a:rPr lang="vi-VN" sz="2000"/>
              <a:t> − </a:t>
            </a:r>
            <a:r>
              <a:rPr lang="vi-VN" sz="2000" i="1"/>
              <a:t>x</a:t>
            </a:r>
            <a:r>
              <a:rPr lang="vi-VN" sz="2000" baseline="-25000"/>
              <a:t>1</a:t>
            </a:r>
            <a:r>
              <a:rPr lang="vi-VN" sz="2000" i="1"/>
              <a:t>y</a:t>
            </a:r>
            <a:r>
              <a:rPr lang="vi-VN" sz="2000" baseline="-25000"/>
              <a:t>2</a:t>
            </a:r>
            <a:endParaRPr lang="en-US" sz="2000" baseline="-25000"/>
          </a:p>
          <a:p>
            <a:pPr lvl="0">
              <a:lnSpc>
                <a:spcPct val="150000"/>
              </a:lnSpc>
              <a:spcBef>
                <a:spcPts val="0"/>
              </a:spcBef>
            </a:pPr>
            <a:r>
              <a:rPr lang="vi-VN" sz="2000"/>
              <a:t>Đặt </a:t>
            </a:r>
            <a:r>
              <a:rPr lang="en-US" sz="2000" i="1"/>
              <a:t>f</a:t>
            </a:r>
            <a:r>
              <a:rPr lang="vi-VN" sz="2000"/>
              <a:t>(</a:t>
            </a:r>
            <a:r>
              <a:rPr lang="vi-VN" sz="2000" i="1"/>
              <a:t>x</a:t>
            </a:r>
            <a:r>
              <a:rPr lang="vi-VN" sz="2000"/>
              <a:t>,</a:t>
            </a:r>
            <a:r>
              <a:rPr lang="vi-VN" sz="2000" i="1"/>
              <a:t>y </a:t>
            </a:r>
            <a:r>
              <a:rPr lang="vi-VN" sz="2000"/>
              <a:t>) = </a:t>
            </a:r>
            <a:r>
              <a:rPr lang="vi-VN" sz="2000" i="1"/>
              <a:t>Ax </a:t>
            </a:r>
            <a:r>
              <a:rPr lang="vi-VN" sz="2000"/>
              <a:t>+ </a:t>
            </a:r>
            <a:r>
              <a:rPr lang="vi-VN" sz="2000" i="1"/>
              <a:t>By </a:t>
            </a:r>
            <a:r>
              <a:rPr lang="vi-VN" sz="2000"/>
              <a:t>+ </a:t>
            </a:r>
            <a:r>
              <a:rPr lang="vi-VN" sz="2000" i="1"/>
              <a:t>C</a:t>
            </a:r>
            <a:r>
              <a:rPr lang="vi-VN" sz="2000"/>
              <a:t>, ta có nhận xét:</a:t>
            </a:r>
            <a:endParaRPr lang="en-US" sz="200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028262" y="206686"/>
            <a:ext cx="1122450" cy="1122450"/>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1760771" y="4136206"/>
                <a:ext cx="7172605" cy="14529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𝑦</m:t>
                          </m:r>
                        </m:e>
                      </m:d>
                      <m:d>
                        <m:dPr>
                          <m:begChr m:val="["/>
                          <m:endChr m:val=""/>
                          <m:ctrlPr>
                            <a:rPr lang="en-US" sz="2400" i="1">
                              <a:latin typeface="Cambria Math" panose="02040503050406030204" pitchFamily="18" charset="0"/>
                            </a:rPr>
                          </m:ctrlPr>
                        </m:dPr>
                        <m:e>
                          <m:eqArr>
                            <m:eqArrPr>
                              <m:ctrlPr>
                                <a:rPr lang="en-US" sz="2400" i="1">
                                  <a:latin typeface="Cambria Math" panose="02040503050406030204" pitchFamily="18" charset="0"/>
                                </a:rPr>
                              </m:ctrlPr>
                            </m:eqArrPr>
                            <m:e>
                              <m:r>
                                <a:rPr lang="en-US" sz="2400" i="1">
                                  <a:latin typeface="Cambria Math" panose="02040503050406030204" pitchFamily="18" charset="0"/>
                                </a:rPr>
                                <m:t>&lt;0, </m:t>
                              </m:r>
                              <m:r>
                                <a:rPr lang="en-US" sz="2400" i="1">
                                  <a:latin typeface="Cambria Math" panose="02040503050406030204" pitchFamily="18" charset="0"/>
                                </a:rPr>
                                <m:t>𝑛</m:t>
                              </m:r>
                              <m:r>
                                <a:rPr lang="en-US" sz="2400" i="1">
                                  <a:latin typeface="Cambria Math" panose="02040503050406030204" pitchFamily="18" charset="0"/>
                                </a:rPr>
                                <m:t>ế</m:t>
                              </m:r>
                              <m:r>
                                <a:rPr lang="en-US" sz="2400" i="1">
                                  <a:latin typeface="Cambria Math" panose="02040503050406030204" pitchFamily="18" charset="0"/>
                                </a:rPr>
                                <m:t>𝑢</m:t>
                              </m:r>
                              <m:r>
                                <a:rPr lang="en-US" sz="2400" i="1">
                                  <a:latin typeface="Cambria Math" panose="02040503050406030204" pitchFamily="18" charset="0"/>
                                </a:rPr>
                                <m:t> </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𝑦</m:t>
                                  </m:r>
                                </m:e>
                              </m:d>
                              <m:r>
                                <a:rPr lang="en-US" sz="2400" i="1">
                                  <a:latin typeface="Cambria Math" panose="02040503050406030204" pitchFamily="18" charset="0"/>
                                </a:rPr>
                                <m:t> </m:t>
                              </m:r>
                              <m:r>
                                <a:rPr lang="en-US" sz="2400" i="1">
                                  <a:latin typeface="Cambria Math" panose="02040503050406030204" pitchFamily="18" charset="0"/>
                                </a:rPr>
                                <m:t>𝑛</m:t>
                              </m:r>
                              <m:r>
                                <a:rPr lang="en-US" sz="2400" i="1">
                                  <a:latin typeface="Cambria Math" panose="02040503050406030204" pitchFamily="18" charset="0"/>
                                </a:rPr>
                                <m:t>ằ</m:t>
                              </m:r>
                              <m:r>
                                <a:rPr lang="en-US" sz="2400" i="1">
                                  <a:latin typeface="Cambria Math" panose="02040503050406030204" pitchFamily="18" charset="0"/>
                                </a:rPr>
                                <m:t>𝑚</m:t>
                              </m:r>
                              <m:r>
                                <a:rPr lang="en-US" sz="2400" i="1">
                                  <a:latin typeface="Cambria Math" panose="02040503050406030204" pitchFamily="18" charset="0"/>
                                </a:rPr>
                                <m:t> </m:t>
                              </m:r>
                              <m:r>
                                <a:rPr lang="en-US" sz="2400" i="1">
                                  <a:latin typeface="Cambria Math" panose="02040503050406030204" pitchFamily="18" charset="0"/>
                                </a:rPr>
                                <m:t>𝑝h</m:t>
                              </m:r>
                              <m:r>
                                <a:rPr lang="en-US" sz="2400" i="1">
                                  <a:latin typeface="Cambria Math" panose="02040503050406030204" pitchFamily="18" charset="0"/>
                                </a:rPr>
                                <m:t>í</m:t>
                              </m:r>
                              <m:r>
                                <a:rPr lang="en-US" sz="2400" i="1">
                                  <a:latin typeface="Cambria Math" panose="02040503050406030204" pitchFamily="18" charset="0"/>
                                </a:rPr>
                                <m:t>𝑎</m:t>
                              </m:r>
                              <m:r>
                                <a:rPr lang="en-US" sz="2400" i="1">
                                  <a:latin typeface="Cambria Math" panose="02040503050406030204" pitchFamily="18" charset="0"/>
                                </a:rPr>
                                <m:t> </m:t>
                              </m:r>
                              <m:r>
                                <a:rPr lang="en-US" sz="2400" i="1">
                                  <a:latin typeface="Cambria Math" panose="02040503050406030204" pitchFamily="18" charset="0"/>
                                </a:rPr>
                                <m:t>𝑡𝑟</m:t>
                              </m:r>
                              <m:r>
                                <a:rPr lang="en-US" sz="2400" i="1">
                                  <a:latin typeface="Cambria Math" panose="02040503050406030204" pitchFamily="18" charset="0"/>
                                </a:rPr>
                                <m:t>ê</m:t>
                              </m:r>
                              <m:r>
                                <a:rPr lang="en-US" sz="2400" i="1">
                                  <a:latin typeface="Cambria Math" panose="02040503050406030204" pitchFamily="18" charset="0"/>
                                </a:rPr>
                                <m:t>𝑛</m:t>
                              </m:r>
                              <m:r>
                                <a:rPr lang="en-US" sz="2400" i="1">
                                  <a:latin typeface="Cambria Math" panose="02040503050406030204" pitchFamily="18" charset="0"/>
                                </a:rPr>
                                <m:t> đườ</m:t>
                              </m:r>
                              <m:r>
                                <a:rPr lang="en-US" sz="2400" i="1">
                                  <a:latin typeface="Cambria Math" panose="02040503050406030204" pitchFamily="18" charset="0"/>
                                </a:rPr>
                                <m:t>𝑛𝑔</m:t>
                              </m:r>
                              <m:r>
                                <a:rPr lang="en-US" sz="2400" i="1">
                                  <a:latin typeface="Cambria Math" panose="02040503050406030204" pitchFamily="18" charset="0"/>
                                </a:rPr>
                                <m:t> </m:t>
                              </m:r>
                              <m:r>
                                <a:rPr lang="en-US" sz="2400" i="1">
                                  <a:latin typeface="Cambria Math" panose="02040503050406030204" pitchFamily="18" charset="0"/>
                                </a:rPr>
                                <m:t>𝑡h</m:t>
                              </m:r>
                              <m:r>
                                <a:rPr lang="en-US" sz="2400" i="1">
                                  <a:latin typeface="Cambria Math" panose="02040503050406030204" pitchFamily="18" charset="0"/>
                                </a:rPr>
                                <m:t>ẳ</m:t>
                              </m:r>
                              <m:r>
                                <a:rPr lang="en-US" sz="2400" i="1">
                                  <a:latin typeface="Cambria Math" panose="02040503050406030204" pitchFamily="18" charset="0"/>
                                </a:rPr>
                                <m:t>𝑛𝑔</m:t>
                              </m:r>
                            </m:e>
                            <m:e>
                              <m:r>
                                <a:rPr lang="en-US" sz="2400" i="1">
                                  <a:latin typeface="Cambria Math" panose="02040503050406030204" pitchFamily="18" charset="0"/>
                                </a:rPr>
                                <m:t>=0, </m:t>
                              </m:r>
                              <m:r>
                                <a:rPr lang="en-US" sz="2400" i="1">
                                  <a:latin typeface="Cambria Math" panose="02040503050406030204" pitchFamily="18" charset="0"/>
                                </a:rPr>
                                <m:t>𝑛</m:t>
                              </m:r>
                              <m:r>
                                <a:rPr lang="en-US" sz="2400" i="1">
                                  <a:latin typeface="Cambria Math" panose="02040503050406030204" pitchFamily="18" charset="0"/>
                                </a:rPr>
                                <m:t>ế</m:t>
                              </m:r>
                              <m:r>
                                <a:rPr lang="en-US" sz="2400" i="1">
                                  <a:latin typeface="Cambria Math" panose="02040503050406030204" pitchFamily="18" charset="0"/>
                                </a:rPr>
                                <m:t>𝑢</m:t>
                              </m:r>
                              <m:r>
                                <a:rPr lang="en-US" sz="2400" i="1">
                                  <a:latin typeface="Cambria Math" panose="02040503050406030204" pitchFamily="18" charset="0"/>
                                </a:rPr>
                                <m:t> </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𝑦</m:t>
                                  </m:r>
                                </m:e>
                              </m:d>
                              <m:r>
                                <a:rPr lang="en-US" sz="2400" i="1">
                                  <a:latin typeface="Cambria Math" panose="02040503050406030204" pitchFamily="18" charset="0"/>
                                </a:rPr>
                                <m:t> </m:t>
                              </m:r>
                              <m:r>
                                <a:rPr lang="en-US" sz="2400" i="1">
                                  <a:latin typeface="Cambria Math" panose="02040503050406030204" pitchFamily="18" charset="0"/>
                                </a:rPr>
                                <m:t>𝑡h𝑢</m:t>
                              </m:r>
                              <m:r>
                                <a:rPr lang="en-US" sz="2400" i="1">
                                  <a:latin typeface="Cambria Math" panose="02040503050406030204" pitchFamily="18" charset="0"/>
                                </a:rPr>
                                <m:t>ộ</m:t>
                              </m:r>
                              <m:r>
                                <a:rPr lang="en-US" sz="2400" i="1">
                                  <a:latin typeface="Cambria Math" panose="02040503050406030204" pitchFamily="18" charset="0"/>
                                </a:rPr>
                                <m:t>𝑐</m:t>
                              </m:r>
                              <m:r>
                                <a:rPr lang="en-US" sz="2400" i="1">
                                  <a:latin typeface="Cambria Math" panose="02040503050406030204" pitchFamily="18" charset="0"/>
                                </a:rPr>
                                <m:t> đườ</m:t>
                              </m:r>
                              <m:r>
                                <a:rPr lang="en-US" sz="2400" i="1">
                                  <a:latin typeface="Cambria Math" panose="02040503050406030204" pitchFamily="18" charset="0"/>
                                </a:rPr>
                                <m:t>𝑛𝑔</m:t>
                              </m:r>
                              <m:r>
                                <a:rPr lang="en-US" sz="2400" i="1">
                                  <a:latin typeface="Cambria Math" panose="02040503050406030204" pitchFamily="18" charset="0"/>
                                </a:rPr>
                                <m:t> </m:t>
                              </m:r>
                              <m:r>
                                <a:rPr lang="en-US" sz="2400" i="1">
                                  <a:latin typeface="Cambria Math" panose="02040503050406030204" pitchFamily="18" charset="0"/>
                                </a:rPr>
                                <m:t>𝑡h</m:t>
                              </m:r>
                              <m:r>
                                <a:rPr lang="en-US" sz="2400" i="1">
                                  <a:latin typeface="Cambria Math" panose="02040503050406030204" pitchFamily="18" charset="0"/>
                                </a:rPr>
                                <m:t>ẳ</m:t>
                              </m:r>
                              <m:r>
                                <a:rPr lang="en-US" sz="2400" i="1">
                                  <a:latin typeface="Cambria Math" panose="02040503050406030204" pitchFamily="18" charset="0"/>
                                </a:rPr>
                                <m:t>𝑛𝑔</m:t>
                              </m:r>
                              <m:r>
                                <a:rPr lang="en-US" sz="2400" i="1">
                                  <a:latin typeface="Cambria Math" panose="02040503050406030204" pitchFamily="18" charset="0"/>
                                </a:rPr>
                                <m:t>                  </m:t>
                              </m:r>
                            </m:e>
                            <m:e>
                              <m:r>
                                <a:rPr lang="en-US" sz="2400" i="1">
                                  <a:latin typeface="Cambria Math" panose="02040503050406030204" pitchFamily="18" charset="0"/>
                                </a:rPr>
                                <m:t>&gt;0, </m:t>
                              </m:r>
                              <m:r>
                                <a:rPr lang="en-US" sz="2400" i="1">
                                  <a:latin typeface="Cambria Math" panose="02040503050406030204" pitchFamily="18" charset="0"/>
                                </a:rPr>
                                <m:t>𝑛</m:t>
                              </m:r>
                              <m:r>
                                <a:rPr lang="en-US" sz="2400" i="1">
                                  <a:latin typeface="Cambria Math" panose="02040503050406030204" pitchFamily="18" charset="0"/>
                                </a:rPr>
                                <m:t>ế</m:t>
                              </m:r>
                              <m:r>
                                <a:rPr lang="en-US" sz="2400" i="1">
                                  <a:latin typeface="Cambria Math" panose="02040503050406030204" pitchFamily="18" charset="0"/>
                                </a:rPr>
                                <m:t>𝑢</m:t>
                              </m:r>
                              <m:r>
                                <a:rPr lang="en-US" sz="2400" i="1">
                                  <a:latin typeface="Cambria Math" panose="02040503050406030204" pitchFamily="18" charset="0"/>
                                </a:rPr>
                                <m:t> </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𝑦</m:t>
                                  </m:r>
                                </m:e>
                              </m:d>
                              <m:r>
                                <a:rPr lang="en-US" sz="2400" i="1">
                                  <a:latin typeface="Cambria Math" panose="02040503050406030204" pitchFamily="18" charset="0"/>
                                </a:rPr>
                                <m:t> </m:t>
                              </m:r>
                              <m:r>
                                <a:rPr lang="en-US" sz="2400" i="1">
                                  <a:latin typeface="Cambria Math" panose="02040503050406030204" pitchFamily="18" charset="0"/>
                                </a:rPr>
                                <m:t>𝑛</m:t>
                              </m:r>
                              <m:r>
                                <a:rPr lang="en-US" sz="2400" i="1">
                                  <a:latin typeface="Cambria Math" panose="02040503050406030204" pitchFamily="18" charset="0"/>
                                </a:rPr>
                                <m:t>ằ</m:t>
                              </m:r>
                              <m:r>
                                <a:rPr lang="en-US" sz="2400" i="1">
                                  <a:latin typeface="Cambria Math" panose="02040503050406030204" pitchFamily="18" charset="0"/>
                                </a:rPr>
                                <m:t>𝑚</m:t>
                              </m:r>
                              <m:r>
                                <a:rPr lang="en-US" sz="2400" i="1">
                                  <a:latin typeface="Cambria Math" panose="02040503050406030204" pitchFamily="18" charset="0"/>
                                </a:rPr>
                                <m:t> </m:t>
                              </m:r>
                              <m:r>
                                <a:rPr lang="en-US" sz="2400" i="1">
                                  <a:latin typeface="Cambria Math" panose="02040503050406030204" pitchFamily="18" charset="0"/>
                                </a:rPr>
                                <m:t>𝑝h</m:t>
                              </m:r>
                              <m:r>
                                <a:rPr lang="en-US" sz="2400" i="1">
                                  <a:latin typeface="Cambria Math" panose="02040503050406030204" pitchFamily="18" charset="0"/>
                                </a:rPr>
                                <m:t>í</m:t>
                              </m:r>
                              <m:r>
                                <a:rPr lang="en-US" sz="2400" i="1">
                                  <a:latin typeface="Cambria Math" panose="02040503050406030204" pitchFamily="18" charset="0"/>
                                </a:rPr>
                                <m:t>𝑎</m:t>
                              </m:r>
                              <m:r>
                                <a:rPr lang="en-US" sz="2400" i="1">
                                  <a:latin typeface="Cambria Math" panose="02040503050406030204" pitchFamily="18" charset="0"/>
                                </a:rPr>
                                <m:t> </m:t>
                              </m:r>
                              <m:r>
                                <a:rPr lang="en-US" sz="2400" i="1">
                                  <a:latin typeface="Cambria Math" panose="02040503050406030204" pitchFamily="18" charset="0"/>
                                </a:rPr>
                                <m:t>𝑑</m:t>
                              </m:r>
                              <m:r>
                                <a:rPr lang="en-US" sz="2400" i="1">
                                  <a:latin typeface="Cambria Math" panose="02040503050406030204" pitchFamily="18" charset="0"/>
                                </a:rPr>
                                <m:t>ướ</m:t>
                              </m:r>
                              <m:r>
                                <a:rPr lang="en-US" sz="2400" i="1">
                                  <a:latin typeface="Cambria Math" panose="02040503050406030204" pitchFamily="18" charset="0"/>
                                </a:rPr>
                                <m:t>𝑖</m:t>
                              </m:r>
                              <m:r>
                                <a:rPr lang="en-US" sz="2400" i="1">
                                  <a:latin typeface="Cambria Math" panose="02040503050406030204" pitchFamily="18" charset="0"/>
                                </a:rPr>
                                <m:t> đườ</m:t>
                              </m:r>
                              <m:r>
                                <a:rPr lang="en-US" sz="2400" i="1">
                                  <a:latin typeface="Cambria Math" panose="02040503050406030204" pitchFamily="18" charset="0"/>
                                </a:rPr>
                                <m:t>𝑛𝑔</m:t>
                              </m:r>
                              <m:r>
                                <a:rPr lang="en-US" sz="2400" i="1">
                                  <a:latin typeface="Cambria Math" panose="02040503050406030204" pitchFamily="18" charset="0"/>
                                </a:rPr>
                                <m:t> </m:t>
                              </m:r>
                              <m:r>
                                <a:rPr lang="en-US" sz="2400" i="1">
                                  <a:latin typeface="Cambria Math" panose="02040503050406030204" pitchFamily="18" charset="0"/>
                                </a:rPr>
                                <m:t>𝑡h</m:t>
                              </m:r>
                              <m:r>
                                <a:rPr lang="en-US" sz="2400" i="1">
                                  <a:latin typeface="Cambria Math" panose="02040503050406030204" pitchFamily="18" charset="0"/>
                                </a:rPr>
                                <m:t>ẳ</m:t>
                              </m:r>
                              <m:r>
                                <a:rPr lang="en-US" sz="2400" i="1">
                                  <a:latin typeface="Cambria Math" panose="02040503050406030204" pitchFamily="18" charset="0"/>
                                </a:rPr>
                                <m:t>𝑛𝑔</m:t>
                              </m:r>
                            </m:e>
                          </m:eqArr>
                        </m:e>
                      </m:d>
                    </m:oMath>
                  </m:oMathPara>
                </a14:m>
                <a:endParaRPr lang="en-US" sz="2400"/>
              </a:p>
            </p:txBody>
          </p:sp>
        </mc:Choice>
        <mc:Fallback xmlns="">
          <p:sp>
            <p:nvSpPr>
              <p:cNvPr id="5" name="Rectangle 4"/>
              <p:cNvSpPr>
                <a:spLocks noRot="1" noChangeAspect="1" noMove="1" noResize="1" noEditPoints="1" noAdjustHandles="1" noChangeArrowheads="1" noChangeShapeType="1" noTextEdit="1"/>
              </p:cNvSpPr>
              <p:nvPr/>
            </p:nvSpPr>
            <p:spPr>
              <a:xfrm>
                <a:off x="1760771" y="4136206"/>
                <a:ext cx="7172605" cy="1452962"/>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576175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294364" y="1628671"/>
                <a:ext cx="9856348" cy="4016768"/>
              </a:xfrm>
            </p:spPr>
            <p:txBody>
              <a:bodyPr>
                <a:noAutofit/>
              </a:bodyPr>
              <a:lstStyle/>
              <a:p>
                <a:pPr lvl="0" algn="just">
                  <a:lnSpc>
                    <a:spcPct val="170000"/>
                  </a:lnSpc>
                  <a:spcBef>
                    <a:spcPts val="0"/>
                  </a:spcBef>
                </a:pPr>
                <a:r>
                  <a:rPr lang="en-US" sz="2000" b="1"/>
                  <a:t>2.2.3. </a:t>
                </a:r>
                <a:r>
                  <a:rPr lang="vi-VN" sz="2000" b="1"/>
                  <a:t>Các giải thuật xây dựng thực thể cơ sở</a:t>
                </a:r>
                <a:r>
                  <a:rPr lang="en-US" sz="2000" b="1"/>
                  <a:t> (tt)</a:t>
                </a:r>
              </a:p>
              <a:p>
                <a:pPr lvl="0" algn="just">
                  <a:lnSpc>
                    <a:spcPct val="170000"/>
                  </a:lnSpc>
                  <a:spcBef>
                    <a:spcPts val="0"/>
                  </a:spcBef>
                </a:pPr>
                <a:r>
                  <a:rPr lang="en-US" sz="2000" b="1"/>
                  <a:t>Giải thuật trung điểm (Midpoint) (tt)</a:t>
                </a:r>
              </a:p>
              <a:p>
                <a:pPr lvl="0">
                  <a:lnSpc>
                    <a:spcPct val="170000"/>
                  </a:lnSpc>
                  <a:spcBef>
                    <a:spcPts val="0"/>
                  </a:spcBef>
                </a:pPr>
                <a:r>
                  <a:rPr lang="vi-VN" sz="2000"/>
                  <a:t>Lúc này việc chọn các điểm S, P ở trên được đưa về việc xét dấu của</a:t>
                </a:r>
                <a:endParaRPr lang="en-US" sz="2000"/>
              </a:p>
              <a:p>
                <a:pPr lvl="0">
                  <a:lnSpc>
                    <a:spcPct val="170000"/>
                  </a:lnSpc>
                  <a:spcBef>
                    <a:spcPts val="0"/>
                  </a:spcBef>
                </a:pPr>
                <a:r>
                  <a:rPr lang="pl-PL" sz="2000" i="1"/>
                  <a:t>p</a:t>
                </a:r>
                <a:r>
                  <a:rPr lang="pl-PL" sz="2000" i="1" baseline="-25000"/>
                  <a:t>i</a:t>
                </a:r>
                <a:r>
                  <a:rPr lang="pl-PL" sz="2000"/>
                  <a:t> = </a:t>
                </a:r>
                <a:r>
                  <a:rPr lang="en-US" sz="2000" i="1"/>
                  <a:t>f(midpoint) = f(x</a:t>
                </a:r>
                <a:r>
                  <a:rPr lang="en-US" sz="2000" i="1" baseline="-25000"/>
                  <a:t>i</a:t>
                </a:r>
                <a:r>
                  <a:rPr lang="en-US" sz="2000" i="1"/>
                  <a:t>+1,y</a:t>
                </a:r>
                <a:r>
                  <a:rPr lang="en-US" sz="2000" i="1" baseline="-25000"/>
                  <a:t>i</a:t>
                </a:r>
                <a:r>
                  <a:rPr lang="en-US" sz="2000" i="1"/>
                  <a:t>+</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oMath>
                </a14:m>
                <a:r>
                  <a:rPr lang="en-US" sz="2000" i="1"/>
                  <a:t>)</a:t>
                </a:r>
              </a:p>
              <a:p>
                <a:pPr lvl="0"/>
                <a:r>
                  <a:rPr lang="vi-VN" sz="2000"/>
                  <a:t>Nếu </a:t>
                </a:r>
                <a:r>
                  <a:rPr lang="vi-VN" sz="2000" i="1"/>
                  <a:t>p</a:t>
                </a:r>
                <a:r>
                  <a:rPr lang="vi-VN" sz="2000" i="1" baseline="-25000"/>
                  <a:t>i</a:t>
                </a:r>
                <a:r>
                  <a:rPr lang="vi-VN" sz="2000" i="1"/>
                  <a:t> </a:t>
                </a:r>
                <a:r>
                  <a:rPr lang="vi-VN" sz="2000"/>
                  <a:t>&lt; 0, điểm MidPoint nằm phía trên đoạn thẳng. Lúc này điểm thực Q</a:t>
                </a:r>
                <a:r>
                  <a:rPr lang="en-US" sz="2000"/>
                  <a:t> </a:t>
                </a:r>
                <a:r>
                  <a:rPr lang="vi-VN" sz="2000"/>
                  <a:t>nằm dưới điểm MidPoint nên ta chọn S, tức là </a:t>
                </a:r>
                <a:r>
                  <a:rPr lang="vi-VN" sz="2000" i="1"/>
                  <a:t>y</a:t>
                </a:r>
                <a:r>
                  <a:rPr lang="vi-VN" sz="2000" i="1" baseline="-25000"/>
                  <a:t>i</a:t>
                </a:r>
                <a:r>
                  <a:rPr lang="vi-VN" sz="2000" baseline="-25000"/>
                  <a:t>+1</a:t>
                </a:r>
                <a:r>
                  <a:rPr lang="vi-VN" sz="2000"/>
                  <a:t> = </a:t>
                </a:r>
                <a:r>
                  <a:rPr lang="vi-VN" sz="2000" i="1"/>
                  <a:t>yi</a:t>
                </a:r>
                <a:r>
                  <a:rPr lang="vi-VN" sz="2000"/>
                  <a:t>.</a:t>
                </a:r>
                <a:endParaRPr lang="en-US" sz="2000"/>
              </a:p>
              <a:p>
                <a:pPr lvl="0"/>
                <a:r>
                  <a:rPr lang="vi-VN" sz="2000"/>
                  <a:t>Ngược lại, nếu </a:t>
                </a:r>
                <a:r>
                  <a:rPr lang="vi-VN" sz="2000" i="1"/>
                  <a:t>p</a:t>
                </a:r>
                <a:r>
                  <a:rPr lang="vi-VN" sz="2000" i="1" baseline="-25000"/>
                  <a:t>i</a:t>
                </a:r>
                <a:r>
                  <a:rPr lang="vi-VN" sz="2000" i="1"/>
                  <a:t> </a:t>
                </a:r>
                <a:r>
                  <a:rPr lang="vi-VN" sz="2000"/>
                  <a:t>≥ 0 , điểm MidPoint nằm phía dưới đoạn thẳng. Lúc này</a:t>
                </a:r>
                <a:r>
                  <a:rPr lang="en-US" sz="2000"/>
                  <a:t> </a:t>
                </a:r>
                <a:r>
                  <a:rPr lang="vi-VN" sz="2000"/>
                  <a:t>điểm thực Q nằm trên điểm MidPoint nên ta chọn P, tức là </a:t>
                </a:r>
                <a:r>
                  <a:rPr lang="vi-VN" sz="2000" i="1"/>
                  <a:t>y</a:t>
                </a:r>
                <a:r>
                  <a:rPr lang="vi-VN" sz="2000" i="1" baseline="-25000"/>
                  <a:t>i</a:t>
                </a:r>
                <a:r>
                  <a:rPr lang="vi-VN" sz="2000" baseline="-25000"/>
                  <a:t>+1</a:t>
                </a:r>
                <a:r>
                  <a:rPr lang="vi-VN" sz="2000"/>
                  <a:t> = </a:t>
                </a:r>
                <a:r>
                  <a:rPr lang="vi-VN" sz="2000" i="1"/>
                  <a:t>y</a:t>
                </a:r>
                <a:r>
                  <a:rPr lang="vi-VN" sz="2000" i="1" baseline="-25000"/>
                  <a:t>i</a:t>
                </a:r>
                <a:r>
                  <a:rPr lang="vi-VN" sz="2000"/>
                  <a:t>+1.</a:t>
                </a:r>
                <a:endParaRPr lang="en-US" sz="2000" baseline="-25000"/>
              </a:p>
            </p:txBody>
          </p:sp>
        </mc:Choice>
        <mc:Fallback xmlns="">
          <p:sp>
            <p:nvSpPr>
              <p:cNvPr id="3" name="Content Placeholder 2">
                <a:extLst>
                  <a:ext uri="{FF2B5EF4-FFF2-40B4-BE49-F238E27FC236}">
                    <a16:creationId xmlns="" xmlns:a16="http://schemas.microsoft.com/office/drawing/2014/main" xmlns:a14="http://schemas.microsoft.com/office/drawing/2010/main" id="{C3C0199F-A274-44C6-BF37-784A855E6EEA}"/>
                  </a:ext>
                </a:extLst>
              </p:cNvPr>
              <p:cNvSpPr>
                <a:spLocks noGrp="1" noRot="1" noChangeAspect="1" noMove="1" noResize="1" noEditPoints="1" noAdjustHandles="1" noChangeArrowheads="1" noChangeShapeType="1" noTextEdit="1"/>
              </p:cNvSpPr>
              <p:nvPr>
                <p:ph idx="1"/>
              </p:nvPr>
            </p:nvSpPr>
            <p:spPr>
              <a:xfrm>
                <a:off x="1294364" y="1628671"/>
                <a:ext cx="9856348" cy="4016768"/>
              </a:xfrm>
              <a:blipFill rotWithShape="0">
                <a:blip r:embed="rId3"/>
                <a:stretch>
                  <a:fillRect l="-557" b="-3945"/>
                </a:stretch>
              </a:blipFill>
            </p:spPr>
            <p:txBody>
              <a:bodyPr/>
              <a:lstStyle/>
              <a:p>
                <a:r>
                  <a:rPr lang="en-US">
                    <a:noFill/>
                  </a:rPr>
                  <a:t> </a:t>
                </a:r>
              </a:p>
            </p:txBody>
          </p:sp>
        </mc:Fallback>
      </mc:AlternateContent>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028262" y="206686"/>
            <a:ext cx="1122450" cy="1122450"/>
          </a:xfrm>
          <a:prstGeom prst="rect">
            <a:avLst/>
          </a:prstGeom>
        </p:spPr>
      </p:pic>
      <p:sp>
        <p:nvSpPr>
          <p:cNvPr id="5" name="Rectangle 4"/>
          <p:cNvSpPr/>
          <p:nvPr/>
        </p:nvSpPr>
        <p:spPr>
          <a:xfrm>
            <a:off x="9626600" y="1722419"/>
            <a:ext cx="2180499" cy="210713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 name="Straight Connector 5"/>
          <p:cNvCxnSpPr/>
          <p:nvPr/>
        </p:nvCxnSpPr>
        <p:spPr>
          <a:xfrm rot="16200000">
            <a:off x="10718800" y="2329703"/>
            <a:ext cx="0" cy="2107139"/>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16200000">
            <a:off x="10718800" y="1709718"/>
            <a:ext cx="0" cy="2107139"/>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a:off x="10718800" y="1074718"/>
            <a:ext cx="0" cy="2107139"/>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0096500" y="1722418"/>
            <a:ext cx="0" cy="2107139"/>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0718800" y="1722418"/>
            <a:ext cx="0" cy="2107139"/>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353800" y="1722418"/>
            <a:ext cx="0" cy="2107139"/>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9982200" y="3269697"/>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3" name="Straight Connector 12"/>
          <p:cNvCxnSpPr/>
          <p:nvPr/>
        </p:nvCxnSpPr>
        <p:spPr>
          <a:xfrm flipV="1">
            <a:off x="9665230" y="2549899"/>
            <a:ext cx="2107140" cy="83337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10642070" y="3268973"/>
            <a:ext cx="228600" cy="2286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t>S</a:t>
            </a:r>
          </a:p>
        </p:txBody>
      </p:sp>
      <p:sp>
        <p:nvSpPr>
          <p:cNvPr id="15" name="Oval 14"/>
          <p:cNvSpPr/>
          <p:nvPr/>
        </p:nvSpPr>
        <p:spPr>
          <a:xfrm>
            <a:off x="10579631" y="2618762"/>
            <a:ext cx="228600" cy="2286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t>P</a:t>
            </a:r>
          </a:p>
        </p:txBody>
      </p:sp>
      <p:sp>
        <p:nvSpPr>
          <p:cNvPr id="16" name="Oval 15"/>
          <p:cNvSpPr/>
          <p:nvPr/>
        </p:nvSpPr>
        <p:spPr>
          <a:xfrm>
            <a:off x="10642600" y="2903086"/>
            <a:ext cx="137160" cy="13716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TextBox 16"/>
          <p:cNvSpPr txBox="1"/>
          <p:nvPr/>
        </p:nvSpPr>
        <p:spPr>
          <a:xfrm>
            <a:off x="9945642" y="2799162"/>
            <a:ext cx="990600" cy="307777"/>
          </a:xfrm>
          <a:prstGeom prst="rect">
            <a:avLst/>
          </a:prstGeom>
          <a:noFill/>
        </p:spPr>
        <p:txBody>
          <a:bodyPr wrap="square" rtlCol="0">
            <a:spAutoFit/>
          </a:bodyPr>
          <a:lstStyle/>
          <a:p>
            <a:r>
              <a:rPr lang="en-US" sz="1400"/>
              <a:t>Q(x</a:t>
            </a:r>
            <a:r>
              <a:rPr lang="en-US" sz="1400" baseline="-25000"/>
              <a:t>i+1</a:t>
            </a:r>
            <a:r>
              <a:rPr lang="en-US" sz="1400"/>
              <a:t>,y)</a:t>
            </a:r>
          </a:p>
        </p:txBody>
      </p:sp>
      <p:sp>
        <p:nvSpPr>
          <p:cNvPr id="18" name="Oval 17"/>
          <p:cNvSpPr/>
          <p:nvPr/>
        </p:nvSpPr>
        <p:spPr>
          <a:xfrm>
            <a:off x="10680700" y="3093586"/>
            <a:ext cx="91440" cy="91440"/>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TextBox 18"/>
          <p:cNvSpPr txBox="1"/>
          <p:nvPr/>
        </p:nvSpPr>
        <p:spPr>
          <a:xfrm>
            <a:off x="10769855" y="2936554"/>
            <a:ext cx="1169819" cy="523220"/>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Midpoint (x</a:t>
            </a:r>
            <a:r>
              <a:rPr lang="en-US" sz="1400" baseline="-25000">
                <a:latin typeface="Arial" panose="020B0604020202020204" pitchFamily="34" charset="0"/>
                <a:cs typeface="Arial" panose="020B0604020202020204" pitchFamily="34" charset="0"/>
              </a:rPr>
              <a:t>i</a:t>
            </a:r>
            <a:r>
              <a:rPr lang="en-US" sz="1400">
                <a:latin typeface="Arial" panose="020B0604020202020204" pitchFamily="34" charset="0"/>
                <a:cs typeface="Arial" panose="020B0604020202020204" pitchFamily="34" charset="0"/>
              </a:rPr>
              <a:t>+1,y</a:t>
            </a:r>
            <a:r>
              <a:rPr lang="en-US" sz="1400" baseline="-25000">
                <a:latin typeface="Arial" panose="020B0604020202020204" pitchFamily="34" charset="0"/>
                <a:cs typeface="Arial" panose="020B0604020202020204" pitchFamily="34" charset="0"/>
              </a:rPr>
              <a:t>i</a:t>
            </a:r>
            <a:r>
              <a:rPr lang="en-US" sz="1400">
                <a:latin typeface="Arial" panose="020B0604020202020204" pitchFamily="34" charset="0"/>
                <a:cs typeface="Arial" panose="020B0604020202020204" pitchFamily="34" charset="0"/>
              </a:rPr>
              <a:t>+1/2)</a:t>
            </a:r>
          </a:p>
        </p:txBody>
      </p:sp>
      <p:sp>
        <p:nvSpPr>
          <p:cNvPr id="20" name="TextBox 19"/>
          <p:cNvSpPr txBox="1"/>
          <p:nvPr/>
        </p:nvSpPr>
        <p:spPr>
          <a:xfrm>
            <a:off x="9909902" y="3888078"/>
            <a:ext cx="300898"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x</a:t>
            </a:r>
            <a:r>
              <a:rPr lang="en-US" sz="1400" baseline="-25000">
                <a:latin typeface="Arial" panose="020B0604020202020204" pitchFamily="34" charset="0"/>
                <a:cs typeface="Arial" panose="020B0604020202020204" pitchFamily="34" charset="0"/>
              </a:rPr>
              <a:t>i</a:t>
            </a:r>
            <a:endParaRPr lang="en-US" sz="1400">
              <a:latin typeface="Arial" panose="020B0604020202020204" pitchFamily="34" charset="0"/>
              <a:cs typeface="Arial" panose="020B0604020202020204" pitchFamily="34" charset="0"/>
            </a:endParaRPr>
          </a:p>
        </p:txBody>
      </p:sp>
      <p:sp>
        <p:nvSpPr>
          <p:cNvPr id="21" name="TextBox 20"/>
          <p:cNvSpPr txBox="1"/>
          <p:nvPr/>
        </p:nvSpPr>
        <p:spPr>
          <a:xfrm>
            <a:off x="10579630" y="3859946"/>
            <a:ext cx="590508"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x</a:t>
            </a:r>
            <a:r>
              <a:rPr lang="en-US" sz="1400" baseline="-25000">
                <a:latin typeface="Arial" panose="020B0604020202020204" pitchFamily="34" charset="0"/>
                <a:cs typeface="Arial" panose="020B0604020202020204" pitchFamily="34" charset="0"/>
              </a:rPr>
              <a:t>i</a:t>
            </a:r>
            <a:r>
              <a:rPr lang="en-US" sz="1400">
                <a:latin typeface="Arial" panose="020B0604020202020204" pitchFamily="34" charset="0"/>
                <a:cs typeface="Arial" panose="020B0604020202020204" pitchFamily="34" charset="0"/>
              </a:rPr>
              <a:t>+1</a:t>
            </a:r>
          </a:p>
        </p:txBody>
      </p:sp>
      <p:sp>
        <p:nvSpPr>
          <p:cNvPr id="22" name="TextBox 21"/>
          <p:cNvSpPr txBox="1"/>
          <p:nvPr/>
        </p:nvSpPr>
        <p:spPr>
          <a:xfrm>
            <a:off x="9262732" y="3229383"/>
            <a:ext cx="300898" cy="307777"/>
          </a:xfrm>
          <a:prstGeom prst="rect">
            <a:avLst/>
          </a:prstGeom>
          <a:noFill/>
        </p:spPr>
        <p:txBody>
          <a:bodyPr wrap="square" rtlCol="0">
            <a:spAutoFit/>
          </a:bodyPr>
          <a:lstStyle/>
          <a:p>
            <a:r>
              <a:rPr lang="en-US" sz="1400"/>
              <a:t>y</a:t>
            </a:r>
            <a:r>
              <a:rPr lang="en-US" sz="1400" baseline="-25000"/>
              <a:t>i</a:t>
            </a:r>
            <a:endParaRPr lang="en-US" sz="1400"/>
          </a:p>
        </p:txBody>
      </p:sp>
      <p:sp>
        <p:nvSpPr>
          <p:cNvPr id="23" name="TextBox 22"/>
          <p:cNvSpPr txBox="1"/>
          <p:nvPr/>
        </p:nvSpPr>
        <p:spPr>
          <a:xfrm>
            <a:off x="9165395" y="2579173"/>
            <a:ext cx="616327"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y</a:t>
            </a:r>
            <a:r>
              <a:rPr lang="en-US" sz="1400" baseline="-25000">
                <a:latin typeface="Arial" panose="020B0604020202020204" pitchFamily="34" charset="0"/>
                <a:cs typeface="Arial" panose="020B0604020202020204" pitchFamily="34" charset="0"/>
              </a:rPr>
              <a:t>i</a:t>
            </a:r>
            <a:r>
              <a:rPr lang="en-US" sz="1400">
                <a:latin typeface="Arial" panose="020B0604020202020204" pitchFamily="34" charset="0"/>
                <a:cs typeface="Arial" panose="020B0604020202020204" pitchFamily="34" charset="0"/>
              </a:rPr>
              <a:t>+1</a:t>
            </a:r>
          </a:p>
        </p:txBody>
      </p:sp>
    </p:spTree>
    <p:extLst>
      <p:ext uri="{BB962C8B-B14F-4D97-AF65-F5344CB8AC3E}">
        <p14:creationId xmlns:p14="http://schemas.microsoft.com/office/powerpoint/2010/main" val="65964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1"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0-#ppt_h/2"/>
                                          </p:val>
                                        </p:tav>
                                        <p:tav tm="100000">
                                          <p:val>
                                            <p:strVal val="#ppt_y"/>
                                          </p:val>
                                        </p:tav>
                                      </p:tavLst>
                                    </p:anim>
                                  </p:childTnLst>
                                </p:cTn>
                              </p:par>
                            </p:childTnLst>
                          </p:cTn>
                        </p:par>
                        <p:par>
                          <p:cTn id="18" fill="hold">
                            <p:stCondLst>
                              <p:cond delay="1500"/>
                            </p:stCondLst>
                            <p:childTnLst>
                              <p:par>
                                <p:cTn id="19" presetID="2" presetClass="entr" presetSubtype="1"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0-#ppt_h/2"/>
                                          </p:val>
                                        </p:tav>
                                        <p:tav tm="100000">
                                          <p:val>
                                            <p:strVal val="#ppt_y"/>
                                          </p:val>
                                        </p:tav>
                                      </p:tavLst>
                                    </p:anim>
                                  </p:childTnLst>
                                </p:cTn>
                              </p:par>
                            </p:childTnLst>
                          </p:cTn>
                        </p:par>
                        <p:par>
                          <p:cTn id="23" fill="hold">
                            <p:stCondLst>
                              <p:cond delay="2000"/>
                            </p:stCondLst>
                            <p:childTnLst>
                              <p:par>
                                <p:cTn id="24" presetID="2" presetClass="entr" presetSubtype="1"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0-#ppt_h/2"/>
                                          </p:val>
                                        </p:tav>
                                        <p:tav tm="100000">
                                          <p:val>
                                            <p:strVal val="#ppt_y"/>
                                          </p:val>
                                        </p:tav>
                                      </p:tavLst>
                                    </p:anim>
                                  </p:childTnLst>
                                </p:cTn>
                              </p:par>
                            </p:childTnLst>
                          </p:cTn>
                        </p:par>
                        <p:par>
                          <p:cTn id="28" fill="hold">
                            <p:stCondLst>
                              <p:cond delay="2500"/>
                            </p:stCondLst>
                            <p:childTnLst>
                              <p:par>
                                <p:cTn id="29" presetID="2" presetClass="entr" presetSubtype="1"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0-#ppt_h/2"/>
                                          </p:val>
                                        </p:tav>
                                        <p:tav tm="100000">
                                          <p:val>
                                            <p:strVal val="#ppt_y"/>
                                          </p:val>
                                        </p:tav>
                                      </p:tavLst>
                                    </p:anim>
                                  </p:childTnLst>
                                </p:cTn>
                              </p:par>
                            </p:childTnLst>
                          </p:cTn>
                        </p:par>
                        <p:par>
                          <p:cTn id="33" fill="hold">
                            <p:stCondLst>
                              <p:cond delay="3000"/>
                            </p:stCondLst>
                            <p:childTnLst>
                              <p:par>
                                <p:cTn id="34" presetID="2" presetClass="entr" presetSubtype="1" fill="hold" nodeType="after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500" fill="hold"/>
                                        <p:tgtEl>
                                          <p:spTgt spid="6"/>
                                        </p:tgtEl>
                                        <p:attrNameLst>
                                          <p:attrName>ppt_x</p:attrName>
                                        </p:attrNameLst>
                                      </p:cBhvr>
                                      <p:tavLst>
                                        <p:tav tm="0">
                                          <p:val>
                                            <p:strVal val="#ppt_x"/>
                                          </p:val>
                                        </p:tav>
                                        <p:tav tm="100000">
                                          <p:val>
                                            <p:strVal val="#ppt_x"/>
                                          </p:val>
                                        </p:tav>
                                      </p:tavLst>
                                    </p:anim>
                                    <p:anim calcmode="lin" valueType="num">
                                      <p:cBhvr additive="base">
                                        <p:cTn id="37" dur="500" fill="hold"/>
                                        <p:tgtEl>
                                          <p:spTgt spid="6"/>
                                        </p:tgtEl>
                                        <p:attrNameLst>
                                          <p:attrName>ppt_y</p:attrName>
                                        </p:attrNameLst>
                                      </p:cBhvr>
                                      <p:tavLst>
                                        <p:tav tm="0">
                                          <p:val>
                                            <p:strVal val="0-#ppt_h/2"/>
                                          </p:val>
                                        </p:tav>
                                        <p:tav tm="100000">
                                          <p:val>
                                            <p:strVal val="#ppt_y"/>
                                          </p:val>
                                        </p:tav>
                                      </p:tavLst>
                                    </p:anim>
                                  </p:childTnLst>
                                </p:cTn>
                              </p:par>
                            </p:childTnLst>
                          </p:cTn>
                        </p:par>
                        <p:par>
                          <p:cTn id="38" fill="hold">
                            <p:stCondLst>
                              <p:cond delay="3500"/>
                            </p:stCondLst>
                            <p:childTnLst>
                              <p:par>
                                <p:cTn id="39" presetID="10" presetClass="entr" presetSubtype="0" fill="hold"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500"/>
                                        <p:tgtEl>
                                          <p:spTgt spid="22"/>
                                        </p:tgtEl>
                                      </p:cBhvr>
                                    </p:animEffect>
                                  </p:childTnLst>
                                </p:cTn>
                              </p:par>
                            </p:childTnLst>
                          </p:cTn>
                        </p:par>
                        <p:par>
                          <p:cTn id="54" fill="hold">
                            <p:stCondLst>
                              <p:cond delay="5500"/>
                            </p:stCondLst>
                            <p:childTnLst>
                              <p:par>
                                <p:cTn id="55" presetID="10" presetClass="entr" presetSubtype="0" fill="hold" grpId="0" nodeType="after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par>
                          <p:cTn id="58" fill="hold">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childTnLst>
                          </p:cTn>
                        </p:par>
                        <p:par>
                          <p:cTn id="62" fill="hold">
                            <p:stCondLst>
                              <p:cond delay="6500"/>
                            </p:stCondLst>
                            <p:childTnLst>
                              <p:par>
                                <p:cTn id="63" presetID="10" presetClass="entr" presetSubtype="0" fill="hold" grpId="0" nodeType="after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childTnLst>
                          </p:cTn>
                        </p:par>
                        <p:par>
                          <p:cTn id="66" fill="hold">
                            <p:stCondLst>
                              <p:cond delay="7000"/>
                            </p:stCondLst>
                            <p:childTnLst>
                              <p:par>
                                <p:cTn id="67" presetID="10" presetClass="entr" presetSubtype="0" fill="hold" grpId="0" nodeType="after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500"/>
                                        <p:tgtEl>
                                          <p:spTgt spid="19"/>
                                        </p:tgtEl>
                                      </p:cBhvr>
                                    </p:animEffect>
                                  </p:childTnLst>
                                </p:cTn>
                              </p:par>
                            </p:childTnLst>
                          </p:cTn>
                        </p:par>
                        <p:par>
                          <p:cTn id="70" fill="hold">
                            <p:stCondLst>
                              <p:cond delay="7500"/>
                            </p:stCondLst>
                            <p:childTnLst>
                              <p:par>
                                <p:cTn id="71" presetID="10" presetClass="entr" presetSubtype="0" fill="hold" grpId="0" nodeType="after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
                                            <p:txEl>
                                              <p:pRg st="4" end="4"/>
                                            </p:txEl>
                                          </p:spTgt>
                                        </p:tgtEl>
                                        <p:attrNameLst>
                                          <p:attrName>style.visibility</p:attrName>
                                        </p:attrNameLst>
                                      </p:cBhvr>
                                      <p:to>
                                        <p:strVal val="visible"/>
                                      </p:to>
                                    </p:set>
                                    <p:animEffect transition="in" filter="fade">
                                      <p:cBhvr>
                                        <p:cTn id="78" dur="500"/>
                                        <p:tgtEl>
                                          <p:spTgt spid="3">
                                            <p:txEl>
                                              <p:pRg st="4" end="4"/>
                                            </p:txEl>
                                          </p:spTgt>
                                        </p:tgtEl>
                                      </p:cBhvr>
                                    </p:animEffect>
                                  </p:childTnLst>
                                </p:cTn>
                              </p:par>
                            </p:childTnLst>
                          </p:cTn>
                        </p:par>
                        <p:par>
                          <p:cTn id="79" fill="hold">
                            <p:stCondLst>
                              <p:cond delay="500"/>
                            </p:stCondLst>
                            <p:childTnLst>
                              <p:par>
                                <p:cTn id="80" presetID="10" presetClass="entr" presetSubtype="0" fill="hold" grpId="0" nodeType="afterEffect">
                                  <p:stCondLst>
                                    <p:cond delay="0"/>
                                  </p:stCondLst>
                                  <p:childTnLst>
                                    <p:set>
                                      <p:cBhvr>
                                        <p:cTn id="81" dur="1" fill="hold">
                                          <p:stCondLst>
                                            <p:cond delay="0"/>
                                          </p:stCondLst>
                                        </p:cTn>
                                        <p:tgtEl>
                                          <p:spTgt spid="14"/>
                                        </p:tgtEl>
                                        <p:attrNameLst>
                                          <p:attrName>style.visibility</p:attrName>
                                        </p:attrNameLst>
                                      </p:cBhvr>
                                      <p:to>
                                        <p:strVal val="visible"/>
                                      </p:to>
                                    </p:set>
                                    <p:animEffect transition="in" filter="fade">
                                      <p:cBhvr>
                                        <p:cTn id="82" dur="500"/>
                                        <p:tgtEl>
                                          <p:spTgt spid="14"/>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3">
                                            <p:txEl>
                                              <p:pRg st="5" end="5"/>
                                            </p:txEl>
                                          </p:spTgt>
                                        </p:tgtEl>
                                        <p:attrNameLst>
                                          <p:attrName>style.visibility</p:attrName>
                                        </p:attrNameLst>
                                      </p:cBhvr>
                                      <p:to>
                                        <p:strVal val="visible"/>
                                      </p:to>
                                    </p:set>
                                    <p:animEffect transition="in" filter="fade">
                                      <p:cBhvr>
                                        <p:cTn id="87" dur="500"/>
                                        <p:tgtEl>
                                          <p:spTgt spid="3">
                                            <p:txEl>
                                              <p:pRg st="5" end="5"/>
                                            </p:txEl>
                                          </p:spTgt>
                                        </p:tgtEl>
                                      </p:cBhvr>
                                    </p:animEffect>
                                  </p:childTnLst>
                                </p:cTn>
                              </p:par>
                            </p:childTnLst>
                          </p:cTn>
                        </p:par>
                        <p:par>
                          <p:cTn id="88" fill="hold">
                            <p:stCondLst>
                              <p:cond delay="500"/>
                            </p:stCondLst>
                            <p:childTnLst>
                              <p:par>
                                <p:cTn id="89" presetID="10" presetClass="entr" presetSubtype="0" fill="hold" grpId="0" nodeType="after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500"/>
                                        <p:tgtEl>
                                          <p:spTgt spid="15"/>
                                        </p:tgtEl>
                                      </p:cBhvr>
                                    </p:animEffect>
                                  </p:childTnLst>
                                </p:cTn>
                              </p:par>
                            </p:childTnLst>
                          </p:cTn>
                        </p:par>
                        <p:par>
                          <p:cTn id="92" fill="hold">
                            <p:stCondLst>
                              <p:cond delay="1000"/>
                            </p:stCondLst>
                            <p:childTnLst>
                              <p:par>
                                <p:cTn id="93" presetID="10" presetClass="entr" presetSubtype="0" fill="hold" grpId="0" nodeType="after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fade">
                                      <p:cBhvr>
                                        <p:cTn id="9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4" grpId="0" animBg="1"/>
      <p:bldP spid="15" grpId="0" animBg="1"/>
      <p:bldP spid="16" grpId="0" animBg="1"/>
      <p:bldP spid="17" grpId="0"/>
      <p:bldP spid="18" grpId="0" animBg="1"/>
      <p:bldP spid="19" grpId="0"/>
      <p:bldP spid="20" grpId="0"/>
      <p:bldP spid="21" grpId="0"/>
      <p:bldP spid="22" grpId="0"/>
      <p:bldP spid="2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614603"/>
                <a:ext cx="9856348" cy="4016768"/>
              </a:xfrm>
            </p:spPr>
            <p:txBody>
              <a:bodyPr>
                <a:normAutofit fontScale="92500" lnSpcReduction="10000"/>
              </a:bodyPr>
              <a:lstStyle/>
              <a:p>
                <a:pPr lvl="0" algn="just">
                  <a:lnSpc>
                    <a:spcPct val="150000"/>
                  </a:lnSpc>
                  <a:spcBef>
                    <a:spcPts val="0"/>
                  </a:spcBef>
                </a:pPr>
                <a:r>
                  <a:rPr lang="en-US" b="1"/>
                  <a:t>2.2.3. </a:t>
                </a:r>
                <a:r>
                  <a:rPr lang="vi-VN" b="1"/>
                  <a:t>Các giải thuật xây dựng thực thể cơ sở</a:t>
                </a:r>
                <a:r>
                  <a:rPr lang="en-US" b="1"/>
                  <a:t> (tt)</a:t>
                </a:r>
              </a:p>
              <a:p>
                <a:pPr lvl="0" algn="just">
                  <a:lnSpc>
                    <a:spcPct val="150000"/>
                  </a:lnSpc>
                  <a:spcBef>
                    <a:spcPts val="0"/>
                  </a:spcBef>
                </a:pPr>
                <a:r>
                  <a:rPr lang="en-US" b="1"/>
                  <a:t>Giải thuật trung điểm (Midpoint) (tt)</a:t>
                </a:r>
              </a:p>
              <a:p>
                <a:pPr>
                  <a:lnSpc>
                    <a:spcPct val="150000"/>
                  </a:lnSpc>
                  <a:spcBef>
                    <a:spcPts val="0"/>
                  </a:spcBef>
                </a:pPr>
                <a:r>
                  <a:rPr lang="en-US"/>
                  <a:t>Mặt khác: </a:t>
                </a:r>
                <a:r>
                  <a:rPr lang="nn-NO" i="1"/>
                  <a:t>p</a:t>
                </a:r>
                <a:r>
                  <a:rPr lang="nn-NO" i="1" baseline="-25000"/>
                  <a:t>i+</a:t>
                </a:r>
                <a:r>
                  <a:rPr lang="nn-NO" baseline="-25000"/>
                  <a:t>1 </a:t>
                </a:r>
                <a:r>
                  <a:rPr lang="nn-NO"/>
                  <a:t>– </a:t>
                </a:r>
                <a:r>
                  <a:rPr lang="nn-NO" i="1"/>
                  <a:t>p</a:t>
                </a:r>
                <a:r>
                  <a:rPr lang="nn-NO" i="1" baseline="-25000"/>
                  <a:t>i </a:t>
                </a:r>
                <a:r>
                  <a:rPr lang="nn-NO" i="1"/>
                  <a:t>= f(x</a:t>
                </a:r>
                <a:r>
                  <a:rPr lang="nn-NO" i="1" baseline="-25000"/>
                  <a:t>i+1</a:t>
                </a:r>
                <a:r>
                  <a:rPr lang="nn-NO" i="1"/>
                  <a:t>+1,y</a:t>
                </a:r>
                <a:r>
                  <a:rPr lang="nn-NO" i="1" baseline="-25000"/>
                  <a:t>i+1</a:t>
                </a:r>
                <a:r>
                  <a:rPr lang="nn-NO" i="1"/>
                  <a:t>+</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a:latin typeface="Cambria Math" panose="02040503050406030204" pitchFamily="18" charset="0"/>
                      </a:rPr>
                      <m:t>)−</m:t>
                    </m:r>
                    <m:r>
                      <m:rPr>
                        <m:nor/>
                      </m:rPr>
                      <a:rPr lang="nn-NO" i="1"/>
                      <m:t>f</m:t>
                    </m:r>
                    <m:r>
                      <m:rPr>
                        <m:nor/>
                      </m:rPr>
                      <a:rPr lang="nn-NO" i="1"/>
                      <m:t>(</m:t>
                    </m:r>
                    <m:r>
                      <m:rPr>
                        <m:nor/>
                      </m:rPr>
                      <a:rPr lang="nn-NO" i="1"/>
                      <m:t>xi</m:t>
                    </m:r>
                    <m:r>
                      <m:rPr>
                        <m:nor/>
                      </m:rPr>
                      <a:rPr lang="nn-NO" i="1" baseline="-25000"/>
                      <m:t>+1,</m:t>
                    </m:r>
                    <m:r>
                      <m:rPr>
                        <m:nor/>
                      </m:rPr>
                      <a:rPr lang="nn-NO" i="1"/>
                      <m:t>yi</m:t>
                    </m:r>
                    <m:r>
                      <m:rPr>
                        <m:nor/>
                      </m:rPr>
                      <a:rPr lang="nn-NO" i="1"/>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a:latin typeface="Cambria Math" panose="02040503050406030204" pitchFamily="18" charset="0"/>
                      </a:rPr>
                      <m:t>)</m:t>
                    </m:r>
                  </m:oMath>
                </a14:m>
                <a:endParaRPr lang="en-US" baseline="-25000"/>
              </a:p>
              <a:p>
                <a:pPr>
                  <a:lnSpc>
                    <a:spcPct val="150000"/>
                  </a:lnSpc>
                  <a:spcBef>
                    <a:spcPts val="0"/>
                  </a:spcBef>
                </a:pPr>
                <a:r>
                  <a:rPr lang="nn-NO" i="1"/>
                  <a:t>p</a:t>
                </a:r>
                <a:r>
                  <a:rPr lang="nn-NO" i="1" baseline="-25000"/>
                  <a:t>i+</a:t>
                </a:r>
                <a:r>
                  <a:rPr lang="nn-NO" baseline="-25000"/>
                  <a:t>1 </a:t>
                </a:r>
                <a:r>
                  <a:rPr lang="nn-NO"/>
                  <a:t>– </a:t>
                </a:r>
                <a:r>
                  <a:rPr lang="nn-NO" i="1"/>
                  <a:t>p</a:t>
                </a:r>
                <a:r>
                  <a:rPr lang="nn-NO" i="1" baseline="-25000"/>
                  <a:t>i </a:t>
                </a:r>
                <a:r>
                  <a:rPr lang="nn-NO" i="1"/>
                  <a:t>= [A(x</a:t>
                </a:r>
                <a:r>
                  <a:rPr lang="nn-NO" i="1" baseline="-25000"/>
                  <a:t>i+1</a:t>
                </a:r>
                <a:r>
                  <a:rPr lang="nn-NO" i="1"/>
                  <a:t>+1)+B(y</a:t>
                </a:r>
                <a:r>
                  <a:rPr lang="nn-NO" i="1" baseline="-25000"/>
                  <a:t>i+1</a:t>
                </a:r>
                <a:r>
                  <a:rPr lang="nn-NO" i="1"/>
                  <a:t>+</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oMath>
                </a14:m>
                <a:r>
                  <a:rPr lang="nn-NO" i="1"/>
                  <a:t>)+</a:t>
                </a:r>
                <a:r>
                  <a:rPr lang="en-US" i="1"/>
                  <a:t>C] - [</a:t>
                </a:r>
                <a:r>
                  <a:rPr lang="nn-NO" i="1"/>
                  <a:t>A(x</a:t>
                </a:r>
                <a:r>
                  <a:rPr lang="nn-NO" i="1" baseline="-25000"/>
                  <a:t>i</a:t>
                </a:r>
                <a:r>
                  <a:rPr lang="nn-NO" i="1"/>
                  <a:t>+1)+B(y</a:t>
                </a:r>
                <a:r>
                  <a:rPr lang="nn-NO" i="1" baseline="-25000"/>
                  <a:t>i</a:t>
                </a:r>
                <a:r>
                  <a:rPr lang="nn-NO" i="1"/>
                  <a:t>+</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oMath>
                </a14:m>
                <a:r>
                  <a:rPr lang="nn-NO" i="1"/>
                  <a:t>)+</a:t>
                </a:r>
                <a:r>
                  <a:rPr lang="en-US" i="1"/>
                  <a:t>C]</a:t>
                </a:r>
              </a:p>
              <a:p>
                <a:pPr>
                  <a:lnSpc>
                    <a:spcPct val="150000"/>
                  </a:lnSpc>
                  <a:spcBef>
                    <a:spcPts val="0"/>
                  </a:spcBef>
                </a:pPr>
                <a:r>
                  <a:rPr lang="nn-NO" i="1"/>
                  <a:t>p</a:t>
                </a:r>
                <a:r>
                  <a:rPr lang="nn-NO" i="1" baseline="-25000"/>
                  <a:t>i+</a:t>
                </a:r>
                <a:r>
                  <a:rPr lang="nn-NO" baseline="-25000"/>
                  <a:t>1 </a:t>
                </a:r>
                <a:r>
                  <a:rPr lang="nn-NO"/>
                  <a:t>– </a:t>
                </a:r>
                <a:r>
                  <a:rPr lang="nn-NO" i="1"/>
                  <a:t>p</a:t>
                </a:r>
                <a:r>
                  <a:rPr lang="nn-NO" i="1" baseline="-25000"/>
                  <a:t>i </a:t>
                </a:r>
                <a:r>
                  <a:rPr lang="nn-NO" i="1"/>
                  <a:t>= A(x</a:t>
                </a:r>
                <a:r>
                  <a:rPr lang="nn-NO" i="1" baseline="-25000"/>
                  <a:t>i+1</a:t>
                </a:r>
                <a:r>
                  <a:rPr lang="nn-NO" i="1"/>
                  <a:t> - x</a:t>
                </a:r>
                <a:r>
                  <a:rPr lang="nn-NO" i="1" baseline="-25000"/>
                  <a:t>i</a:t>
                </a:r>
                <a:r>
                  <a:rPr lang="nn-NO" i="1"/>
                  <a:t>) + B(y</a:t>
                </a:r>
                <a:r>
                  <a:rPr lang="nn-NO" i="1" baseline="-25000"/>
                  <a:t>i+1</a:t>
                </a:r>
                <a:r>
                  <a:rPr lang="nn-NO" i="1"/>
                  <a:t> - y</a:t>
                </a:r>
                <a:r>
                  <a:rPr lang="nn-NO" i="1" baseline="-25000"/>
                  <a:t>i</a:t>
                </a:r>
                <a:r>
                  <a:rPr lang="nn-NO" i="1"/>
                  <a:t>)</a:t>
                </a:r>
              </a:p>
              <a:p>
                <a:r>
                  <a:rPr lang="en-US"/>
                  <a:t>Vậy:</a:t>
                </a:r>
                <a:r>
                  <a:rPr lang="en-US" i="1"/>
                  <a:t>p</a:t>
                </a:r>
                <a:r>
                  <a:rPr lang="en-US" i="1" baseline="-25000"/>
                  <a:t>i</a:t>
                </a:r>
                <a:r>
                  <a:rPr lang="en-US" baseline="-25000"/>
                  <a:t>+1</a:t>
                </a:r>
                <a:r>
                  <a:rPr lang="en-US"/>
                  <a:t> = </a:t>
                </a:r>
                <a:r>
                  <a:rPr lang="en-US" i="1"/>
                  <a:t>p</a:t>
                </a:r>
                <a:r>
                  <a:rPr lang="en-US" i="1" baseline="-25000"/>
                  <a:t>i</a:t>
                </a:r>
                <a:r>
                  <a:rPr lang="en-US" i="1"/>
                  <a:t> </a:t>
                </a:r>
                <a:r>
                  <a:rPr lang="en-US"/>
                  <a:t>+ </a:t>
                </a:r>
                <a:r>
                  <a:rPr lang="en-US" i="1"/>
                  <a:t>D</a:t>
                </a:r>
                <a:r>
                  <a:rPr lang="en-US" i="1" baseline="-25000"/>
                  <a:t>y</a:t>
                </a:r>
                <a:r>
                  <a:rPr lang="en-US"/>
                  <a:t>, nếu </a:t>
                </a:r>
                <a:r>
                  <a:rPr lang="en-US" i="1"/>
                  <a:t>p</a:t>
                </a:r>
                <a:r>
                  <a:rPr lang="en-US" i="1" baseline="-25000"/>
                  <a:t>i</a:t>
                </a:r>
                <a:r>
                  <a:rPr lang="en-US" i="1"/>
                  <a:t> </a:t>
                </a:r>
                <a:r>
                  <a:rPr lang="en-US"/>
                  <a:t>&lt; 0, do ta chọn S: </a:t>
                </a:r>
                <a:r>
                  <a:rPr lang="en-US" i="1"/>
                  <a:t>y</a:t>
                </a:r>
                <a:r>
                  <a:rPr lang="en-US" i="1" baseline="-25000"/>
                  <a:t>i</a:t>
                </a:r>
                <a:r>
                  <a:rPr lang="en-US" baseline="-25000"/>
                  <a:t>+1</a:t>
                </a:r>
                <a:r>
                  <a:rPr lang="en-US"/>
                  <a:t> = </a:t>
                </a:r>
                <a:r>
                  <a:rPr lang="en-US" i="1"/>
                  <a:t>y</a:t>
                </a:r>
                <a:r>
                  <a:rPr lang="en-US" i="1" baseline="-25000"/>
                  <a:t>i</a:t>
                </a:r>
                <a:endParaRPr lang="en-US"/>
              </a:p>
              <a:p>
                <a:r>
                  <a:rPr lang="en-US" i="1"/>
                  <a:t>p</a:t>
                </a:r>
                <a:r>
                  <a:rPr lang="en-US" i="1" baseline="-25000"/>
                  <a:t>i</a:t>
                </a:r>
                <a:r>
                  <a:rPr lang="en-US" baseline="-25000"/>
                  <a:t>+1</a:t>
                </a:r>
                <a:r>
                  <a:rPr lang="en-US"/>
                  <a:t> = </a:t>
                </a:r>
                <a:r>
                  <a:rPr lang="en-US" i="1"/>
                  <a:t>p</a:t>
                </a:r>
                <a:r>
                  <a:rPr lang="en-US" i="1" baseline="-25000"/>
                  <a:t>i</a:t>
                </a:r>
                <a:r>
                  <a:rPr lang="en-US" i="1"/>
                  <a:t> </a:t>
                </a:r>
                <a:r>
                  <a:rPr lang="en-US"/>
                  <a:t>+ </a:t>
                </a:r>
                <a:r>
                  <a:rPr lang="en-US" i="1"/>
                  <a:t>D</a:t>
                </a:r>
                <a:r>
                  <a:rPr lang="en-US" i="1" baseline="-25000"/>
                  <a:t>y</a:t>
                </a:r>
                <a:r>
                  <a:rPr lang="en-US" i="1"/>
                  <a:t> </a:t>
                </a:r>
                <a:r>
                  <a:rPr lang="en-US"/>
                  <a:t>− </a:t>
                </a:r>
                <a:r>
                  <a:rPr lang="en-US" i="1"/>
                  <a:t>D</a:t>
                </a:r>
                <a:r>
                  <a:rPr lang="en-US" i="1" baseline="-25000"/>
                  <a:t>x</a:t>
                </a:r>
                <a:r>
                  <a:rPr lang="en-US"/>
                  <a:t>, nếu </a:t>
                </a:r>
                <a:r>
                  <a:rPr lang="en-US" i="1"/>
                  <a:t>p</a:t>
                </a:r>
                <a:r>
                  <a:rPr lang="en-US" i="1" baseline="-25000"/>
                  <a:t>i</a:t>
                </a:r>
                <a:r>
                  <a:rPr lang="en-US" i="1"/>
                  <a:t> </a:t>
                </a:r>
                <a:r>
                  <a:rPr lang="en-US"/>
                  <a:t>≥ 0 do ta chọn P: </a:t>
                </a:r>
                <a:r>
                  <a:rPr lang="en-US" i="1"/>
                  <a:t>y</a:t>
                </a:r>
                <a:r>
                  <a:rPr lang="en-US" i="1" baseline="-25000"/>
                  <a:t>i</a:t>
                </a:r>
                <a:r>
                  <a:rPr lang="en-US" baseline="-25000"/>
                  <a:t>+1</a:t>
                </a:r>
                <a:r>
                  <a:rPr lang="en-US"/>
                  <a:t> = </a:t>
                </a:r>
                <a:r>
                  <a:rPr lang="en-US" i="1"/>
                  <a:t>y</a:t>
                </a:r>
                <a:r>
                  <a:rPr lang="en-US" i="1" baseline="-25000"/>
                  <a:t> i</a:t>
                </a:r>
                <a:r>
                  <a:rPr lang="en-US"/>
                  <a:t>+1</a:t>
                </a:r>
              </a:p>
            </p:txBody>
          </p:sp>
        </mc:Choice>
        <mc:Fallback xmlns="">
          <p:sp>
            <p:nvSpPr>
              <p:cNvPr id="3" name="Content Placeholder 2">
                <a:extLst>
                  <a:ext uri="{FF2B5EF4-FFF2-40B4-BE49-F238E27FC236}">
                    <a16:creationId xmlns:a16="http://schemas.microsoft.com/office/drawing/2014/main" id="{C3C0199F-A274-44C6-BF37-784A855E6EEA}"/>
                  </a:ext>
                </a:extLst>
              </p:cNvPr>
              <p:cNvSpPr>
                <a:spLocks noGrp="1" noRot="1" noChangeAspect="1" noMove="1" noResize="1" noEditPoints="1" noAdjustHandles="1" noChangeArrowheads="1" noChangeShapeType="1" noTextEdit="1"/>
              </p:cNvSpPr>
              <p:nvPr>
                <p:ph idx="1"/>
              </p:nvPr>
            </p:nvSpPr>
            <p:spPr>
              <a:xfrm>
                <a:off x="1167826" y="1614603"/>
                <a:ext cx="9856348" cy="4016768"/>
              </a:xfrm>
              <a:blipFill>
                <a:blip r:embed="rId2"/>
                <a:stretch>
                  <a:fillRect l="-743"/>
                </a:stretch>
              </a:blipFill>
            </p:spPr>
            <p:txBody>
              <a:bodyPr/>
              <a:lstStyle/>
              <a:p>
                <a:r>
                  <a:rPr lang="en-US">
                    <a:noFill/>
                  </a:rPr>
                  <a:t> </a:t>
                </a:r>
              </a:p>
            </p:txBody>
          </p:sp>
        </mc:Fallback>
      </mc:AlternateContent>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028262" y="206686"/>
            <a:ext cx="1122450" cy="1122450"/>
          </a:xfrm>
          <a:prstGeom prst="rect">
            <a:avLst/>
          </a:prstGeom>
        </p:spPr>
      </p:pic>
      <p:sp>
        <p:nvSpPr>
          <p:cNvPr id="5" name="Rectangle 4"/>
          <p:cNvSpPr/>
          <p:nvPr/>
        </p:nvSpPr>
        <p:spPr>
          <a:xfrm>
            <a:off x="9626600" y="1722419"/>
            <a:ext cx="2180499" cy="210713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 name="Straight Connector 5"/>
          <p:cNvCxnSpPr/>
          <p:nvPr/>
        </p:nvCxnSpPr>
        <p:spPr>
          <a:xfrm rot="16200000">
            <a:off x="10718800" y="2329703"/>
            <a:ext cx="0" cy="2107139"/>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16200000">
            <a:off x="10718800" y="1709718"/>
            <a:ext cx="0" cy="2107139"/>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a:off x="10718800" y="1074718"/>
            <a:ext cx="0" cy="2107139"/>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0096500" y="1722418"/>
            <a:ext cx="0" cy="2107139"/>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0718800" y="1722418"/>
            <a:ext cx="0" cy="2107139"/>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353800" y="1722418"/>
            <a:ext cx="0" cy="2107139"/>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9982200" y="3269697"/>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3" name="Straight Connector 12"/>
          <p:cNvCxnSpPr/>
          <p:nvPr/>
        </p:nvCxnSpPr>
        <p:spPr>
          <a:xfrm flipV="1">
            <a:off x="9665230" y="2549899"/>
            <a:ext cx="2107140" cy="83337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10642070" y="3268973"/>
            <a:ext cx="228600" cy="2286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t>S</a:t>
            </a:r>
          </a:p>
        </p:txBody>
      </p:sp>
      <p:sp>
        <p:nvSpPr>
          <p:cNvPr id="15" name="Oval 14"/>
          <p:cNvSpPr/>
          <p:nvPr/>
        </p:nvSpPr>
        <p:spPr>
          <a:xfrm>
            <a:off x="10579631" y="2618762"/>
            <a:ext cx="228600" cy="2286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t>P</a:t>
            </a:r>
          </a:p>
        </p:txBody>
      </p:sp>
      <p:sp>
        <p:nvSpPr>
          <p:cNvPr id="16" name="Oval 15"/>
          <p:cNvSpPr/>
          <p:nvPr/>
        </p:nvSpPr>
        <p:spPr>
          <a:xfrm>
            <a:off x="10642600" y="2903086"/>
            <a:ext cx="137160" cy="13716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p:cNvSpPr/>
          <p:nvPr/>
        </p:nvSpPr>
        <p:spPr>
          <a:xfrm>
            <a:off x="10680700" y="3093586"/>
            <a:ext cx="91440" cy="91440"/>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TextBox 18"/>
          <p:cNvSpPr txBox="1"/>
          <p:nvPr/>
        </p:nvSpPr>
        <p:spPr>
          <a:xfrm>
            <a:off x="10192182" y="2401203"/>
            <a:ext cx="583945"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p</a:t>
            </a:r>
            <a:r>
              <a:rPr lang="en-US" sz="1400" baseline="-25000">
                <a:latin typeface="Arial" panose="020B0604020202020204" pitchFamily="34" charset="0"/>
                <a:cs typeface="Arial" panose="020B0604020202020204" pitchFamily="34" charset="0"/>
              </a:rPr>
              <a:t>i</a:t>
            </a:r>
            <a:r>
              <a:rPr lang="en-US" sz="1400">
                <a:latin typeface="Arial" panose="020B0604020202020204" pitchFamily="34" charset="0"/>
                <a:cs typeface="Arial" panose="020B0604020202020204" pitchFamily="34" charset="0"/>
              </a:rPr>
              <a:t>&gt;0</a:t>
            </a:r>
          </a:p>
        </p:txBody>
      </p:sp>
      <p:sp>
        <p:nvSpPr>
          <p:cNvPr id="20" name="TextBox 19"/>
          <p:cNvSpPr txBox="1"/>
          <p:nvPr/>
        </p:nvSpPr>
        <p:spPr>
          <a:xfrm>
            <a:off x="9909902" y="3888078"/>
            <a:ext cx="300898"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x</a:t>
            </a:r>
            <a:r>
              <a:rPr lang="en-US" sz="1400" baseline="-25000">
                <a:latin typeface="Arial" panose="020B0604020202020204" pitchFamily="34" charset="0"/>
                <a:cs typeface="Arial" panose="020B0604020202020204" pitchFamily="34" charset="0"/>
              </a:rPr>
              <a:t>i</a:t>
            </a:r>
            <a:endParaRPr lang="en-US" sz="1400">
              <a:latin typeface="Arial" panose="020B0604020202020204" pitchFamily="34" charset="0"/>
              <a:cs typeface="Arial" panose="020B0604020202020204" pitchFamily="34" charset="0"/>
            </a:endParaRPr>
          </a:p>
        </p:txBody>
      </p:sp>
      <p:sp>
        <p:nvSpPr>
          <p:cNvPr id="21" name="TextBox 20"/>
          <p:cNvSpPr txBox="1"/>
          <p:nvPr/>
        </p:nvSpPr>
        <p:spPr>
          <a:xfrm>
            <a:off x="10579630" y="3859946"/>
            <a:ext cx="590508"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x</a:t>
            </a:r>
            <a:r>
              <a:rPr lang="en-US" sz="1400" baseline="-25000">
                <a:latin typeface="Arial" panose="020B0604020202020204" pitchFamily="34" charset="0"/>
                <a:cs typeface="Arial" panose="020B0604020202020204" pitchFamily="34" charset="0"/>
              </a:rPr>
              <a:t>i</a:t>
            </a:r>
            <a:r>
              <a:rPr lang="en-US" sz="1400">
                <a:latin typeface="Arial" panose="020B0604020202020204" pitchFamily="34" charset="0"/>
                <a:cs typeface="Arial" panose="020B0604020202020204" pitchFamily="34" charset="0"/>
              </a:rPr>
              <a:t>+1</a:t>
            </a:r>
          </a:p>
        </p:txBody>
      </p:sp>
      <p:sp>
        <p:nvSpPr>
          <p:cNvPr id="22" name="TextBox 21"/>
          <p:cNvSpPr txBox="1"/>
          <p:nvPr/>
        </p:nvSpPr>
        <p:spPr>
          <a:xfrm>
            <a:off x="9262732" y="3229383"/>
            <a:ext cx="300898" cy="307777"/>
          </a:xfrm>
          <a:prstGeom prst="rect">
            <a:avLst/>
          </a:prstGeom>
          <a:noFill/>
        </p:spPr>
        <p:txBody>
          <a:bodyPr wrap="square" rtlCol="0">
            <a:spAutoFit/>
          </a:bodyPr>
          <a:lstStyle/>
          <a:p>
            <a:r>
              <a:rPr lang="en-US" sz="1400"/>
              <a:t>y</a:t>
            </a:r>
            <a:r>
              <a:rPr lang="en-US" sz="1400" baseline="-25000"/>
              <a:t>i</a:t>
            </a:r>
            <a:endParaRPr lang="en-US" sz="1400"/>
          </a:p>
        </p:txBody>
      </p:sp>
      <p:sp>
        <p:nvSpPr>
          <p:cNvPr id="23" name="TextBox 22"/>
          <p:cNvSpPr txBox="1"/>
          <p:nvPr/>
        </p:nvSpPr>
        <p:spPr>
          <a:xfrm>
            <a:off x="9165395" y="2579173"/>
            <a:ext cx="616327"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y</a:t>
            </a:r>
            <a:r>
              <a:rPr lang="en-US" sz="1400" baseline="-25000">
                <a:latin typeface="Arial" panose="020B0604020202020204" pitchFamily="34" charset="0"/>
                <a:cs typeface="Arial" panose="020B0604020202020204" pitchFamily="34" charset="0"/>
              </a:rPr>
              <a:t>i</a:t>
            </a:r>
            <a:r>
              <a:rPr lang="en-US" sz="1400">
                <a:latin typeface="Arial" panose="020B0604020202020204" pitchFamily="34" charset="0"/>
                <a:cs typeface="Arial" panose="020B0604020202020204" pitchFamily="34" charset="0"/>
              </a:rPr>
              <a:t>+1</a:t>
            </a:r>
          </a:p>
        </p:txBody>
      </p:sp>
      <p:sp>
        <p:nvSpPr>
          <p:cNvPr id="24" name="TextBox 23"/>
          <p:cNvSpPr txBox="1"/>
          <p:nvPr/>
        </p:nvSpPr>
        <p:spPr>
          <a:xfrm>
            <a:off x="10780877" y="3398753"/>
            <a:ext cx="583945"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p</a:t>
            </a:r>
            <a:r>
              <a:rPr lang="en-US" sz="1400" baseline="-25000">
                <a:latin typeface="Arial" panose="020B0604020202020204" pitchFamily="34" charset="0"/>
                <a:cs typeface="Arial" panose="020B0604020202020204" pitchFamily="34" charset="0"/>
              </a:rPr>
              <a:t>i</a:t>
            </a:r>
            <a:r>
              <a:rPr lang="en-US" sz="1400">
                <a:latin typeface="Arial" panose="020B0604020202020204" pitchFamily="34" charset="0"/>
                <a:cs typeface="Arial" panose="020B0604020202020204" pitchFamily="34" charset="0"/>
              </a:rPr>
              <a:t>&lt;0</a:t>
            </a:r>
          </a:p>
        </p:txBody>
      </p:sp>
    </p:spTree>
    <p:extLst>
      <p:ext uri="{BB962C8B-B14F-4D97-AF65-F5344CB8AC3E}">
        <p14:creationId xmlns:p14="http://schemas.microsoft.com/office/powerpoint/2010/main" val="2497180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614603"/>
                <a:ext cx="9856348" cy="4016768"/>
              </a:xfrm>
            </p:spPr>
            <p:txBody>
              <a:bodyPr>
                <a:normAutofit/>
              </a:bodyPr>
              <a:lstStyle/>
              <a:p>
                <a:pPr lvl="0" algn="just"/>
                <a:r>
                  <a:rPr lang="en-US" b="1"/>
                  <a:t>2.2.3. </a:t>
                </a:r>
                <a:r>
                  <a:rPr lang="vi-VN" b="1"/>
                  <a:t>Các giải thuật xây dựng thực thể cơ sở</a:t>
                </a:r>
                <a:r>
                  <a:rPr lang="en-US" b="1"/>
                  <a:t> (tt)</a:t>
                </a:r>
              </a:p>
              <a:p>
                <a:pPr lvl="0" algn="just"/>
                <a:r>
                  <a:rPr lang="en-US" b="1"/>
                  <a:t>Giải thuật trung điểm (Midpoint) (tt)</a:t>
                </a:r>
              </a:p>
              <a:p>
                <a:r>
                  <a:rPr lang="en-US"/>
                  <a:t>Ta tính giá trị </a:t>
                </a:r>
                <a:r>
                  <a:rPr lang="en-US" i="1"/>
                  <a:t>p</a:t>
                </a:r>
                <a:r>
                  <a:rPr lang="en-US" baseline="-25000"/>
                  <a:t>0</a:t>
                </a:r>
                <a:r>
                  <a:rPr lang="en-US"/>
                  <a:t> ứng với điểm ban đầu (</a:t>
                </a:r>
                <a:r>
                  <a:rPr lang="en-US" i="1"/>
                  <a:t>x</a:t>
                </a:r>
                <a:r>
                  <a:rPr lang="en-US" baseline="-25000"/>
                  <a:t>0</a:t>
                </a:r>
                <a:r>
                  <a:rPr lang="en-US"/>
                  <a:t>, </a:t>
                </a:r>
                <a:r>
                  <a:rPr lang="en-US" i="1"/>
                  <a:t>y</a:t>
                </a:r>
                <a:r>
                  <a:rPr lang="en-US" baseline="-25000"/>
                  <a:t>0</a:t>
                </a:r>
                <a:r>
                  <a:rPr lang="en-US"/>
                  <a:t>), với nhận xét rằng:</a:t>
                </a:r>
              </a:p>
              <a:p>
                <a:r>
                  <a:rPr lang="en-US"/>
                  <a:t>(</a:t>
                </a:r>
                <a:r>
                  <a:rPr lang="en-US" i="1"/>
                  <a:t>x</a:t>
                </a:r>
                <a:r>
                  <a:rPr lang="en-US" baseline="-25000"/>
                  <a:t>0</a:t>
                </a:r>
                <a:r>
                  <a:rPr lang="en-US"/>
                  <a:t>, </a:t>
                </a:r>
                <a:r>
                  <a:rPr lang="en-US" i="1"/>
                  <a:t>y</a:t>
                </a:r>
                <a:r>
                  <a:rPr lang="en-US" baseline="-25000"/>
                  <a:t>0</a:t>
                </a:r>
                <a:r>
                  <a:rPr lang="en-US"/>
                  <a:t>) là điểm thuộc về đoạn thẳng, tức: </a:t>
                </a:r>
                <a:r>
                  <a:rPr lang="en-US" i="1"/>
                  <a:t>Ax</a:t>
                </a:r>
                <a:r>
                  <a:rPr lang="en-US" baseline="-25000"/>
                  <a:t>0</a:t>
                </a:r>
                <a:r>
                  <a:rPr lang="en-US"/>
                  <a:t> + </a:t>
                </a:r>
                <a:r>
                  <a:rPr lang="en-US" i="1"/>
                  <a:t>By</a:t>
                </a:r>
                <a:r>
                  <a:rPr lang="en-US" baseline="-25000"/>
                  <a:t>0</a:t>
                </a:r>
                <a:r>
                  <a:rPr lang="en-US"/>
                  <a:t> + </a:t>
                </a:r>
                <a:r>
                  <a:rPr lang="en-US" i="1"/>
                  <a:t>C </a:t>
                </a:r>
                <a:r>
                  <a:rPr lang="en-US"/>
                  <a:t>= 0</a:t>
                </a:r>
              </a:p>
              <a:p>
                <a:r>
                  <a:rPr lang="nn-NO" i="1"/>
                  <a:t>p</a:t>
                </a:r>
                <a:r>
                  <a:rPr lang="nn-NO" i="1" baseline="-25000"/>
                  <a:t>0 </a:t>
                </a:r>
                <a:r>
                  <a:rPr lang="nn-NO" i="1"/>
                  <a:t>= f(x</a:t>
                </a:r>
                <a:r>
                  <a:rPr lang="nn-NO" i="1" baseline="-25000"/>
                  <a:t>0</a:t>
                </a:r>
                <a:r>
                  <a:rPr lang="nn-NO" i="1"/>
                  <a:t>+1,y</a:t>
                </a:r>
                <a:r>
                  <a:rPr lang="nn-NO" i="1" baseline="-25000"/>
                  <a:t>0</a:t>
                </a:r>
                <a:r>
                  <a:rPr lang="nn-NO" i="1"/>
                  <a:t>+</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a:latin typeface="Cambria Math" panose="02040503050406030204" pitchFamily="18" charset="0"/>
                      </a:rPr>
                      <m:t>)</m:t>
                    </m:r>
                    <m:r>
                      <m:rPr>
                        <m:nor/>
                      </m:rPr>
                      <a:rPr lang="en-US" b="0" i="0" smtClean="0">
                        <a:latin typeface="Cambria Math" panose="02040503050406030204" pitchFamily="18" charset="0"/>
                      </a:rPr>
                      <m:t> = </m:t>
                    </m:r>
                    <m:r>
                      <m:rPr>
                        <m:nor/>
                      </m:rPr>
                      <a:rPr lang="en-US" b="0" i="1" smtClean="0"/>
                      <m:t>A</m:t>
                    </m:r>
                    <m:r>
                      <m:rPr>
                        <m:nor/>
                      </m:rPr>
                      <a:rPr lang="nn-NO" i="1"/>
                      <m:t>(</m:t>
                    </m:r>
                    <m:r>
                      <m:rPr>
                        <m:nor/>
                      </m:rPr>
                      <a:rPr lang="nn-NO" i="1"/>
                      <m:t>x</m:t>
                    </m:r>
                    <m:r>
                      <m:rPr>
                        <m:nor/>
                      </m:rPr>
                      <a:rPr lang="en-US" b="0" i="1" baseline="-25000" smtClean="0"/>
                      <m:t>0</m:t>
                    </m:r>
                    <m:r>
                      <m:rPr>
                        <m:nor/>
                      </m:rPr>
                      <a:rPr lang="nn-NO" i="1"/>
                      <m:t>+1</m:t>
                    </m:r>
                    <m:r>
                      <m:rPr>
                        <m:nor/>
                      </m:rPr>
                      <a:rPr lang="en-US" b="0" i="1" smtClean="0"/>
                      <m:t>)+</m:t>
                    </m:r>
                    <m:r>
                      <m:rPr>
                        <m:nor/>
                      </m:rPr>
                      <a:rPr lang="en-US" b="0" i="1" smtClean="0"/>
                      <m:t>B</m:t>
                    </m:r>
                    <m:r>
                      <m:rPr>
                        <m:nor/>
                      </m:rPr>
                      <a:rPr lang="en-US" b="0" i="1" smtClean="0"/>
                      <m:t>(</m:t>
                    </m:r>
                    <m:r>
                      <m:rPr>
                        <m:nor/>
                      </m:rPr>
                      <a:rPr lang="nn-NO" i="1"/>
                      <m:t>y</m:t>
                    </m:r>
                    <m:r>
                      <m:rPr>
                        <m:nor/>
                      </m:rPr>
                      <a:rPr lang="en-US" b="0" i="1" baseline="-25000" smtClean="0"/>
                      <m:t>0</m:t>
                    </m:r>
                    <m:r>
                      <m:rPr>
                        <m:nor/>
                      </m:rPr>
                      <a:rPr lang="nn-NO" i="1"/>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a:latin typeface="Cambria Math" panose="02040503050406030204" pitchFamily="18" charset="0"/>
                      </a:rPr>
                      <m:t>)</m:t>
                    </m:r>
                    <m:r>
                      <a:rPr lang="en-US" b="0" i="0" smtClean="0">
                        <a:latin typeface="Cambria Math" panose="02040503050406030204" pitchFamily="18" charset="0"/>
                      </a:rPr>
                      <m:t>+</m:t>
                    </m:r>
                    <m:r>
                      <m:rPr>
                        <m:sty m:val="p"/>
                      </m:rPr>
                      <a:rPr lang="en-US" b="0" i="0" smtClean="0">
                        <a:latin typeface="Cambria Math" panose="02040503050406030204" pitchFamily="18" charset="0"/>
                      </a:rPr>
                      <m:t>C</m:t>
                    </m:r>
                  </m:oMath>
                </a14:m>
                <a:endParaRPr lang="en-US" baseline="-25000"/>
              </a:p>
              <a:p>
                <a:r>
                  <a:rPr lang="en-US"/>
                  <a:t>⇒ </a:t>
                </a:r>
                <a:r>
                  <a:rPr lang="en-US" i="1"/>
                  <a:t>p</a:t>
                </a:r>
                <a:r>
                  <a:rPr lang="en-US" baseline="-25000"/>
                  <a:t>0</a:t>
                </a:r>
                <a:r>
                  <a:rPr lang="en-US"/>
                  <a:t> = (</a:t>
                </a:r>
                <a:r>
                  <a:rPr lang="en-US" i="1"/>
                  <a:t>Ax</a:t>
                </a:r>
                <a:r>
                  <a:rPr lang="en-US" baseline="-25000"/>
                  <a:t>0</a:t>
                </a:r>
                <a:r>
                  <a:rPr lang="en-US"/>
                  <a:t> + </a:t>
                </a:r>
                <a:r>
                  <a:rPr lang="en-US" i="1"/>
                  <a:t>By</a:t>
                </a:r>
                <a:r>
                  <a:rPr lang="en-US" baseline="-25000"/>
                  <a:t>0</a:t>
                </a:r>
                <a:r>
                  <a:rPr lang="en-US"/>
                  <a:t> + </a:t>
                </a:r>
                <a:r>
                  <a:rPr lang="en-US" i="1"/>
                  <a:t>C</a:t>
                </a:r>
                <a:r>
                  <a:rPr lang="en-US"/>
                  <a:t>) + </a:t>
                </a:r>
                <a:r>
                  <a:rPr lang="en-US" i="1"/>
                  <a:t>A</a:t>
                </a:r>
                <a:r>
                  <a:rPr lang="en-US"/>
                  <a:t>+ </a:t>
                </a:r>
                <a:r>
                  <a:rPr lang="en-US" i="1"/>
                  <a:t>B/2 </a:t>
                </a:r>
                <a:r>
                  <a:rPr lang="en-US"/>
                  <a:t>= </a:t>
                </a:r>
                <a:r>
                  <a:rPr lang="en-US" i="1"/>
                  <a:t>A</a:t>
                </a:r>
                <a:r>
                  <a:rPr lang="en-US"/>
                  <a:t>+ </a:t>
                </a:r>
                <a:r>
                  <a:rPr lang="en-US" i="1"/>
                  <a:t>B/2 </a:t>
                </a:r>
                <a:r>
                  <a:rPr lang="en-US"/>
                  <a:t>= </a:t>
                </a:r>
                <a:r>
                  <a:rPr lang="en-US" i="1"/>
                  <a:t>D</a:t>
                </a:r>
                <a:r>
                  <a:rPr lang="en-US" i="1" baseline="-25000"/>
                  <a:t>y</a:t>
                </a:r>
                <a:r>
                  <a:rPr lang="en-US" i="1"/>
                  <a:t> </a:t>
                </a:r>
                <a:r>
                  <a:rPr lang="en-US"/>
                  <a:t>− </a:t>
                </a:r>
                <a:r>
                  <a:rPr lang="en-US" i="1"/>
                  <a:t>Dx/2</a:t>
                </a:r>
                <a:endParaRPr lang="en-US" baseline="-25000"/>
              </a:p>
            </p:txBody>
          </p:sp>
        </mc:Choice>
        <mc:Fallback xmlns="">
          <p:sp>
            <p:nvSpPr>
              <p:cNvPr id="3" name="Content Placeholder 2">
                <a:extLst>
                  <a:ext uri="{FF2B5EF4-FFF2-40B4-BE49-F238E27FC236}">
                    <a16:creationId xmlns="" xmlns:a16="http://schemas.microsoft.com/office/drawing/2014/main" xmlns:a14="http://schemas.microsoft.com/office/drawing/2010/main" id="{C3C0199F-A274-44C6-BF37-784A855E6EEA}"/>
                  </a:ext>
                </a:extLst>
              </p:cNvPr>
              <p:cNvSpPr>
                <a:spLocks noGrp="1" noRot="1" noChangeAspect="1" noMove="1" noResize="1" noEditPoints="1" noAdjustHandles="1" noChangeArrowheads="1" noChangeShapeType="1" noTextEdit="1"/>
              </p:cNvSpPr>
              <p:nvPr>
                <p:ph idx="1"/>
              </p:nvPr>
            </p:nvSpPr>
            <p:spPr>
              <a:xfrm>
                <a:off x="1167826" y="1614603"/>
                <a:ext cx="9856348" cy="4016768"/>
              </a:xfrm>
              <a:blipFill rotWithShape="0">
                <a:blip r:embed="rId3"/>
                <a:stretch>
                  <a:fillRect l="-866" t="-303"/>
                </a:stretch>
              </a:blipFill>
            </p:spPr>
            <p:txBody>
              <a:bodyPr/>
              <a:lstStyle/>
              <a:p>
                <a:r>
                  <a:rPr lang="en-US">
                    <a:noFill/>
                  </a:rPr>
                  <a:t> </a:t>
                </a:r>
              </a:p>
            </p:txBody>
          </p:sp>
        </mc:Fallback>
      </mc:AlternateContent>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028262" y="206686"/>
            <a:ext cx="1122450" cy="1122450"/>
          </a:xfrm>
          <a:prstGeom prst="rect">
            <a:avLst/>
          </a:prstGeom>
        </p:spPr>
      </p:pic>
    </p:spTree>
    <p:extLst>
      <p:ext uri="{BB962C8B-B14F-4D97-AF65-F5344CB8AC3E}">
        <p14:creationId xmlns:p14="http://schemas.microsoft.com/office/powerpoint/2010/main" val="39559372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614603"/>
            <a:ext cx="9856348" cy="4016768"/>
          </a:xfrm>
        </p:spPr>
        <p:txBody>
          <a:bodyPr>
            <a:normAutofit/>
          </a:bodyPr>
          <a:lstStyle/>
          <a:p>
            <a:pPr lvl="0" algn="just"/>
            <a:r>
              <a:rPr lang="en-US" sz="2000" b="1"/>
              <a:t>2.2.3. </a:t>
            </a:r>
            <a:r>
              <a:rPr lang="vi-VN" sz="2000" b="1"/>
              <a:t>Các giải thuật xây dựng thực thể cơ sở</a:t>
            </a:r>
            <a:r>
              <a:rPr lang="en-US" sz="2000" b="1"/>
              <a:t> (tt)</a:t>
            </a:r>
          </a:p>
          <a:p>
            <a:pPr lvl="0" algn="just"/>
            <a:r>
              <a:rPr lang="en-US" sz="2000" b="1"/>
              <a:t>Giải thuật trung điểm (Midpoint) (tt)</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028262" y="206686"/>
            <a:ext cx="1122450" cy="1122450"/>
          </a:xfrm>
          <a:prstGeom prst="rect">
            <a:avLst/>
          </a:prstGeom>
        </p:spPr>
      </p:pic>
      <p:pic>
        <p:nvPicPr>
          <p:cNvPr id="5" name="Picture 4"/>
          <p:cNvPicPr>
            <a:picLocks noChangeAspect="1"/>
          </p:cNvPicPr>
          <p:nvPr/>
        </p:nvPicPr>
        <p:blipFill>
          <a:blip r:embed="rId4"/>
          <a:stretch>
            <a:fillRect/>
          </a:stretch>
        </p:blipFill>
        <p:spPr>
          <a:xfrm>
            <a:off x="7951731" y="1614603"/>
            <a:ext cx="4065487" cy="4572000"/>
          </a:xfrm>
          <a:prstGeom prst="rect">
            <a:avLst/>
          </a:prstGeom>
        </p:spPr>
      </p:pic>
      <p:sp>
        <p:nvSpPr>
          <p:cNvPr id="6" name="TextBox 5"/>
          <p:cNvSpPr txBox="1"/>
          <p:nvPr/>
        </p:nvSpPr>
        <p:spPr>
          <a:xfrm>
            <a:off x="330699" y="2663838"/>
            <a:ext cx="4515729" cy="3139321"/>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a:latin typeface="Arial" panose="020B0604020202020204" pitchFamily="34" charset="0"/>
                <a:cs typeface="Arial" panose="020B0604020202020204" pitchFamily="34" charset="0"/>
              </a:rPr>
              <a:t>void Mid_line(int x1, int y1, int x2, int y2, int c)</a:t>
            </a:r>
            <a:br>
              <a:rPr lang="en-US">
                <a:latin typeface="Arial" panose="020B0604020202020204" pitchFamily="34" charset="0"/>
                <a:cs typeface="Arial" panose="020B0604020202020204" pitchFamily="34" charset="0"/>
              </a:rPr>
            </a:br>
            <a:r>
              <a:rPr lang="es-ES">
                <a:latin typeface="Arial" panose="020B0604020202020204" pitchFamily="34" charset="0"/>
                <a:cs typeface="Arial" panose="020B0604020202020204" pitchFamily="34" charset="0"/>
              </a:rPr>
              <a:t>{ </a:t>
            </a:r>
          </a:p>
          <a:p>
            <a:r>
              <a:rPr lang="es-ES">
                <a:latin typeface="Arial" panose="020B0604020202020204" pitchFamily="34" charset="0"/>
                <a:cs typeface="Arial" panose="020B0604020202020204" pitchFamily="34" charset="0"/>
              </a:rPr>
              <a:t>  int x, y, dx, dy,d;</a:t>
            </a:r>
            <a:br>
              <a:rPr lang="es-ES">
                <a:latin typeface="Arial" panose="020B0604020202020204" pitchFamily="34" charset="0"/>
                <a:cs typeface="Arial" panose="020B0604020202020204" pitchFamily="34" charset="0"/>
              </a:rPr>
            </a:br>
            <a:r>
              <a:rPr lang="es-ES">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rPr>
              <a:t>y = y1;</a:t>
            </a:r>
            <a:br>
              <a:rPr lang="en-US">
                <a:latin typeface="Arial" panose="020B0604020202020204" pitchFamily="34" charset="0"/>
                <a:cs typeface="Arial" panose="020B0604020202020204" pitchFamily="34" charset="0"/>
              </a:rPr>
            </a:br>
            <a:r>
              <a:rPr lang="en-US">
                <a:latin typeface="Arial" panose="020B0604020202020204" pitchFamily="34" charset="0"/>
                <a:cs typeface="Arial" panose="020B0604020202020204" pitchFamily="34" charset="0"/>
              </a:rPr>
              <a:t>  dx = x2 - x1;</a:t>
            </a:r>
            <a:br>
              <a:rPr lang="en-US">
                <a:latin typeface="Arial" panose="020B0604020202020204" pitchFamily="34" charset="0"/>
                <a:cs typeface="Arial" panose="020B0604020202020204" pitchFamily="34" charset="0"/>
              </a:rPr>
            </a:br>
            <a:r>
              <a:rPr lang="en-US">
                <a:latin typeface="Arial" panose="020B0604020202020204" pitchFamily="34" charset="0"/>
                <a:cs typeface="Arial" panose="020B0604020202020204" pitchFamily="34" charset="0"/>
              </a:rPr>
              <a:t>  dy = y2 - y1;</a:t>
            </a:r>
            <a:br>
              <a:rPr lang="en-US">
                <a:latin typeface="Arial" panose="020B0604020202020204" pitchFamily="34" charset="0"/>
                <a:cs typeface="Arial" panose="020B0604020202020204" pitchFamily="34" charset="0"/>
              </a:rPr>
            </a:br>
            <a:r>
              <a:rPr lang="en-US">
                <a:latin typeface="Arial" panose="020B0604020202020204" pitchFamily="34" charset="0"/>
                <a:cs typeface="Arial" panose="020B0604020202020204" pitchFamily="34" charset="0"/>
              </a:rPr>
              <a:t>  p= dy - dx/2;</a:t>
            </a:r>
            <a:br>
              <a:rPr lang="en-US">
                <a:latin typeface="Arial" panose="020B0604020202020204" pitchFamily="34" charset="0"/>
                <a:cs typeface="Arial" panose="020B0604020202020204" pitchFamily="34" charset="0"/>
              </a:rPr>
            </a:br>
            <a:r>
              <a:rPr lang="en-US">
                <a:latin typeface="Arial" panose="020B0604020202020204" pitchFamily="34" charset="0"/>
                <a:cs typeface="Arial" panose="020B0604020202020204" pitchFamily="34" charset="0"/>
              </a:rPr>
              <a:t>  for (x=x1; x&lt;=x2; x++)</a:t>
            </a:r>
            <a:br>
              <a:rPr lang="en-US">
                <a:latin typeface="Arial" panose="020B0604020202020204" pitchFamily="34" charset="0"/>
                <a:cs typeface="Arial" panose="020B0604020202020204" pitchFamily="34" charset="0"/>
              </a:rPr>
            </a:br>
            <a:r>
              <a:rPr lang="en-US">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    putpixel(x, y, color);</a:t>
            </a:r>
          </a:p>
        </p:txBody>
      </p:sp>
      <p:sp>
        <p:nvSpPr>
          <p:cNvPr id="7" name="TextBox 6"/>
          <p:cNvSpPr txBox="1"/>
          <p:nvPr/>
        </p:nvSpPr>
        <p:spPr>
          <a:xfrm>
            <a:off x="4846428" y="2663838"/>
            <a:ext cx="3085584" cy="3139321"/>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a:latin typeface="Arial" panose="020B0604020202020204" pitchFamily="34" charset="0"/>
                <a:cs typeface="Arial" panose="020B0604020202020204" pitchFamily="34" charset="0"/>
              </a:rPr>
              <a:t>  if (p&lt;0)</a:t>
            </a:r>
          </a:p>
          <a:p>
            <a:r>
              <a:rPr lang="en-US">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        </a:t>
            </a:r>
            <a:r>
              <a:rPr lang="en-US"/>
              <a:t>p = p + dy;</a:t>
            </a:r>
          </a:p>
          <a:p>
            <a:r>
              <a:rPr lang="en-US">
                <a:latin typeface="Arial" panose="020B0604020202020204" pitchFamily="34" charset="0"/>
                <a:cs typeface="Arial" panose="020B0604020202020204" pitchFamily="34" charset="0"/>
              </a:rPr>
              <a:t>      }</a:t>
            </a:r>
          </a:p>
          <a:p>
            <a:r>
              <a:rPr lang="en-US"/>
              <a:t>  else</a:t>
            </a:r>
          </a:p>
          <a:p>
            <a:r>
              <a:rPr lang="en-US">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      </a:t>
            </a:r>
            <a:r>
              <a:rPr lang="en-US"/>
              <a:t>y ++;</a:t>
            </a:r>
            <a:br>
              <a:rPr lang="en-US"/>
            </a:br>
            <a:r>
              <a:rPr lang="en-US"/>
              <a:t>      d = d + dy - dx;</a:t>
            </a:r>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  }//end for</a:t>
            </a:r>
          </a:p>
          <a:p>
            <a:r>
              <a:rPr lang="en-US">
                <a:latin typeface="Arial" panose="020B0604020202020204" pitchFamily="34" charset="0"/>
                <a:cs typeface="Arial" panose="020B0604020202020204" pitchFamily="34" charset="0"/>
              </a:rPr>
              <a:t>}//end midpoint line</a:t>
            </a:r>
          </a:p>
        </p:txBody>
      </p:sp>
    </p:spTree>
    <p:extLst>
      <p:ext uri="{BB962C8B-B14F-4D97-AF65-F5344CB8AC3E}">
        <p14:creationId xmlns:p14="http://schemas.microsoft.com/office/powerpoint/2010/main" val="2768693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294363" y="1764854"/>
                <a:ext cx="9603275" cy="4016768"/>
              </a:xfrm>
            </p:spPr>
            <p:txBody>
              <a:bodyPr>
                <a:normAutofit fontScale="85000" lnSpcReduction="20000"/>
              </a:bodyPr>
              <a:lstStyle/>
              <a:p>
                <a:pPr lvl="0">
                  <a:lnSpc>
                    <a:spcPct val="160000"/>
                  </a:lnSpc>
                  <a:spcBef>
                    <a:spcPts val="0"/>
                  </a:spcBef>
                </a:pPr>
                <a:r>
                  <a:rPr lang="en-US" b="1"/>
                  <a:t>2.2.2. Biểu diễn điểm và đoạn thẳng (tt)</a:t>
                </a:r>
                <a:endParaRPr lang="en-US"/>
              </a:p>
              <a:p>
                <a:pPr lvl="0">
                  <a:lnSpc>
                    <a:spcPct val="160000"/>
                  </a:lnSpc>
                  <a:spcBef>
                    <a:spcPts val="0"/>
                  </a:spcBef>
                </a:pPr>
                <a:r>
                  <a:rPr lang="en-US" b="1"/>
                  <a:t>Đoạn thẳng</a:t>
                </a:r>
                <a:br>
                  <a:rPr lang="en-US" b="1"/>
                </a:br>
                <a:r>
                  <a:rPr lang="vi-VN"/>
                  <a:t>Một đường thẳng có thể xác định nếu biết hai điểm thuộc nó. Phương trình</a:t>
                </a:r>
                <a:r>
                  <a:rPr lang="en-US"/>
                  <a:t> </a:t>
                </a:r>
                <a:r>
                  <a:rPr lang="vi-VN"/>
                  <a:t>đường thẳng đi qua hai điểm (x</a:t>
                </a:r>
                <a:r>
                  <a:rPr lang="vi-VN" baseline="-25000"/>
                  <a:t>1</a:t>
                </a:r>
                <a:r>
                  <a:rPr lang="vi-VN"/>
                  <a:t>, y</a:t>
                </a:r>
                <a:r>
                  <a:rPr lang="vi-VN" baseline="-25000"/>
                  <a:t>1</a:t>
                </a:r>
                <a:r>
                  <a:rPr lang="vi-VN"/>
                  <a:t>) và (x</a:t>
                </a:r>
                <a:r>
                  <a:rPr lang="vi-VN" baseline="-25000"/>
                  <a:t>2</a:t>
                </a:r>
                <a:r>
                  <a:rPr lang="vi-VN"/>
                  <a:t>, y</a:t>
                </a:r>
                <a:r>
                  <a:rPr lang="vi-VN" baseline="-25000"/>
                  <a:t>2</a:t>
                </a:r>
                <a:r>
                  <a:rPr lang="vi-VN"/>
                  <a:t>) có dạng sau:</a:t>
                </a:r>
                <a:r>
                  <a:rPr lang="en-US"/>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num>
                      <m:den>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den>
                    </m:f>
                  </m:oMath>
                </a14:m>
                <a:endParaRPr lang="en-US"/>
              </a:p>
              <a:p>
                <a:pPr lvl="0">
                  <a:lnSpc>
                    <a:spcPct val="160000"/>
                  </a:lnSpc>
                  <a:spcBef>
                    <a:spcPts val="0"/>
                  </a:spcBef>
                </a:pPr>
                <a:r>
                  <a:rPr lang="es-ES"/>
                  <a:t>Hay ở dạng tương đương: (</a:t>
                </a:r>
                <a:r>
                  <a:rPr lang="es-ES" i="1"/>
                  <a:t>x </a:t>
                </a:r>
                <a:r>
                  <a:rPr lang="es-ES"/>
                  <a:t>− </a:t>
                </a:r>
                <a:r>
                  <a:rPr lang="es-ES" i="1"/>
                  <a:t>x</a:t>
                </a:r>
                <a:r>
                  <a:rPr lang="es-ES" i="1" baseline="-25000"/>
                  <a:t>1</a:t>
                </a:r>
                <a:r>
                  <a:rPr lang="es-ES"/>
                  <a:t>)(</a:t>
                </a:r>
                <a:r>
                  <a:rPr lang="es-ES" i="1"/>
                  <a:t>y</a:t>
                </a:r>
                <a:r>
                  <a:rPr lang="es-ES" baseline="-25000"/>
                  <a:t>2</a:t>
                </a:r>
                <a:r>
                  <a:rPr lang="es-ES"/>
                  <a:t> − </a:t>
                </a:r>
                <a:r>
                  <a:rPr lang="es-ES" i="1"/>
                  <a:t>y</a:t>
                </a:r>
                <a:r>
                  <a:rPr lang="es-ES" baseline="-25000"/>
                  <a:t>1</a:t>
                </a:r>
                <a:r>
                  <a:rPr lang="es-ES"/>
                  <a:t>) = (</a:t>
                </a:r>
                <a:r>
                  <a:rPr lang="es-ES" i="1"/>
                  <a:t>y </a:t>
                </a:r>
                <a:r>
                  <a:rPr lang="es-ES"/>
                  <a:t>− </a:t>
                </a:r>
                <a:r>
                  <a:rPr lang="es-ES" i="1"/>
                  <a:t>y</a:t>
                </a:r>
                <a:r>
                  <a:rPr lang="es-ES" baseline="-25000"/>
                  <a:t>1</a:t>
                </a:r>
                <a:r>
                  <a:rPr lang="es-ES"/>
                  <a:t>)(</a:t>
                </a:r>
                <a:r>
                  <a:rPr lang="es-ES" i="1"/>
                  <a:t>x</a:t>
                </a:r>
                <a:r>
                  <a:rPr lang="es-ES" baseline="-25000"/>
                  <a:t>2</a:t>
                </a:r>
                <a:r>
                  <a:rPr lang="es-ES"/>
                  <a:t> − </a:t>
                </a:r>
                <a:r>
                  <a:rPr lang="es-ES" i="1"/>
                  <a:t>x</a:t>
                </a:r>
                <a:r>
                  <a:rPr lang="es-ES" baseline="-25000"/>
                  <a:t>1</a:t>
                </a:r>
                <a:r>
                  <a:rPr lang="es-ES"/>
                  <a:t>)</a:t>
                </a:r>
              </a:p>
              <a:p>
                <a:pPr lvl="0">
                  <a:lnSpc>
                    <a:spcPct val="160000"/>
                  </a:lnSpc>
                  <a:spcBef>
                    <a:spcPts val="0"/>
                  </a:spcBef>
                </a:pPr>
                <a:r>
                  <a:rPr lang="en-US"/>
                  <a:t>Khai triển ta có dạng: </a:t>
                </a:r>
                <a:r>
                  <a:rPr lang="en-US" i="1"/>
                  <a:t>y </a:t>
                </a:r>
                <a:r>
                  <a:rPr lang="en-US"/>
                  <a:t>= </a:t>
                </a:r>
                <a:r>
                  <a:rPr lang="en-US" i="1"/>
                  <a:t>mx </a:t>
                </a:r>
                <a:r>
                  <a:rPr lang="en-US"/>
                  <a:t>+ </a:t>
                </a:r>
                <a:r>
                  <a:rPr lang="en-US" i="1"/>
                  <a:t>b</a:t>
                </a:r>
                <a:r>
                  <a:rPr lang="en-US"/>
                  <a:t>, trong đó: </a:t>
                </a:r>
              </a:p>
              <a:p>
                <a:pPr lvl="1">
                  <a:lnSpc>
                    <a:spcPct val="160000"/>
                  </a:lnSpc>
                  <a:spcBef>
                    <a:spcPts val="0"/>
                  </a:spcBef>
                </a:pP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𝑦</m:t>
                            </m:r>
                          </m:sub>
                        </m:sSub>
                      </m:num>
                      <m:den>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𝑥</m:t>
                            </m:r>
                          </m:sub>
                        </m:sSub>
                      </m:den>
                    </m:f>
                  </m:oMath>
                </a14:m>
                <a:r>
                  <a:rPr lang="en-US"/>
                  <a:t>  Dy=(y</a:t>
                </a:r>
                <a:r>
                  <a:rPr lang="en-US" baseline="-25000"/>
                  <a:t>2</a:t>
                </a:r>
                <a:r>
                  <a:rPr lang="en-US"/>
                  <a:t>-y</a:t>
                </a:r>
                <a:r>
                  <a:rPr lang="en-US" baseline="-25000"/>
                  <a:t>1</a:t>
                </a:r>
                <a:r>
                  <a:rPr lang="en-US"/>
                  <a:t>) Dx=(x</a:t>
                </a:r>
                <a:r>
                  <a:rPr lang="en-US" baseline="-25000"/>
                  <a:t>2</a:t>
                </a:r>
                <a:r>
                  <a:rPr lang="en-US"/>
                  <a:t>-x</a:t>
                </a:r>
                <a:r>
                  <a:rPr lang="en-US" baseline="-25000"/>
                  <a:t>1</a:t>
                </a:r>
                <a:r>
                  <a:rPr lang="en-US"/>
                  <a:t>) b=y</a:t>
                </a:r>
                <a:r>
                  <a:rPr lang="en-US" baseline="-25000"/>
                  <a:t>1</a:t>
                </a:r>
                <a:r>
                  <a:rPr lang="en-US"/>
                  <a:t>-mx</a:t>
                </a:r>
                <a:r>
                  <a:rPr lang="en-US" baseline="-25000"/>
                  <a:t>1</a:t>
                </a:r>
              </a:p>
              <a:p>
                <a:pPr>
                  <a:lnSpc>
                    <a:spcPct val="160000"/>
                  </a:lnSpc>
                  <a:spcBef>
                    <a:spcPts val="0"/>
                  </a:spcBef>
                </a:pPr>
                <a:r>
                  <a:rPr lang="vi-VN"/>
                  <a:t>Đây còn được gọi là phương trình đoạn th</a:t>
                </a:r>
                <a:r>
                  <a:rPr lang="en-US"/>
                  <a:t>ẳ</a:t>
                </a:r>
                <a:r>
                  <a:rPr lang="vi-VN"/>
                  <a:t>ng của đường thẳng.</a:t>
                </a:r>
                <a:endParaRPr lang="en-US"/>
              </a:p>
            </p:txBody>
          </p:sp>
        </mc:Choice>
        <mc:Fallback xmlns="">
          <p:sp>
            <p:nvSpPr>
              <p:cNvPr id="3" name="Content Placeholder 2">
                <a:extLst>
                  <a:ext uri="{FF2B5EF4-FFF2-40B4-BE49-F238E27FC236}">
                    <a16:creationId xmlns:a16="http://schemas.microsoft.com/office/drawing/2014/main" xmlns="" xmlns:a14="http://schemas.microsoft.com/office/drawing/2010/main" id="{C3C0199F-A274-44C6-BF37-784A855E6EEA}"/>
                  </a:ext>
                </a:extLst>
              </p:cNvPr>
              <p:cNvSpPr>
                <a:spLocks noGrp="1" noRot="1" noChangeAspect="1" noMove="1" noResize="1" noEditPoints="1" noAdjustHandles="1" noChangeArrowheads="1" noChangeShapeType="1" noTextEdit="1"/>
              </p:cNvSpPr>
              <p:nvPr>
                <p:ph idx="1"/>
              </p:nvPr>
            </p:nvSpPr>
            <p:spPr>
              <a:xfrm>
                <a:off x="1294363" y="1764854"/>
                <a:ext cx="9603275" cy="4016768"/>
              </a:xfrm>
              <a:blipFill rotWithShape="0">
                <a:blip r:embed="rId3"/>
                <a:stretch>
                  <a:fillRect l="-571" b="-304"/>
                </a:stretch>
              </a:blipFill>
            </p:spPr>
            <p:txBody>
              <a:bodyPr/>
              <a:lstStyle/>
              <a:p>
                <a:r>
                  <a:rPr lang="en-US">
                    <a:noFill/>
                  </a:rPr>
                  <a:t> </a:t>
                </a:r>
              </a:p>
            </p:txBody>
          </p:sp>
        </mc:Fallback>
      </mc:AlternateContent>
    </p:spTree>
    <p:extLst>
      <p:ext uri="{BB962C8B-B14F-4D97-AF65-F5344CB8AC3E}">
        <p14:creationId xmlns:p14="http://schemas.microsoft.com/office/powerpoint/2010/main" val="465560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1000"/>
                                        <p:tgtEl>
                                          <p:spTgt spid="3">
                                            <p:txEl>
                                              <p:pRg st="5" end="5"/>
                                            </p:txEl>
                                          </p:spTgt>
                                        </p:tgtEl>
                                      </p:cBhvr>
                                    </p:animEffect>
                                  </p:childTnLst>
                                </p:cTn>
                              </p:par>
                            </p:childTnLst>
                          </p:cTn>
                        </p:par>
                        <p:par>
                          <p:cTn id="26" fill="hold">
                            <p:stCondLst>
                              <p:cond delay="2500"/>
                            </p:stCondLst>
                            <p:childTnLst>
                              <p:par>
                                <p:cTn id="27" presetID="3" presetClass="emph" presetSubtype="2" fill="hold" nodeType="afterEffect">
                                  <p:stCondLst>
                                    <p:cond delay="0"/>
                                  </p:stCondLst>
                                  <p:childTnLst>
                                    <p:animClr clrSpc="rgb" dir="cw">
                                      <p:cBhvr override="childStyle">
                                        <p:cTn id="28" dur="2000" fill="hold"/>
                                        <p:tgtEl>
                                          <p:spTgt spid="3">
                                            <p:txEl>
                                              <p:pRg st="5" end="5"/>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614603"/>
            <a:ext cx="9856348" cy="4016768"/>
          </a:xfrm>
        </p:spPr>
        <p:txBody>
          <a:bodyPr>
            <a:normAutofit/>
          </a:bodyPr>
          <a:lstStyle/>
          <a:p>
            <a:pPr lvl="0" algn="just"/>
            <a:r>
              <a:rPr lang="en-US" sz="2000" b="1"/>
              <a:t>2.2.3. </a:t>
            </a:r>
            <a:r>
              <a:rPr lang="vi-VN" sz="2000" b="1"/>
              <a:t>Các giải thuật xây dựng thực thể cơ sở</a:t>
            </a:r>
            <a:r>
              <a:rPr lang="en-US" sz="2000" b="1"/>
              <a:t> (tt)</a:t>
            </a:r>
          </a:p>
          <a:p>
            <a:pPr lvl="0" algn="just"/>
            <a:r>
              <a:rPr lang="en-US" sz="2000" b="1"/>
              <a:t>Giải thuật trung điểm (Midpoint)</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028262" y="206686"/>
            <a:ext cx="1122450" cy="1122450"/>
          </a:xfrm>
          <a:prstGeom prst="rect">
            <a:avLst/>
          </a:prstGeom>
        </p:spPr>
      </p:pic>
      <p:pic>
        <p:nvPicPr>
          <p:cNvPr id="9" name="Picture 8">
            <a:extLst>
              <a:ext uri="{FF2B5EF4-FFF2-40B4-BE49-F238E27FC236}">
                <a16:creationId xmlns:a16="http://schemas.microsoft.com/office/drawing/2014/main" id="{68583A66-8767-41BE-95C9-15A154CC10D6}"/>
              </a:ext>
            </a:extLst>
          </p:cNvPr>
          <p:cNvPicPr>
            <a:picLocks noChangeAspect="1"/>
          </p:cNvPicPr>
          <p:nvPr/>
        </p:nvPicPr>
        <p:blipFill>
          <a:blip r:embed="rId4"/>
          <a:stretch>
            <a:fillRect/>
          </a:stretch>
        </p:blipFill>
        <p:spPr>
          <a:xfrm>
            <a:off x="6319510" y="2010871"/>
            <a:ext cx="5428238" cy="532980"/>
          </a:xfrm>
          <a:prstGeom prst="rect">
            <a:avLst/>
          </a:prstGeom>
        </p:spPr>
      </p:pic>
      <p:pic>
        <p:nvPicPr>
          <p:cNvPr id="12" name="Picture 11">
            <a:extLst>
              <a:ext uri="{FF2B5EF4-FFF2-40B4-BE49-F238E27FC236}">
                <a16:creationId xmlns:a16="http://schemas.microsoft.com/office/drawing/2014/main" id="{C6A26C08-F73B-4708-8E61-3BA38D7B5C31}"/>
              </a:ext>
            </a:extLst>
          </p:cNvPr>
          <p:cNvPicPr>
            <a:picLocks noChangeAspect="1"/>
          </p:cNvPicPr>
          <p:nvPr/>
        </p:nvPicPr>
        <p:blipFill>
          <a:blip r:embed="rId5"/>
          <a:stretch>
            <a:fillRect/>
          </a:stretch>
        </p:blipFill>
        <p:spPr>
          <a:xfrm>
            <a:off x="807360" y="2550239"/>
            <a:ext cx="9941176" cy="3527821"/>
          </a:xfrm>
          <a:prstGeom prst="rect">
            <a:avLst/>
          </a:prstGeom>
        </p:spPr>
      </p:pic>
    </p:spTree>
    <p:extLst>
      <p:ext uri="{BB962C8B-B14F-4D97-AF65-F5344CB8AC3E}">
        <p14:creationId xmlns:p14="http://schemas.microsoft.com/office/powerpoint/2010/main" val="11333384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614603"/>
            <a:ext cx="9856348" cy="4016768"/>
          </a:xfrm>
        </p:spPr>
        <p:txBody>
          <a:bodyPr>
            <a:normAutofit/>
          </a:bodyPr>
          <a:lstStyle/>
          <a:p>
            <a:pPr lvl="0" algn="just"/>
            <a:r>
              <a:rPr lang="en-US" sz="2000" b="1"/>
              <a:t>2.2.3. </a:t>
            </a:r>
            <a:r>
              <a:rPr lang="vi-VN" sz="2000" b="1"/>
              <a:t>Các giải thuật xây dựng thực thể cơ sở</a:t>
            </a:r>
            <a:r>
              <a:rPr lang="en-US" sz="2000" b="1"/>
              <a:t> (tt)</a:t>
            </a:r>
          </a:p>
          <a:p>
            <a:pPr lvl="0" algn="just"/>
            <a:r>
              <a:rPr lang="en-US" sz="2000" b="1"/>
              <a:t>Giải thuật trung điểm (Midpoint)</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028262" y="206686"/>
            <a:ext cx="1122450" cy="1122450"/>
          </a:xfrm>
          <a:prstGeom prst="rect">
            <a:avLst/>
          </a:prstGeom>
        </p:spPr>
      </p:pic>
      <p:pic>
        <p:nvPicPr>
          <p:cNvPr id="5" name="Picture 4">
            <a:extLst>
              <a:ext uri="{FF2B5EF4-FFF2-40B4-BE49-F238E27FC236}">
                <a16:creationId xmlns:a16="http://schemas.microsoft.com/office/drawing/2014/main" id="{92EFF502-4585-4FF2-A22E-8EA7B91FE363}"/>
              </a:ext>
            </a:extLst>
          </p:cNvPr>
          <p:cNvPicPr>
            <a:picLocks noChangeAspect="1"/>
          </p:cNvPicPr>
          <p:nvPr/>
        </p:nvPicPr>
        <p:blipFill>
          <a:blip r:embed="rId4"/>
          <a:stretch>
            <a:fillRect/>
          </a:stretch>
        </p:blipFill>
        <p:spPr>
          <a:xfrm>
            <a:off x="542316" y="2663838"/>
            <a:ext cx="9941176" cy="3527821"/>
          </a:xfrm>
          <a:prstGeom prst="rect">
            <a:avLst/>
          </a:prstGeom>
        </p:spPr>
      </p:pic>
      <p:pic>
        <p:nvPicPr>
          <p:cNvPr id="7" name="Picture 6">
            <a:extLst>
              <a:ext uri="{FF2B5EF4-FFF2-40B4-BE49-F238E27FC236}">
                <a16:creationId xmlns:a16="http://schemas.microsoft.com/office/drawing/2014/main" id="{6905F2EA-4BBE-4291-882A-98BF316EB2FA}"/>
              </a:ext>
            </a:extLst>
          </p:cNvPr>
          <p:cNvPicPr>
            <a:picLocks noChangeAspect="1"/>
          </p:cNvPicPr>
          <p:nvPr/>
        </p:nvPicPr>
        <p:blipFill>
          <a:blip r:embed="rId5"/>
          <a:stretch>
            <a:fillRect/>
          </a:stretch>
        </p:blipFill>
        <p:spPr>
          <a:xfrm>
            <a:off x="5886542" y="2103550"/>
            <a:ext cx="5428238" cy="532980"/>
          </a:xfrm>
          <a:prstGeom prst="rect">
            <a:avLst/>
          </a:prstGeom>
        </p:spPr>
      </p:pic>
    </p:spTree>
    <p:extLst>
      <p:ext uri="{BB962C8B-B14F-4D97-AF65-F5344CB8AC3E}">
        <p14:creationId xmlns:p14="http://schemas.microsoft.com/office/powerpoint/2010/main" val="18373679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614603"/>
            <a:ext cx="9856348" cy="4016768"/>
          </a:xfrm>
        </p:spPr>
        <p:txBody>
          <a:bodyPr>
            <a:normAutofit/>
          </a:bodyPr>
          <a:lstStyle/>
          <a:p>
            <a:pPr lvl="0" algn="just"/>
            <a:r>
              <a:rPr lang="en-US" sz="2000" b="1"/>
              <a:t>2.2.3. </a:t>
            </a:r>
            <a:r>
              <a:rPr lang="vi-VN" sz="2000" b="1"/>
              <a:t>Các giải thuật xây dựng thực thể cơ sở</a:t>
            </a:r>
            <a:r>
              <a:rPr lang="en-US" sz="2000" b="1"/>
              <a:t> (tt)</a:t>
            </a:r>
          </a:p>
          <a:p>
            <a:pPr lvl="0" algn="just"/>
            <a:r>
              <a:rPr lang="en-US" sz="2000" b="1"/>
              <a:t>Giải thuật trung điểm (Midpoint)</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028262" y="206686"/>
            <a:ext cx="1122450" cy="1122450"/>
          </a:xfrm>
          <a:prstGeom prst="rect">
            <a:avLst/>
          </a:prstGeom>
        </p:spPr>
      </p:pic>
      <p:pic>
        <p:nvPicPr>
          <p:cNvPr id="6" name="Picture 5">
            <a:extLst>
              <a:ext uri="{FF2B5EF4-FFF2-40B4-BE49-F238E27FC236}">
                <a16:creationId xmlns:a16="http://schemas.microsoft.com/office/drawing/2014/main" id="{8CE06485-E94F-4277-9EA4-775BC7F3B38F}"/>
              </a:ext>
            </a:extLst>
          </p:cNvPr>
          <p:cNvPicPr>
            <a:picLocks noChangeAspect="1"/>
          </p:cNvPicPr>
          <p:nvPr/>
        </p:nvPicPr>
        <p:blipFill>
          <a:blip r:embed="rId4"/>
          <a:stretch>
            <a:fillRect/>
          </a:stretch>
        </p:blipFill>
        <p:spPr>
          <a:xfrm>
            <a:off x="290525" y="2636530"/>
            <a:ext cx="9941176" cy="3527821"/>
          </a:xfrm>
          <a:prstGeom prst="rect">
            <a:avLst/>
          </a:prstGeom>
        </p:spPr>
      </p:pic>
      <p:pic>
        <p:nvPicPr>
          <p:cNvPr id="8" name="Picture 7">
            <a:extLst>
              <a:ext uri="{FF2B5EF4-FFF2-40B4-BE49-F238E27FC236}">
                <a16:creationId xmlns:a16="http://schemas.microsoft.com/office/drawing/2014/main" id="{B2E13374-CC75-4F1A-A34D-1DF394748585}"/>
              </a:ext>
            </a:extLst>
          </p:cNvPr>
          <p:cNvPicPr>
            <a:picLocks noChangeAspect="1"/>
          </p:cNvPicPr>
          <p:nvPr/>
        </p:nvPicPr>
        <p:blipFill>
          <a:blip r:embed="rId5"/>
          <a:stretch>
            <a:fillRect/>
          </a:stretch>
        </p:blipFill>
        <p:spPr>
          <a:xfrm>
            <a:off x="5413481" y="2084573"/>
            <a:ext cx="6241838" cy="532980"/>
          </a:xfrm>
          <a:prstGeom prst="rect">
            <a:avLst/>
          </a:prstGeom>
        </p:spPr>
      </p:pic>
    </p:spTree>
    <p:extLst>
      <p:ext uri="{BB962C8B-B14F-4D97-AF65-F5344CB8AC3E}">
        <p14:creationId xmlns:p14="http://schemas.microsoft.com/office/powerpoint/2010/main" val="33451681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614603"/>
            <a:ext cx="9856348" cy="4016768"/>
          </a:xfrm>
        </p:spPr>
        <p:txBody>
          <a:bodyPr>
            <a:normAutofit/>
          </a:bodyPr>
          <a:lstStyle/>
          <a:p>
            <a:pPr lvl="0" algn="just"/>
            <a:r>
              <a:rPr lang="en-US" sz="2000" b="1"/>
              <a:t>2.2.3. </a:t>
            </a:r>
            <a:r>
              <a:rPr lang="vi-VN" sz="2000" b="1"/>
              <a:t>Các giải thuật xây dựng thực thể cơ sở</a:t>
            </a:r>
            <a:r>
              <a:rPr lang="en-US" sz="2000" b="1"/>
              <a:t> (tt)</a:t>
            </a:r>
          </a:p>
          <a:p>
            <a:pPr lvl="0" algn="just"/>
            <a:r>
              <a:rPr lang="en-US" sz="2000" b="1"/>
              <a:t>Giải thuật trung điểm (Midpoint)</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028262" y="206686"/>
            <a:ext cx="1122450" cy="1122450"/>
          </a:xfrm>
          <a:prstGeom prst="rect">
            <a:avLst/>
          </a:prstGeom>
        </p:spPr>
      </p:pic>
      <p:pic>
        <p:nvPicPr>
          <p:cNvPr id="5" name="Picture 4">
            <a:extLst>
              <a:ext uri="{FF2B5EF4-FFF2-40B4-BE49-F238E27FC236}">
                <a16:creationId xmlns:a16="http://schemas.microsoft.com/office/drawing/2014/main" id="{22C48D32-461F-4A47-8EA2-DDBA9C58AE25}"/>
              </a:ext>
            </a:extLst>
          </p:cNvPr>
          <p:cNvPicPr>
            <a:picLocks noChangeAspect="1"/>
          </p:cNvPicPr>
          <p:nvPr/>
        </p:nvPicPr>
        <p:blipFill>
          <a:blip r:embed="rId4"/>
          <a:stretch>
            <a:fillRect/>
          </a:stretch>
        </p:blipFill>
        <p:spPr>
          <a:xfrm>
            <a:off x="6575655" y="1978652"/>
            <a:ext cx="5428238" cy="532980"/>
          </a:xfrm>
          <a:prstGeom prst="rect">
            <a:avLst/>
          </a:prstGeom>
        </p:spPr>
      </p:pic>
      <p:pic>
        <p:nvPicPr>
          <p:cNvPr id="9" name="Picture 8">
            <a:extLst>
              <a:ext uri="{FF2B5EF4-FFF2-40B4-BE49-F238E27FC236}">
                <a16:creationId xmlns:a16="http://schemas.microsoft.com/office/drawing/2014/main" id="{DE5454E2-63B4-4126-B958-00560ECF8B97}"/>
              </a:ext>
            </a:extLst>
          </p:cNvPr>
          <p:cNvPicPr>
            <a:picLocks noChangeAspect="1"/>
          </p:cNvPicPr>
          <p:nvPr/>
        </p:nvPicPr>
        <p:blipFill>
          <a:blip r:embed="rId5"/>
          <a:stretch>
            <a:fillRect/>
          </a:stretch>
        </p:blipFill>
        <p:spPr>
          <a:xfrm>
            <a:off x="1125412" y="2663838"/>
            <a:ext cx="9941176" cy="3527821"/>
          </a:xfrm>
          <a:prstGeom prst="rect">
            <a:avLst/>
          </a:prstGeom>
        </p:spPr>
      </p:pic>
    </p:spTree>
    <p:extLst>
      <p:ext uri="{BB962C8B-B14F-4D97-AF65-F5344CB8AC3E}">
        <p14:creationId xmlns:p14="http://schemas.microsoft.com/office/powerpoint/2010/main" val="4437073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614603"/>
            <a:ext cx="9856348" cy="4016768"/>
          </a:xfrm>
        </p:spPr>
        <p:txBody>
          <a:bodyPr>
            <a:normAutofit/>
          </a:bodyPr>
          <a:lstStyle/>
          <a:p>
            <a:pPr lvl="0" algn="just"/>
            <a:r>
              <a:rPr lang="en-US" sz="2000" b="1"/>
              <a:t>2.2.3. </a:t>
            </a:r>
            <a:r>
              <a:rPr lang="vi-VN" sz="2000" b="1"/>
              <a:t>Các giải thuật xây dựng thực thể cơ sở</a:t>
            </a:r>
            <a:r>
              <a:rPr lang="en-US" sz="2000" b="1"/>
              <a:t> (tt)</a:t>
            </a:r>
          </a:p>
          <a:p>
            <a:pPr lvl="0" algn="just"/>
            <a:r>
              <a:rPr lang="en-US" sz="2000" b="1"/>
              <a:t>Giải thuật trung điểm (Midpoint)</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028262" y="206686"/>
            <a:ext cx="1122450" cy="1122450"/>
          </a:xfrm>
          <a:prstGeom prst="rect">
            <a:avLst/>
          </a:prstGeom>
        </p:spPr>
      </p:pic>
      <p:pic>
        <p:nvPicPr>
          <p:cNvPr id="6" name="Picture 5">
            <a:extLst>
              <a:ext uri="{FF2B5EF4-FFF2-40B4-BE49-F238E27FC236}">
                <a16:creationId xmlns:a16="http://schemas.microsoft.com/office/drawing/2014/main" id="{33C7B0A7-584C-40C5-915B-710983A3FFAA}"/>
              </a:ext>
            </a:extLst>
          </p:cNvPr>
          <p:cNvPicPr>
            <a:picLocks noChangeAspect="1"/>
          </p:cNvPicPr>
          <p:nvPr/>
        </p:nvPicPr>
        <p:blipFill>
          <a:blip r:embed="rId4"/>
          <a:stretch>
            <a:fillRect/>
          </a:stretch>
        </p:blipFill>
        <p:spPr>
          <a:xfrm>
            <a:off x="5722474" y="2070217"/>
            <a:ext cx="5428238" cy="532980"/>
          </a:xfrm>
          <a:prstGeom prst="rect">
            <a:avLst/>
          </a:prstGeom>
        </p:spPr>
      </p:pic>
      <p:pic>
        <p:nvPicPr>
          <p:cNvPr id="8" name="Picture 7">
            <a:extLst>
              <a:ext uri="{FF2B5EF4-FFF2-40B4-BE49-F238E27FC236}">
                <a16:creationId xmlns:a16="http://schemas.microsoft.com/office/drawing/2014/main" id="{0035CF9B-5B36-4767-A476-F5E3A25C96BC}"/>
              </a:ext>
            </a:extLst>
          </p:cNvPr>
          <p:cNvPicPr>
            <a:picLocks noChangeAspect="1"/>
          </p:cNvPicPr>
          <p:nvPr/>
        </p:nvPicPr>
        <p:blipFill>
          <a:blip r:embed="rId5"/>
          <a:stretch>
            <a:fillRect/>
          </a:stretch>
        </p:blipFill>
        <p:spPr>
          <a:xfrm>
            <a:off x="675611" y="2672200"/>
            <a:ext cx="10093726" cy="3527821"/>
          </a:xfrm>
          <a:prstGeom prst="rect">
            <a:avLst/>
          </a:prstGeom>
        </p:spPr>
      </p:pic>
    </p:spTree>
    <p:extLst>
      <p:ext uri="{BB962C8B-B14F-4D97-AF65-F5344CB8AC3E}">
        <p14:creationId xmlns:p14="http://schemas.microsoft.com/office/powerpoint/2010/main" val="30276726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614603"/>
            <a:ext cx="9856348" cy="4016768"/>
          </a:xfrm>
        </p:spPr>
        <p:txBody>
          <a:bodyPr>
            <a:normAutofit/>
          </a:bodyPr>
          <a:lstStyle/>
          <a:p>
            <a:pPr lvl="0" algn="just"/>
            <a:r>
              <a:rPr lang="en-US" sz="2000" b="1"/>
              <a:t>2.2.3. </a:t>
            </a:r>
            <a:r>
              <a:rPr lang="vi-VN" sz="2000" b="1"/>
              <a:t>Các giải thuật xây dựng thực thể cơ sở</a:t>
            </a:r>
            <a:r>
              <a:rPr lang="en-US" sz="2000" b="1"/>
              <a:t> (tt)</a:t>
            </a:r>
          </a:p>
          <a:p>
            <a:pPr lvl="0" algn="just"/>
            <a:r>
              <a:rPr lang="en-US" sz="2000" b="1"/>
              <a:t>Giải thuật trung điểm (Midpoint)</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028262" y="206686"/>
            <a:ext cx="1122450" cy="1122450"/>
          </a:xfrm>
          <a:prstGeom prst="rect">
            <a:avLst/>
          </a:prstGeom>
        </p:spPr>
      </p:pic>
      <p:pic>
        <p:nvPicPr>
          <p:cNvPr id="6" name="Picture 5">
            <a:extLst>
              <a:ext uri="{FF2B5EF4-FFF2-40B4-BE49-F238E27FC236}">
                <a16:creationId xmlns:a16="http://schemas.microsoft.com/office/drawing/2014/main" id="{33C7B0A7-584C-40C5-915B-710983A3FFAA}"/>
              </a:ext>
            </a:extLst>
          </p:cNvPr>
          <p:cNvPicPr>
            <a:picLocks noChangeAspect="1"/>
          </p:cNvPicPr>
          <p:nvPr/>
        </p:nvPicPr>
        <p:blipFill>
          <a:blip r:embed="rId4"/>
          <a:stretch>
            <a:fillRect/>
          </a:stretch>
        </p:blipFill>
        <p:spPr>
          <a:xfrm>
            <a:off x="5722474" y="2070217"/>
            <a:ext cx="5428238" cy="532980"/>
          </a:xfrm>
          <a:prstGeom prst="rect">
            <a:avLst/>
          </a:prstGeom>
        </p:spPr>
      </p:pic>
      <p:pic>
        <p:nvPicPr>
          <p:cNvPr id="5" name="Picture 4">
            <a:extLst>
              <a:ext uri="{FF2B5EF4-FFF2-40B4-BE49-F238E27FC236}">
                <a16:creationId xmlns:a16="http://schemas.microsoft.com/office/drawing/2014/main" id="{AAEBE5DE-EE27-4DB1-96CB-7DDE0B809B01}"/>
              </a:ext>
            </a:extLst>
          </p:cNvPr>
          <p:cNvPicPr>
            <a:picLocks noChangeAspect="1"/>
          </p:cNvPicPr>
          <p:nvPr/>
        </p:nvPicPr>
        <p:blipFill>
          <a:blip r:embed="rId5"/>
          <a:stretch>
            <a:fillRect/>
          </a:stretch>
        </p:blipFill>
        <p:spPr>
          <a:xfrm>
            <a:off x="529417" y="2663838"/>
            <a:ext cx="10386113" cy="3527821"/>
          </a:xfrm>
          <a:prstGeom prst="rect">
            <a:avLst/>
          </a:prstGeom>
        </p:spPr>
      </p:pic>
    </p:spTree>
    <p:extLst>
      <p:ext uri="{BB962C8B-B14F-4D97-AF65-F5344CB8AC3E}">
        <p14:creationId xmlns:p14="http://schemas.microsoft.com/office/powerpoint/2010/main" val="18682703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614603"/>
            <a:ext cx="9856348" cy="4016768"/>
          </a:xfrm>
        </p:spPr>
        <p:txBody>
          <a:bodyPr>
            <a:normAutofit/>
          </a:bodyPr>
          <a:lstStyle/>
          <a:p>
            <a:pPr lvl="0" algn="just"/>
            <a:r>
              <a:rPr lang="en-US" sz="2000" b="1"/>
              <a:t>2.2.3. </a:t>
            </a:r>
            <a:r>
              <a:rPr lang="vi-VN" sz="2000" b="1"/>
              <a:t>Các giải thuật xây dựng thực thể cơ sở</a:t>
            </a:r>
            <a:r>
              <a:rPr lang="en-US" sz="2000" b="1"/>
              <a:t> (tt)</a:t>
            </a:r>
          </a:p>
          <a:p>
            <a:pPr lvl="0" algn="just"/>
            <a:r>
              <a:rPr lang="en-US" sz="2000" b="1"/>
              <a:t>Giải thuật trung điểm (Midpoint)</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028262" y="206686"/>
            <a:ext cx="1122450" cy="1122450"/>
          </a:xfrm>
          <a:prstGeom prst="rect">
            <a:avLst/>
          </a:prstGeom>
        </p:spPr>
      </p:pic>
      <p:pic>
        <p:nvPicPr>
          <p:cNvPr id="7" name="Picture 6">
            <a:extLst>
              <a:ext uri="{FF2B5EF4-FFF2-40B4-BE49-F238E27FC236}">
                <a16:creationId xmlns:a16="http://schemas.microsoft.com/office/drawing/2014/main" id="{748C7D30-E68F-4D52-92DD-B23160440CBB}"/>
              </a:ext>
            </a:extLst>
          </p:cNvPr>
          <p:cNvPicPr>
            <a:picLocks noChangeAspect="1"/>
          </p:cNvPicPr>
          <p:nvPr/>
        </p:nvPicPr>
        <p:blipFill>
          <a:blip r:embed="rId4"/>
          <a:stretch>
            <a:fillRect/>
          </a:stretch>
        </p:blipFill>
        <p:spPr>
          <a:xfrm>
            <a:off x="6096000" y="1997534"/>
            <a:ext cx="5428238" cy="532980"/>
          </a:xfrm>
          <a:prstGeom prst="rect">
            <a:avLst/>
          </a:prstGeom>
        </p:spPr>
      </p:pic>
      <p:pic>
        <p:nvPicPr>
          <p:cNvPr id="10" name="Picture 9">
            <a:extLst>
              <a:ext uri="{FF2B5EF4-FFF2-40B4-BE49-F238E27FC236}">
                <a16:creationId xmlns:a16="http://schemas.microsoft.com/office/drawing/2014/main" id="{548C403E-F049-454D-9467-10E5633777A1}"/>
              </a:ext>
            </a:extLst>
          </p:cNvPr>
          <p:cNvPicPr>
            <a:picLocks noChangeAspect="1"/>
          </p:cNvPicPr>
          <p:nvPr/>
        </p:nvPicPr>
        <p:blipFill>
          <a:blip r:embed="rId5"/>
          <a:stretch>
            <a:fillRect/>
          </a:stretch>
        </p:blipFill>
        <p:spPr>
          <a:xfrm>
            <a:off x="902943" y="2563576"/>
            <a:ext cx="10386113" cy="3527821"/>
          </a:xfrm>
          <a:prstGeom prst="rect">
            <a:avLst/>
          </a:prstGeom>
        </p:spPr>
      </p:pic>
    </p:spTree>
    <p:extLst>
      <p:ext uri="{BB962C8B-B14F-4D97-AF65-F5344CB8AC3E}">
        <p14:creationId xmlns:p14="http://schemas.microsoft.com/office/powerpoint/2010/main" val="12131569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614603"/>
            <a:ext cx="9856348" cy="4016768"/>
          </a:xfrm>
        </p:spPr>
        <p:txBody>
          <a:bodyPr>
            <a:normAutofit/>
          </a:bodyPr>
          <a:lstStyle/>
          <a:p>
            <a:pPr lvl="0" algn="just"/>
            <a:r>
              <a:rPr lang="en-US" sz="2000" b="1"/>
              <a:t>2.2.3. </a:t>
            </a:r>
            <a:r>
              <a:rPr lang="vi-VN" sz="2000" b="1"/>
              <a:t>Các giải thuật xây dựng thực thể cơ sở</a:t>
            </a:r>
            <a:r>
              <a:rPr lang="en-US" sz="2000" b="1"/>
              <a:t> (tt)</a:t>
            </a:r>
          </a:p>
          <a:p>
            <a:pPr lvl="0" algn="just"/>
            <a:r>
              <a:rPr lang="en-US" sz="2000" b="1"/>
              <a:t>Giải thuật trung điểm (Midpoint)</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028262" y="206686"/>
            <a:ext cx="1122450" cy="1122450"/>
          </a:xfrm>
          <a:prstGeom prst="rect">
            <a:avLst/>
          </a:prstGeom>
        </p:spPr>
      </p:pic>
      <p:pic>
        <p:nvPicPr>
          <p:cNvPr id="5" name="Picture 4">
            <a:extLst>
              <a:ext uri="{FF2B5EF4-FFF2-40B4-BE49-F238E27FC236}">
                <a16:creationId xmlns:a16="http://schemas.microsoft.com/office/drawing/2014/main" id="{A5831533-7FF3-45C3-9930-5DC5BF49EFBB}"/>
              </a:ext>
            </a:extLst>
          </p:cNvPr>
          <p:cNvPicPr>
            <a:picLocks noChangeAspect="1"/>
          </p:cNvPicPr>
          <p:nvPr/>
        </p:nvPicPr>
        <p:blipFill>
          <a:blip r:embed="rId4"/>
          <a:stretch>
            <a:fillRect/>
          </a:stretch>
        </p:blipFill>
        <p:spPr>
          <a:xfrm>
            <a:off x="6416629" y="2038958"/>
            <a:ext cx="5428238" cy="532980"/>
          </a:xfrm>
          <a:prstGeom prst="rect">
            <a:avLst/>
          </a:prstGeom>
        </p:spPr>
      </p:pic>
      <p:pic>
        <p:nvPicPr>
          <p:cNvPr id="6" name="Picture 5">
            <a:extLst>
              <a:ext uri="{FF2B5EF4-FFF2-40B4-BE49-F238E27FC236}">
                <a16:creationId xmlns:a16="http://schemas.microsoft.com/office/drawing/2014/main" id="{C1AD45BD-B763-4BB7-B928-B74AEDCB7871}"/>
              </a:ext>
            </a:extLst>
          </p:cNvPr>
          <p:cNvPicPr>
            <a:picLocks noChangeAspect="1"/>
          </p:cNvPicPr>
          <p:nvPr/>
        </p:nvPicPr>
        <p:blipFill>
          <a:blip r:embed="rId5"/>
          <a:stretch>
            <a:fillRect/>
          </a:stretch>
        </p:blipFill>
        <p:spPr>
          <a:xfrm>
            <a:off x="638061" y="2571938"/>
            <a:ext cx="10386113" cy="3527821"/>
          </a:xfrm>
          <a:prstGeom prst="rect">
            <a:avLst/>
          </a:prstGeom>
        </p:spPr>
      </p:pic>
    </p:spTree>
    <p:extLst>
      <p:ext uri="{BB962C8B-B14F-4D97-AF65-F5344CB8AC3E}">
        <p14:creationId xmlns:p14="http://schemas.microsoft.com/office/powerpoint/2010/main" val="9166092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614603"/>
            <a:ext cx="9856348" cy="4016768"/>
          </a:xfrm>
        </p:spPr>
        <p:txBody>
          <a:bodyPr>
            <a:normAutofit/>
          </a:bodyPr>
          <a:lstStyle/>
          <a:p>
            <a:pPr lvl="0" algn="just"/>
            <a:r>
              <a:rPr lang="en-US" sz="2000" b="1"/>
              <a:t>2.2.3. </a:t>
            </a:r>
            <a:r>
              <a:rPr lang="vi-VN" sz="2000" b="1"/>
              <a:t>Các giải thuật xây dựng thực thể cơ sở</a:t>
            </a:r>
            <a:r>
              <a:rPr lang="en-US" sz="2000" b="1"/>
              <a:t> (tt)</a:t>
            </a:r>
          </a:p>
          <a:p>
            <a:pPr lvl="0" algn="just"/>
            <a:r>
              <a:rPr lang="en-US" sz="2000" b="1"/>
              <a:t>Giải thuật trung điểm (Midpoint)</a:t>
            </a:r>
          </a:p>
          <a:p>
            <a:pPr lvl="0" algn="just"/>
            <a:r>
              <a:rPr lang="en-US" sz="2000" b="1"/>
              <a:t>Open Source:</a:t>
            </a:r>
          </a:p>
          <a:p>
            <a:pPr lvl="0" algn="just"/>
            <a:r>
              <a:rPr lang="en-US" sz="2000">
                <a:hlinkClick r:id="rId2"/>
              </a:rPr>
              <a:t>https://github.com/thinhdoanvu/ComputerGraphics/blob/master/Coding/LineAlgorithm/Midpoint</a:t>
            </a:r>
            <a:endParaRPr lang="en-US" sz="2000" b="1"/>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028262" y="206686"/>
            <a:ext cx="1122450" cy="1122450"/>
          </a:xfrm>
          <a:prstGeom prst="rect">
            <a:avLst/>
          </a:prstGeom>
        </p:spPr>
      </p:pic>
    </p:spTree>
    <p:extLst>
      <p:ext uri="{BB962C8B-B14F-4D97-AF65-F5344CB8AC3E}">
        <p14:creationId xmlns:p14="http://schemas.microsoft.com/office/powerpoint/2010/main" val="16295070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94362" y="1523362"/>
            <a:ext cx="9603275" cy="3450613"/>
          </a:xfrm>
        </p:spPr>
        <p:txBody>
          <a:bodyPr>
            <a:normAutofit/>
          </a:bodyPr>
          <a:lstStyle/>
          <a:p>
            <a:pPr lvl="0">
              <a:lnSpc>
                <a:spcPct val="150000"/>
              </a:lnSpc>
              <a:spcBef>
                <a:spcPts val="0"/>
              </a:spcBef>
            </a:pPr>
            <a:r>
              <a:rPr lang="en-US" sz="2200" b="1"/>
              <a:t>2.2.3. </a:t>
            </a:r>
            <a:r>
              <a:rPr lang="vi-VN" sz="2200" b="1"/>
              <a:t>Các giải thuật xây dựng thực thể cơ sở</a:t>
            </a:r>
            <a:r>
              <a:rPr lang="en-US" sz="2200" b="1"/>
              <a:t> (tt)</a:t>
            </a:r>
          </a:p>
          <a:p>
            <a:pPr>
              <a:lnSpc>
                <a:spcPct val="150000"/>
              </a:lnSpc>
              <a:spcBef>
                <a:spcPts val="0"/>
              </a:spcBef>
            </a:pPr>
            <a:r>
              <a:rPr lang="en-US" sz="2200"/>
              <a:t>So sánh DDA và Bresenham</a:t>
            </a:r>
          </a:p>
          <a:p>
            <a:pPr>
              <a:lnSpc>
                <a:spcPct val="150000"/>
              </a:lnSpc>
              <a:spcBef>
                <a:spcPts val="0"/>
              </a:spcBef>
            </a:pPr>
            <a:endParaRPr lang="en-US" sz="2200"/>
          </a:p>
        </p:txBody>
      </p:sp>
      <p:sp>
        <p:nvSpPr>
          <p:cNvPr id="3" name="Title 2"/>
          <p:cNvSpPr>
            <a:spLocks noGrp="1"/>
          </p:cNvSpPr>
          <p:nvPr>
            <p:ph type="title"/>
          </p:nvPr>
        </p:nvSpPr>
        <p:spPr/>
        <p:txBody>
          <a:bodyPr/>
          <a:lstStyle/>
          <a:p>
            <a:r>
              <a:rPr lang="en-US" b="1"/>
              <a:t>2.2. </a:t>
            </a:r>
            <a:r>
              <a:rPr lang="vi-VN" b="1"/>
              <a:t>Các đối tượng đồ họa cơ sở</a:t>
            </a:r>
            <a:r>
              <a:rPr lang="en-US" b="1"/>
              <a:t> </a:t>
            </a:r>
            <a:r>
              <a:rPr lang="en-US" b="1" cap="none"/>
              <a:t>(tt)</a:t>
            </a:r>
            <a:endParaRPr lang="en-US"/>
          </a:p>
        </p:txBody>
      </p:sp>
      <p:graphicFrame>
        <p:nvGraphicFramePr>
          <p:cNvPr id="4" name="Table 3"/>
          <p:cNvGraphicFramePr>
            <a:graphicFrameLocks noGrp="1"/>
          </p:cNvGraphicFramePr>
          <p:nvPr>
            <p:extLst>
              <p:ext uri="{D42A27DB-BD31-4B8C-83A1-F6EECF244321}">
                <p14:modId xmlns:p14="http://schemas.microsoft.com/office/powerpoint/2010/main" val="3833842889"/>
              </p:ext>
            </p:extLst>
          </p:nvPr>
        </p:nvGraphicFramePr>
        <p:xfrm>
          <a:off x="1294359" y="2572597"/>
          <a:ext cx="10424028" cy="3586473"/>
        </p:xfrm>
        <a:graphic>
          <a:graphicData uri="http://schemas.openxmlformats.org/drawingml/2006/table">
            <a:tbl>
              <a:tblPr firstRow="1" bandRow="1">
                <a:tableStyleId>{9D7B26C5-4107-4FEC-AEDC-1716B250A1EF}</a:tableStyleId>
              </a:tblPr>
              <a:tblGrid>
                <a:gridCol w="1758330">
                  <a:extLst>
                    <a:ext uri="{9D8B030D-6E8A-4147-A177-3AD203B41FA5}">
                      <a16:colId xmlns:a16="http://schemas.microsoft.com/office/drawing/2014/main" val="20000"/>
                    </a:ext>
                  </a:extLst>
                </a:gridCol>
                <a:gridCol w="5191022">
                  <a:extLst>
                    <a:ext uri="{9D8B030D-6E8A-4147-A177-3AD203B41FA5}">
                      <a16:colId xmlns:a16="http://schemas.microsoft.com/office/drawing/2014/main" val="20001"/>
                    </a:ext>
                  </a:extLst>
                </a:gridCol>
                <a:gridCol w="3474676">
                  <a:extLst>
                    <a:ext uri="{9D8B030D-6E8A-4147-A177-3AD203B41FA5}">
                      <a16:colId xmlns:a16="http://schemas.microsoft.com/office/drawing/2014/main" val="20002"/>
                    </a:ext>
                  </a:extLst>
                </a:gridCol>
              </a:tblGrid>
              <a:tr h="329633">
                <a:tc>
                  <a:txBody>
                    <a:bodyPr/>
                    <a:lstStyle/>
                    <a:p>
                      <a:endParaRPr lang="en-US" sz="2000"/>
                    </a:p>
                  </a:txBody>
                  <a:tcPr/>
                </a:tc>
                <a:tc>
                  <a:txBody>
                    <a:bodyPr/>
                    <a:lstStyle/>
                    <a:p>
                      <a:r>
                        <a:rPr lang="en-US" sz="2000"/>
                        <a:t>DDA</a:t>
                      </a:r>
                    </a:p>
                  </a:txBody>
                  <a:tcPr/>
                </a:tc>
                <a:tc>
                  <a:txBody>
                    <a:bodyPr/>
                    <a:lstStyle/>
                    <a:p>
                      <a:r>
                        <a:rPr lang="en-US" sz="2000"/>
                        <a:t>Bresenham</a:t>
                      </a:r>
                    </a:p>
                  </a:txBody>
                  <a:tcPr/>
                </a:tc>
                <a:extLst>
                  <a:ext uri="{0D108BD9-81ED-4DB2-BD59-A6C34878D82A}">
                    <a16:rowId xmlns:a16="http://schemas.microsoft.com/office/drawing/2014/main" val="10000"/>
                  </a:ext>
                </a:extLst>
              </a:tr>
              <a:tr h="329633">
                <a:tc>
                  <a:txBody>
                    <a:bodyPr/>
                    <a:lstStyle/>
                    <a:p>
                      <a:r>
                        <a:rPr lang="en-US" sz="2000"/>
                        <a:t>Số</a:t>
                      </a:r>
                      <a:r>
                        <a:rPr lang="en-US" sz="2000" baseline="0"/>
                        <a:t> học</a:t>
                      </a:r>
                      <a:endParaRPr lang="en-US" sz="2000"/>
                    </a:p>
                  </a:txBody>
                  <a:tcPr/>
                </a:tc>
                <a:tc>
                  <a:txBody>
                    <a:bodyPr/>
                    <a:lstStyle/>
                    <a:p>
                      <a:r>
                        <a:rPr lang="en-US" sz="2000"/>
                        <a:t>Số</a:t>
                      </a:r>
                      <a:r>
                        <a:rPr lang="en-US" sz="2000" baseline="0"/>
                        <a:t> thực</a:t>
                      </a:r>
                      <a:endParaRPr lang="en-US" sz="2000"/>
                    </a:p>
                  </a:txBody>
                  <a:tcPr/>
                </a:tc>
                <a:tc>
                  <a:txBody>
                    <a:bodyPr/>
                    <a:lstStyle/>
                    <a:p>
                      <a:r>
                        <a:rPr lang="en-US" sz="2000"/>
                        <a:t>Số</a:t>
                      </a:r>
                      <a:r>
                        <a:rPr lang="en-US" sz="2000" baseline="0"/>
                        <a:t> nguyên</a:t>
                      </a:r>
                      <a:endParaRPr lang="en-US" sz="2000"/>
                    </a:p>
                  </a:txBody>
                  <a:tcPr/>
                </a:tc>
                <a:extLst>
                  <a:ext uri="{0D108BD9-81ED-4DB2-BD59-A6C34878D82A}">
                    <a16:rowId xmlns:a16="http://schemas.microsoft.com/office/drawing/2014/main" val="10001"/>
                  </a:ext>
                </a:extLst>
              </a:tr>
              <a:tr h="329633">
                <a:tc>
                  <a:txBody>
                    <a:bodyPr/>
                    <a:lstStyle/>
                    <a:p>
                      <a:r>
                        <a:rPr lang="en-US" sz="2000"/>
                        <a:t>Phép</a:t>
                      </a:r>
                      <a:r>
                        <a:rPr lang="en-US" sz="2000" baseline="0"/>
                        <a:t> toán</a:t>
                      </a:r>
                      <a:endParaRPr lang="en-US" sz="2000"/>
                    </a:p>
                  </a:txBody>
                  <a:tcPr/>
                </a:tc>
                <a:tc>
                  <a:txBody>
                    <a:bodyPr/>
                    <a:lstStyle/>
                    <a:p>
                      <a:r>
                        <a:rPr lang="en-US" sz="2000"/>
                        <a:t>Nhân</a:t>
                      </a:r>
                      <a:r>
                        <a:rPr lang="en-US" sz="2000" baseline="0"/>
                        <a:t> và Chia</a:t>
                      </a:r>
                      <a:endParaRPr lang="en-US" sz="2000"/>
                    </a:p>
                  </a:txBody>
                  <a:tcPr/>
                </a:tc>
                <a:tc>
                  <a:txBody>
                    <a:bodyPr/>
                    <a:lstStyle/>
                    <a:p>
                      <a:r>
                        <a:rPr lang="en-US" sz="2000"/>
                        <a:t>Cộng</a:t>
                      </a:r>
                      <a:r>
                        <a:rPr lang="en-US" sz="2000" baseline="0"/>
                        <a:t> và Trừ</a:t>
                      </a:r>
                      <a:endParaRPr lang="en-US" sz="2000"/>
                    </a:p>
                  </a:txBody>
                  <a:tcPr/>
                </a:tc>
                <a:extLst>
                  <a:ext uri="{0D108BD9-81ED-4DB2-BD59-A6C34878D82A}">
                    <a16:rowId xmlns:a16="http://schemas.microsoft.com/office/drawing/2014/main" val="10002"/>
                  </a:ext>
                </a:extLst>
              </a:tr>
              <a:tr h="329633">
                <a:tc>
                  <a:txBody>
                    <a:bodyPr/>
                    <a:lstStyle/>
                    <a:p>
                      <a:r>
                        <a:rPr lang="en-US" sz="2000"/>
                        <a:t>Tốc</a:t>
                      </a:r>
                      <a:r>
                        <a:rPr lang="en-US" sz="2000" baseline="0"/>
                        <a:t> độ</a:t>
                      </a:r>
                      <a:endParaRPr lang="en-US" sz="2000"/>
                    </a:p>
                  </a:txBody>
                  <a:tcPr/>
                </a:tc>
                <a:tc>
                  <a:txBody>
                    <a:bodyPr/>
                    <a:lstStyle/>
                    <a:p>
                      <a:r>
                        <a:rPr lang="en-US" sz="2000"/>
                        <a:t>Chậm</a:t>
                      </a:r>
                      <a:r>
                        <a:rPr lang="en-US" sz="2000" baseline="0"/>
                        <a:t> hơn</a:t>
                      </a:r>
                      <a:endParaRPr lang="en-US" sz="2000"/>
                    </a:p>
                  </a:txBody>
                  <a:tcPr/>
                </a:tc>
                <a:tc>
                  <a:txBody>
                    <a:bodyPr/>
                    <a:lstStyle/>
                    <a:p>
                      <a:r>
                        <a:rPr lang="en-US" sz="2000"/>
                        <a:t>Nhanh hơn</a:t>
                      </a:r>
                    </a:p>
                  </a:txBody>
                  <a:tcPr/>
                </a:tc>
                <a:extLst>
                  <a:ext uri="{0D108BD9-81ED-4DB2-BD59-A6C34878D82A}">
                    <a16:rowId xmlns:a16="http://schemas.microsoft.com/office/drawing/2014/main" val="10003"/>
                  </a:ext>
                </a:extLst>
              </a:tr>
              <a:tr h="329633">
                <a:tc>
                  <a:txBody>
                    <a:bodyPr/>
                    <a:lstStyle/>
                    <a:p>
                      <a:r>
                        <a:rPr lang="en-US" sz="2000"/>
                        <a:t>Độ</a:t>
                      </a:r>
                      <a:r>
                        <a:rPr lang="en-US" sz="2000" baseline="0"/>
                        <a:t> chính xác</a:t>
                      </a:r>
                      <a:endParaRPr lang="en-US" sz="2000"/>
                    </a:p>
                  </a:txBody>
                  <a:tcPr/>
                </a:tc>
                <a:tc>
                  <a:txBody>
                    <a:bodyPr/>
                    <a:lstStyle/>
                    <a:p>
                      <a:r>
                        <a:rPr lang="en-US" sz="2000"/>
                        <a:t>Không</a:t>
                      </a:r>
                      <a:r>
                        <a:rPr lang="en-US" sz="2000" baseline="0"/>
                        <a:t> bằng Bresenham</a:t>
                      </a:r>
                      <a:endParaRPr lang="en-US" sz="2000"/>
                    </a:p>
                  </a:txBody>
                  <a:tcPr/>
                </a:tc>
                <a:tc>
                  <a:txBody>
                    <a:bodyPr/>
                    <a:lstStyle/>
                    <a:p>
                      <a:r>
                        <a:rPr lang="en-US" sz="2000"/>
                        <a:t>Chính</a:t>
                      </a:r>
                      <a:r>
                        <a:rPr lang="en-US" sz="2000" baseline="0"/>
                        <a:t> xác hơn DDA</a:t>
                      </a:r>
                      <a:endParaRPr lang="en-US" sz="2000"/>
                    </a:p>
                  </a:txBody>
                  <a:tcPr/>
                </a:tc>
                <a:extLst>
                  <a:ext uri="{0D108BD9-81ED-4DB2-BD59-A6C34878D82A}">
                    <a16:rowId xmlns:a16="http://schemas.microsoft.com/office/drawing/2014/main" val="10004"/>
                  </a:ext>
                </a:extLst>
              </a:tr>
              <a:tr h="329633">
                <a:tc>
                  <a:txBody>
                    <a:bodyPr/>
                    <a:lstStyle/>
                    <a:p>
                      <a:r>
                        <a:rPr lang="en-US" sz="2000"/>
                        <a:t>Hạn</a:t>
                      </a:r>
                      <a:r>
                        <a:rPr lang="en-US" sz="2000" baseline="0"/>
                        <a:t> chế</a:t>
                      </a:r>
                      <a:endParaRPr lang="en-US" sz="2000"/>
                    </a:p>
                  </a:txBody>
                  <a:tcPr/>
                </a:tc>
                <a:tc gridSpan="2">
                  <a:txBody>
                    <a:bodyPr/>
                    <a:lstStyle/>
                    <a:p>
                      <a:r>
                        <a:rPr lang="en-US" sz="2000"/>
                        <a:t>DDA</a:t>
                      </a:r>
                      <a:r>
                        <a:rPr lang="en-US" sz="2000" baseline="0"/>
                        <a:t> cho s</a:t>
                      </a:r>
                      <a:r>
                        <a:rPr lang="en-US" sz="2000"/>
                        <a:t>ai số</a:t>
                      </a:r>
                      <a:r>
                        <a:rPr lang="en-US" sz="2000" baseline="0"/>
                        <a:t> lớn hơn khi áp dụng để vẽ đường cong, đường tròn</a:t>
                      </a:r>
                      <a:endParaRPr lang="en-US" sz="2000"/>
                    </a:p>
                  </a:txBody>
                  <a:tcPr/>
                </a:tc>
                <a:tc hMerge="1">
                  <a:txBody>
                    <a:bodyPr/>
                    <a:lstStyle/>
                    <a:p>
                      <a:endParaRPr lang="en-US"/>
                    </a:p>
                  </a:txBody>
                  <a:tcPr/>
                </a:tc>
                <a:extLst>
                  <a:ext uri="{0D108BD9-81ED-4DB2-BD59-A6C34878D82A}">
                    <a16:rowId xmlns:a16="http://schemas.microsoft.com/office/drawing/2014/main" val="10005"/>
                  </a:ext>
                </a:extLst>
              </a:tr>
              <a:tr h="812793">
                <a:tc>
                  <a:txBody>
                    <a:bodyPr/>
                    <a:lstStyle/>
                    <a:p>
                      <a:r>
                        <a:rPr lang="en-US" sz="2000"/>
                        <a:t>Bộ</a:t>
                      </a:r>
                      <a:r>
                        <a:rPr lang="en-US" sz="2000" baseline="0"/>
                        <a:t> nhớ</a:t>
                      </a:r>
                      <a:endParaRPr lang="en-US" sz="2000"/>
                    </a:p>
                  </a:txBody>
                  <a:tcPr/>
                </a:tc>
                <a:tc>
                  <a:txBody>
                    <a:bodyPr/>
                    <a:lstStyle/>
                    <a:p>
                      <a:r>
                        <a:rPr lang="en-US" sz="2000"/>
                        <a:t>Tốn</a:t>
                      </a:r>
                      <a:r>
                        <a:rPr lang="en-US" sz="2000" baseline="0"/>
                        <a:t> bộ nhớ hơn do phải xử lý dấu phẩy động</a:t>
                      </a:r>
                      <a:endParaRPr lang="en-US" sz="2000"/>
                    </a:p>
                  </a:txBody>
                  <a:tcPr/>
                </a:tc>
                <a:tc>
                  <a:txBody>
                    <a:bodyPr/>
                    <a:lstStyle/>
                    <a:p>
                      <a:r>
                        <a:rPr lang="en-US" sz="2000"/>
                        <a:t>Ít</a:t>
                      </a:r>
                      <a:r>
                        <a:rPr lang="en-US" sz="2000" baseline="0"/>
                        <a:t> tốn bộ nhớ hơn do chỉ thực hiện phép toán cộng và trừ</a:t>
                      </a:r>
                      <a:endParaRPr lang="en-US" sz="2000"/>
                    </a:p>
                  </a:txBody>
                  <a:tcPr/>
                </a:tc>
                <a:extLst>
                  <a:ext uri="{0D108BD9-81ED-4DB2-BD59-A6C34878D82A}">
                    <a16:rowId xmlns:a16="http://schemas.microsoft.com/office/drawing/2014/main" val="10006"/>
                  </a:ext>
                </a:extLst>
              </a:tr>
              <a:tr h="329633">
                <a:tc>
                  <a:txBody>
                    <a:bodyPr/>
                    <a:lstStyle/>
                    <a:p>
                      <a:endParaRPr lang="en-US" sz="2000"/>
                    </a:p>
                  </a:txBody>
                  <a:tcPr/>
                </a:tc>
                <a:tc>
                  <a:txBody>
                    <a:bodyPr/>
                    <a:lstStyle/>
                    <a:p>
                      <a:endParaRPr lang="en-US" sz="2000"/>
                    </a:p>
                  </a:txBody>
                  <a:tcPr/>
                </a:tc>
                <a:tc>
                  <a:txBody>
                    <a:bodyPr/>
                    <a:lstStyle/>
                    <a:p>
                      <a:endParaRPr lang="en-US" sz="2000"/>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569763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11348" y="1421954"/>
                <a:ext cx="10424160" cy="4443492"/>
              </a:xfrm>
            </p:spPr>
            <p:txBody>
              <a:bodyPr>
                <a:noAutofit/>
              </a:bodyPr>
              <a:lstStyle/>
              <a:p>
                <a:pPr lvl="0">
                  <a:lnSpc>
                    <a:spcPct val="170000"/>
                  </a:lnSpc>
                  <a:spcBef>
                    <a:spcPts val="0"/>
                  </a:spcBef>
                </a:pPr>
                <a:r>
                  <a:rPr lang="en-US" sz="2000" b="1"/>
                  <a:t>2.2.2. Biểu diễn điểm và đoạn thẳng (tt)</a:t>
                </a:r>
                <a:endParaRPr lang="en-US" sz="2000"/>
              </a:p>
              <a:p>
                <a:pPr lvl="0">
                  <a:lnSpc>
                    <a:spcPct val="170000"/>
                  </a:lnSpc>
                  <a:spcBef>
                    <a:spcPts val="0"/>
                  </a:spcBef>
                </a:pPr>
                <a:r>
                  <a:rPr lang="en-US" sz="2000" b="1"/>
                  <a:t>Đoạn thẳng (tt)</a:t>
                </a:r>
                <a:br>
                  <a:rPr lang="en-US" sz="2000" b="1"/>
                </a:br>
                <a:r>
                  <a:rPr lang="vi-VN" sz="2000"/>
                  <a:t>Nếu khai triển dưới dạng:</a:t>
                </a:r>
                <a:r>
                  <a:rPr lang="en-US" sz="2000"/>
                  <a:t> </a:t>
                </a:r>
                <a:r>
                  <a:rPr lang="es-ES" sz="2000"/>
                  <a:t>(</a:t>
                </a:r>
                <a:r>
                  <a:rPr lang="es-ES" sz="2000" i="1"/>
                  <a:t>y</a:t>
                </a:r>
                <a:r>
                  <a:rPr lang="es-ES" sz="2000" baseline="-25000"/>
                  <a:t>2</a:t>
                </a:r>
                <a:r>
                  <a:rPr lang="es-ES" sz="2000"/>
                  <a:t> − </a:t>
                </a:r>
                <a:r>
                  <a:rPr lang="es-ES" sz="2000" i="1"/>
                  <a:t>y</a:t>
                </a:r>
                <a:r>
                  <a:rPr lang="es-ES" sz="2000" baseline="-25000"/>
                  <a:t>1</a:t>
                </a:r>
                <a:r>
                  <a:rPr lang="es-ES" sz="2000"/>
                  <a:t>)</a:t>
                </a:r>
                <a:r>
                  <a:rPr lang="es-ES" sz="2000" i="1"/>
                  <a:t>x </a:t>
                </a:r>
                <a:r>
                  <a:rPr lang="es-ES" sz="2000"/>
                  <a:t>− (</a:t>
                </a:r>
                <a:r>
                  <a:rPr lang="es-ES" sz="2000" i="1"/>
                  <a:t>x</a:t>
                </a:r>
                <a:r>
                  <a:rPr lang="es-ES" sz="2000" baseline="-25000"/>
                  <a:t>2</a:t>
                </a:r>
                <a:r>
                  <a:rPr lang="es-ES" sz="2000"/>
                  <a:t> − </a:t>
                </a:r>
                <a:r>
                  <a:rPr lang="es-ES" sz="2000" i="1"/>
                  <a:t>x</a:t>
                </a:r>
                <a:r>
                  <a:rPr lang="es-ES" sz="2000" baseline="-25000"/>
                  <a:t>1</a:t>
                </a:r>
                <a:r>
                  <a:rPr lang="es-ES" sz="2000"/>
                  <a:t>)</a:t>
                </a:r>
                <a:r>
                  <a:rPr lang="es-ES" sz="2000" i="1"/>
                  <a:t>y </a:t>
                </a:r>
                <a:r>
                  <a:rPr lang="es-ES" sz="2000"/>
                  <a:t>− </a:t>
                </a:r>
                <a:r>
                  <a:rPr lang="es-ES" sz="2000" i="1"/>
                  <a:t>x</a:t>
                </a:r>
                <a:r>
                  <a:rPr lang="es-ES" sz="2000" baseline="-25000"/>
                  <a:t>1</a:t>
                </a:r>
                <a:r>
                  <a:rPr lang="es-ES" sz="2000" i="1"/>
                  <a:t>y</a:t>
                </a:r>
                <a:r>
                  <a:rPr lang="es-ES" sz="2000" baseline="-25000"/>
                  <a:t>2</a:t>
                </a:r>
                <a:r>
                  <a:rPr lang="es-ES" sz="2000"/>
                  <a:t> + </a:t>
                </a:r>
                <a:r>
                  <a:rPr lang="es-ES" sz="2000" i="1"/>
                  <a:t>x</a:t>
                </a:r>
                <a:r>
                  <a:rPr lang="es-ES" sz="2000" baseline="-25000"/>
                  <a:t>2</a:t>
                </a:r>
                <a:r>
                  <a:rPr lang="es-ES" sz="2000" i="1"/>
                  <a:t>y</a:t>
                </a:r>
                <a:r>
                  <a:rPr lang="es-ES" sz="2000" baseline="-25000"/>
                  <a:t>1</a:t>
                </a:r>
                <a:r>
                  <a:rPr lang="es-ES" sz="2000"/>
                  <a:t> = 0</a:t>
                </a:r>
                <a:br>
                  <a:rPr lang="es-ES" sz="2000"/>
                </a:br>
                <a:r>
                  <a:rPr lang="vi-VN" sz="2000"/>
                  <a:t>và đặt </a:t>
                </a:r>
                <a:r>
                  <a:rPr lang="vi-VN" sz="2000" i="1"/>
                  <a:t>A</a:t>
                </a:r>
                <a:r>
                  <a:rPr lang="vi-VN" sz="2000"/>
                  <a:t>= </a:t>
                </a:r>
                <a:r>
                  <a:rPr lang="vi-VN" sz="2000" i="1"/>
                  <a:t>y</a:t>
                </a:r>
                <a:r>
                  <a:rPr lang="vi-VN" sz="2000" baseline="-25000"/>
                  <a:t>2</a:t>
                </a:r>
                <a:r>
                  <a:rPr lang="vi-VN" sz="2000"/>
                  <a:t> − </a:t>
                </a:r>
                <a:r>
                  <a:rPr lang="vi-VN" sz="2000" i="1"/>
                  <a:t>y</a:t>
                </a:r>
                <a:r>
                  <a:rPr lang="vi-VN" sz="2000" baseline="-25000"/>
                  <a:t>1</a:t>
                </a:r>
                <a:r>
                  <a:rPr lang="vi-VN" sz="2000"/>
                  <a:t>, </a:t>
                </a:r>
                <a:r>
                  <a:rPr lang="vi-VN" sz="2000" i="1"/>
                  <a:t>B </a:t>
                </a:r>
                <a:r>
                  <a:rPr lang="vi-VN" sz="2000"/>
                  <a:t>= −(</a:t>
                </a:r>
                <a:r>
                  <a:rPr lang="vi-VN" sz="2000" i="1"/>
                  <a:t>x</a:t>
                </a:r>
                <a:r>
                  <a:rPr lang="vi-VN" sz="2000" baseline="-25000"/>
                  <a:t>2</a:t>
                </a:r>
                <a:r>
                  <a:rPr lang="vi-VN" sz="2000"/>
                  <a:t> − </a:t>
                </a:r>
                <a:r>
                  <a:rPr lang="vi-VN" sz="2000" i="1"/>
                  <a:t>x</a:t>
                </a:r>
                <a:r>
                  <a:rPr lang="vi-VN" sz="2000" baseline="-25000"/>
                  <a:t>1</a:t>
                </a:r>
                <a:r>
                  <a:rPr lang="vi-VN" sz="2000"/>
                  <a:t>),</a:t>
                </a:r>
                <a:r>
                  <a:rPr lang="en-US" sz="2000"/>
                  <a:t> </a:t>
                </a:r>
                <a:r>
                  <a:rPr lang="vi-VN" sz="2000" i="1"/>
                  <a:t>C </a:t>
                </a:r>
                <a:r>
                  <a:rPr lang="vi-VN" sz="2000"/>
                  <a:t>= </a:t>
                </a:r>
                <a:r>
                  <a:rPr lang="vi-VN" sz="2000" i="1"/>
                  <a:t>x</a:t>
                </a:r>
                <a:r>
                  <a:rPr lang="vi-VN" sz="2000" baseline="-25000"/>
                  <a:t>2</a:t>
                </a:r>
                <a:r>
                  <a:rPr lang="vi-VN" sz="2000" i="1"/>
                  <a:t>y</a:t>
                </a:r>
                <a:r>
                  <a:rPr lang="vi-VN" sz="2000" baseline="-25000"/>
                  <a:t>1</a:t>
                </a:r>
                <a:r>
                  <a:rPr lang="vi-VN" sz="2000"/>
                  <a:t> − </a:t>
                </a:r>
                <a:r>
                  <a:rPr lang="vi-VN" sz="2000" i="1"/>
                  <a:t>x</a:t>
                </a:r>
                <a:r>
                  <a:rPr lang="vi-VN" sz="2000" baseline="-25000"/>
                  <a:t>1</a:t>
                </a:r>
                <a:r>
                  <a:rPr lang="vi-VN" sz="2000" i="1"/>
                  <a:t>y</a:t>
                </a:r>
                <a:r>
                  <a:rPr lang="vi-VN" sz="2000" baseline="-25000"/>
                  <a:t>2</a:t>
                </a:r>
                <a:r>
                  <a:rPr lang="vi-VN" sz="2000"/>
                  <a:t> thì phương trình đường thẳng sẽ</a:t>
                </a:r>
                <a:r>
                  <a:rPr lang="en-US" sz="2000"/>
                  <a:t> </a:t>
                </a:r>
                <a:r>
                  <a:rPr lang="vi-VN" sz="2000"/>
                  <a:t>có dạng </a:t>
                </a:r>
                <a:r>
                  <a:rPr lang="vi-VN" sz="2000" i="1"/>
                  <a:t>Ax </a:t>
                </a:r>
                <a:r>
                  <a:rPr lang="vi-VN" sz="2000"/>
                  <a:t>+ </a:t>
                </a:r>
                <a:r>
                  <a:rPr lang="vi-VN" sz="2000" i="1"/>
                  <a:t>By </a:t>
                </a:r>
                <a:r>
                  <a:rPr lang="vi-VN" sz="2000"/>
                  <a:t>+ </a:t>
                </a:r>
                <a:r>
                  <a:rPr lang="vi-VN" sz="2000" i="1"/>
                  <a:t>C </a:t>
                </a:r>
                <a:r>
                  <a:rPr lang="vi-VN" sz="2000"/>
                  <a:t>= 0, dạng này được gọi là phương trình tổng quát của đường</a:t>
                </a:r>
                <a:r>
                  <a:rPr lang="en-US" sz="2000"/>
                  <a:t> </a:t>
                </a:r>
                <a:r>
                  <a:rPr lang="vi-VN" sz="2000"/>
                  <a:t>thẳng.</a:t>
                </a:r>
                <a:endParaRPr lang="en-US" sz="2000"/>
              </a:p>
              <a:p>
                <a:pPr lvl="0">
                  <a:lnSpc>
                    <a:spcPct val="170000"/>
                  </a:lnSpc>
                  <a:spcBef>
                    <a:spcPts val="0"/>
                  </a:spcBef>
                </a:pPr>
                <a:r>
                  <a:rPr lang="vi-VN" sz="2000"/>
                  <a:t>Phương trình tham số của đường thẳng có dạng các tọa độ x, y được mô tả</a:t>
                </a:r>
                <a:r>
                  <a:rPr lang="en-US" sz="2000"/>
                  <a:t> </a:t>
                </a:r>
                <a:r>
                  <a:rPr lang="vi-VN" sz="2000"/>
                  <a:t>qua một thành phần thứ ba là t. Dạng này rất thuận tiện khi khảo sát các đoạn</a:t>
                </a:r>
                <a:r>
                  <a:rPr lang="en-US" sz="2000"/>
                  <a:t> </a:t>
                </a:r>
                <a:r>
                  <a:rPr lang="vi-VN" sz="2000"/>
                  <a:t>thẳng.</a:t>
                </a:r>
                <a:endParaRPr lang="en-US" sz="2000"/>
              </a:p>
              <a:p>
                <a:pPr lvl="0">
                  <a:lnSpc>
                    <a:spcPct val="170000"/>
                  </a:lnSpc>
                  <a:spcBef>
                    <a:spcPts val="0"/>
                  </a:spcBef>
                </a:pPr>
                <a14:m>
                  <m:oMath xmlns:m="http://schemas.openxmlformats.org/officeDocument/2006/math">
                    <m:d>
                      <m:dPr>
                        <m:begChr m:val="{"/>
                        <m:endChr m:val=""/>
                        <m:ctrlPr>
                          <a:rPr lang="fr-FR" sz="2000" i="1" smtClean="0">
                            <a:latin typeface="Cambria Math" panose="02040503050406030204" pitchFamily="18" charset="0"/>
                          </a:rPr>
                        </m:ctrlPr>
                      </m:dPr>
                      <m:e>
                        <m:eqArr>
                          <m:eqArrPr>
                            <m:ctrlPr>
                              <a:rPr lang="fr-FR" sz="2000" i="1" smtClean="0">
                                <a:latin typeface="Cambria Math" panose="02040503050406030204" pitchFamily="18" charset="0"/>
                              </a:rPr>
                            </m:ctrlPr>
                          </m:eqArrPr>
                          <m:e>
                            <m:r>
                              <a:rPr lang="en-US" sz="2000" b="0" i="1" smtClean="0">
                                <a:latin typeface="Cambria Math" panose="02040503050406030204" pitchFamily="18" charset="0"/>
                              </a:rPr>
                              <m:t>𝑥</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𝑡</m:t>
                                </m:r>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𝑡</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e>
                          <m:e>
                            <m:r>
                              <a:rPr lang="en-US" sz="2000" b="0" i="1" smtClean="0">
                                <a:latin typeface="Cambria Math" panose="02040503050406030204" pitchFamily="18" charset="0"/>
                              </a:rPr>
                              <m:t>𝑦</m:t>
                            </m:r>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1−</m:t>
                                </m:r>
                                <m:r>
                                  <a:rPr lang="en-US" sz="2000" i="1">
                                    <a:latin typeface="Cambria Math" panose="02040503050406030204" pitchFamily="18" charset="0"/>
                                  </a:rPr>
                                  <m:t>𝑡</m:t>
                                </m:r>
                              </m:e>
                            </m:d>
                            <m:r>
                              <a:rPr lang="en-US" sz="2000" b="0" i="1" smtClean="0">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𝑡</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𝑦</m:t>
                                </m:r>
                              </m:e>
                              <m:sub>
                                <m:r>
                                  <a:rPr lang="en-US" sz="2000" i="1">
                                    <a:latin typeface="Cambria Math" panose="02040503050406030204" pitchFamily="18" charset="0"/>
                                  </a:rPr>
                                  <m:t>2</m:t>
                                </m:r>
                              </m:sub>
                            </m:sSub>
                          </m:e>
                        </m:eqArr>
                      </m:e>
                    </m:d>
                  </m:oMath>
                </a14:m>
                <a:endParaRPr lang="en-US" sz="2000"/>
              </a:p>
            </p:txBody>
          </p:sp>
        </mc:Choice>
        <mc:Fallback xmlns="">
          <p:sp>
            <p:nvSpPr>
              <p:cNvPr id="3" name="Content Placeholder 2">
                <a:extLst>
                  <a:ext uri="{FF2B5EF4-FFF2-40B4-BE49-F238E27FC236}">
                    <a16:creationId xmlns:a16="http://schemas.microsoft.com/office/drawing/2014/main" xmlns="" xmlns:a14="http://schemas.microsoft.com/office/drawing/2010/main" id="{C3C0199F-A274-44C6-BF37-784A855E6EEA}"/>
                  </a:ext>
                </a:extLst>
              </p:cNvPr>
              <p:cNvSpPr>
                <a:spLocks noGrp="1" noRot="1" noChangeAspect="1" noMove="1" noResize="1" noEditPoints="1" noAdjustHandles="1" noChangeArrowheads="1" noChangeShapeType="1" noTextEdit="1"/>
              </p:cNvSpPr>
              <p:nvPr>
                <p:ph idx="1"/>
              </p:nvPr>
            </p:nvSpPr>
            <p:spPr>
              <a:xfrm>
                <a:off x="1111348" y="1421954"/>
                <a:ext cx="10424160" cy="4443492"/>
              </a:xfrm>
              <a:blipFill rotWithShape="0">
                <a:blip r:embed="rId4"/>
                <a:stretch>
                  <a:fillRect l="-526" b="-5898"/>
                </a:stretch>
              </a:blipFill>
            </p:spPr>
            <p:txBody>
              <a:bodyPr/>
              <a:lstStyle/>
              <a:p>
                <a:r>
                  <a:rPr lang="en-US">
                    <a:noFill/>
                  </a:rPr>
                  <a:t> </a:t>
                </a:r>
              </a:p>
            </p:txBody>
          </p:sp>
        </mc:Fallback>
      </mc:AlternateContent>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10028262" y="206686"/>
            <a:ext cx="1122450" cy="1122450"/>
          </a:xfrm>
          <a:prstGeom prst="rect">
            <a:avLst/>
          </a:prstGeom>
        </p:spPr>
      </p:pic>
      <p:cxnSp>
        <p:nvCxnSpPr>
          <p:cNvPr id="6" name="Straight Arrow Connector 5"/>
          <p:cNvCxnSpPr/>
          <p:nvPr/>
        </p:nvCxnSpPr>
        <p:spPr>
          <a:xfrm>
            <a:off x="6063175" y="5416062"/>
            <a:ext cx="3854548"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7" name="Oval 6"/>
          <p:cNvSpPr/>
          <p:nvPr/>
        </p:nvSpPr>
        <p:spPr>
          <a:xfrm>
            <a:off x="6682154" y="5331656"/>
            <a:ext cx="168812" cy="168812"/>
          </a:xfrm>
          <a:prstGeom prst="ellipse">
            <a:avLst/>
          </a:prstGeom>
          <a:solidFill>
            <a:srgbClr val="002060"/>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8" name="Oval 7"/>
          <p:cNvSpPr/>
          <p:nvPr/>
        </p:nvSpPr>
        <p:spPr>
          <a:xfrm>
            <a:off x="8299938" y="5331656"/>
            <a:ext cx="168812" cy="168812"/>
          </a:xfrm>
          <a:prstGeom prst="ellipse">
            <a:avLst/>
          </a:prstGeom>
          <a:solidFill>
            <a:srgbClr val="002060"/>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9" name="TextBox 8"/>
          <p:cNvSpPr txBox="1"/>
          <p:nvPr/>
        </p:nvSpPr>
        <p:spPr>
          <a:xfrm>
            <a:off x="6625883" y="5484223"/>
            <a:ext cx="281354"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0</a:t>
            </a:r>
          </a:p>
        </p:txBody>
      </p:sp>
      <p:sp>
        <p:nvSpPr>
          <p:cNvPr id="10" name="TextBox 9"/>
          <p:cNvSpPr txBox="1"/>
          <p:nvPr/>
        </p:nvSpPr>
        <p:spPr>
          <a:xfrm>
            <a:off x="8243667" y="5530194"/>
            <a:ext cx="281354"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1</a:t>
            </a:r>
          </a:p>
        </p:txBody>
      </p:sp>
      <p:grpSp>
        <p:nvGrpSpPr>
          <p:cNvPr id="18" name="Group 17"/>
          <p:cNvGrpSpPr/>
          <p:nvPr/>
        </p:nvGrpSpPr>
        <p:grpSpPr>
          <a:xfrm>
            <a:off x="5831059" y="5484223"/>
            <a:ext cx="508612" cy="369332"/>
            <a:chOff x="5831059" y="5484223"/>
            <a:chExt cx="508612" cy="369332"/>
          </a:xfrm>
        </p:grpSpPr>
        <mc:AlternateContent xmlns:mc="http://schemas.openxmlformats.org/markup-compatibility/2006" xmlns:a14="http://schemas.microsoft.com/office/drawing/2010/main">
          <mc:Choice Requires="a14">
            <p:sp>
              <p:nvSpPr>
                <p:cNvPr id="11" name="TextBox 10"/>
                <p:cNvSpPr txBox="1"/>
                <p:nvPr/>
              </p:nvSpPr>
              <p:spPr>
                <a:xfrm>
                  <a:off x="5831059" y="5484223"/>
                  <a:ext cx="28135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Arial" panose="020B0604020202020204" pitchFamily="34" charset="0"/>
                          </a:rPr>
                          <m:t>−</m:t>
                        </m:r>
                      </m:oMath>
                    </m:oMathPara>
                  </a14:m>
                  <a:endParaRPr lang="en-US">
                    <a:latin typeface="Arial" panose="020B0604020202020204" pitchFamily="34" charset="0"/>
                    <a:cs typeface="Arial" panose="020B0604020202020204" pitchFamily="3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5831059" y="5484223"/>
                  <a:ext cx="281354" cy="369332"/>
                </a:xfrm>
                <a:prstGeom prst="rect">
                  <a:avLst/>
                </a:prstGeom>
                <a:blipFill rotWithShape="0">
                  <a:blip r:embed="rId7"/>
                  <a:stretch>
                    <a:fillRect r="-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rot="16200000">
                  <a:off x="6014328" y="5514536"/>
                  <a:ext cx="28135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Arial" panose="020B0604020202020204" pitchFamily="34" charset="0"/>
                          </a:rPr>
                          <m:t>8</m:t>
                        </m:r>
                      </m:oMath>
                    </m:oMathPara>
                  </a14:m>
                  <a:endParaRPr lang="en-US">
                    <a:latin typeface="Arial" panose="020B0604020202020204" pitchFamily="34" charset="0"/>
                    <a:cs typeface="Arial" panose="020B0604020202020204" pitchFamily="34"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rot="16200000">
                  <a:off x="6014328" y="5514536"/>
                  <a:ext cx="281354" cy="369332"/>
                </a:xfrm>
                <a:prstGeom prst="rect">
                  <a:avLst/>
                </a:prstGeom>
                <a:blipFill rotWithShape="0">
                  <a:blip r:embed="rId8"/>
                  <a:stretch>
                    <a:fillRect t="-8696"/>
                  </a:stretch>
                </a:blipFill>
              </p:spPr>
              <p:txBody>
                <a:bodyPr/>
                <a:lstStyle/>
                <a:p>
                  <a:r>
                    <a:rPr lang="en-US">
                      <a:noFill/>
                    </a:rPr>
                    <a:t> </a:t>
                  </a:r>
                </a:p>
              </p:txBody>
            </p:sp>
          </mc:Fallback>
        </mc:AlternateContent>
      </p:grpSp>
      <p:grpSp>
        <p:nvGrpSpPr>
          <p:cNvPr id="19" name="Group 18"/>
          <p:cNvGrpSpPr/>
          <p:nvPr/>
        </p:nvGrpSpPr>
        <p:grpSpPr>
          <a:xfrm>
            <a:off x="9522740" y="5456088"/>
            <a:ext cx="505522" cy="369332"/>
            <a:chOff x="9522740" y="5456088"/>
            <a:chExt cx="505522" cy="369332"/>
          </a:xfrm>
        </p:grpSpPr>
        <p:sp>
          <p:nvSpPr>
            <p:cNvPr id="13" name="TextBox 12"/>
            <p:cNvSpPr txBox="1"/>
            <p:nvPr/>
          </p:nvSpPr>
          <p:spPr>
            <a:xfrm>
              <a:off x="9522740" y="5456088"/>
              <a:ext cx="281354"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a:t>
              </a:r>
            </a:p>
          </p:txBody>
        </p:sp>
        <mc:AlternateContent xmlns:mc="http://schemas.openxmlformats.org/markup-compatibility/2006" xmlns:a14="http://schemas.microsoft.com/office/drawing/2010/main">
          <mc:Choice Requires="a14">
            <p:sp>
              <p:nvSpPr>
                <p:cNvPr id="14" name="TextBox 13"/>
                <p:cNvSpPr txBox="1"/>
                <p:nvPr/>
              </p:nvSpPr>
              <p:spPr>
                <a:xfrm rot="16200000">
                  <a:off x="9702919" y="5476351"/>
                  <a:ext cx="28135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Arial" panose="020B0604020202020204" pitchFamily="34" charset="0"/>
                          </a:rPr>
                          <m:t>8</m:t>
                        </m:r>
                      </m:oMath>
                    </m:oMathPara>
                  </a14:m>
                  <a:endParaRPr lang="en-US">
                    <a:latin typeface="Arial" panose="020B0604020202020204" pitchFamily="34" charset="0"/>
                    <a:cs typeface="Arial" panose="020B0604020202020204"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rot="16200000">
                  <a:off x="9702919" y="5476351"/>
                  <a:ext cx="281354" cy="369332"/>
                </a:xfrm>
                <a:prstGeom prst="rect">
                  <a:avLst/>
                </a:prstGeom>
                <a:blipFill rotWithShape="0">
                  <a:blip r:embed="rId9"/>
                  <a:stretch>
                    <a:fillRect t="-8696"/>
                  </a:stretch>
                </a:blipFill>
              </p:spPr>
              <p:txBody>
                <a:bodyPr/>
                <a:lstStyle/>
                <a:p>
                  <a:r>
                    <a:rPr lang="en-US">
                      <a:noFill/>
                    </a:rPr>
                    <a:t> </a:t>
                  </a:r>
                </a:p>
              </p:txBody>
            </p:sp>
          </mc:Fallback>
        </mc:AlternateContent>
      </p:grpSp>
      <p:cxnSp>
        <p:nvCxnSpPr>
          <p:cNvPr id="16" name="Straight Connector 15"/>
          <p:cNvCxnSpPr/>
          <p:nvPr/>
        </p:nvCxnSpPr>
        <p:spPr>
          <a:xfrm flipV="1">
            <a:off x="6744976" y="5407856"/>
            <a:ext cx="1645920" cy="0"/>
          </a:xfrm>
          <a:prstGeom prst="line">
            <a:avLst/>
          </a:prstGeom>
          <a:ln w="31750">
            <a:solidFill>
              <a:schemeClr val="tx1"/>
            </a:solidFill>
          </a:ln>
        </p:spPr>
        <p:style>
          <a:lnRef idx="3">
            <a:schemeClr val="accent1"/>
          </a:lnRef>
          <a:fillRef idx="0">
            <a:schemeClr val="accent1"/>
          </a:fillRef>
          <a:effectRef idx="2">
            <a:schemeClr val="accent1"/>
          </a:effectRef>
          <a:fontRef idx="minor">
            <a:schemeClr val="tx1"/>
          </a:fontRef>
        </p:style>
      </p:cxnSp>
      <p:cxnSp>
        <p:nvCxnSpPr>
          <p:cNvPr id="17" name="Straight Arrow Connector 16"/>
          <p:cNvCxnSpPr/>
          <p:nvPr/>
        </p:nvCxnSpPr>
        <p:spPr>
          <a:xfrm>
            <a:off x="6063175" y="5407856"/>
            <a:ext cx="3854548" cy="0"/>
          </a:xfrm>
          <a:prstGeom prst="straightConnector1">
            <a:avLst/>
          </a:prstGeom>
          <a:ln w="38100">
            <a:solidFill>
              <a:srgbClr val="00B05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a:xfrm>
            <a:off x="9887585" y="5006705"/>
            <a:ext cx="281354"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t</a:t>
            </a:r>
          </a:p>
        </p:txBody>
      </p:sp>
    </p:spTree>
    <p:extLst>
      <p:ext uri="{BB962C8B-B14F-4D97-AF65-F5344CB8AC3E}">
        <p14:creationId xmlns:p14="http://schemas.microsoft.com/office/powerpoint/2010/main" val="155104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1000"/>
                                        <p:tgtEl>
                                          <p:spTgt spid="3">
                                            <p:txEl>
                                              <p:pRg st="2" end="2"/>
                                            </p:txEl>
                                          </p:spTgt>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1000"/>
                                        <p:tgtEl>
                                          <p:spTgt spid="3">
                                            <p:txEl>
                                              <p:pRg st="3" end="3"/>
                                            </p:txEl>
                                          </p:spTgt>
                                        </p:tgtEl>
                                      </p:cBhvr>
                                    </p:animEffect>
                                  </p:childTnLst>
                                </p:cTn>
                              </p:par>
                            </p:childTnLst>
                          </p:cTn>
                        </p:par>
                        <p:par>
                          <p:cTn id="16" fill="hold">
                            <p:stCondLst>
                              <p:cond delay="2500"/>
                            </p:stCondLst>
                            <p:childTnLst>
                              <p:par>
                                <p:cTn id="17" presetID="2" presetClass="entr" presetSubtype="4"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par>
                          <p:cTn id="21" fill="hold">
                            <p:stCondLst>
                              <p:cond delay="3000"/>
                            </p:stCondLst>
                            <p:childTnLst>
                              <p:par>
                                <p:cTn id="22" presetID="10" presetClass="entr" presetSubtype="0"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par>
                          <p:cTn id="25" fill="hold">
                            <p:stCondLst>
                              <p:cond delay="3500"/>
                            </p:stCondLst>
                            <p:childTnLst>
                              <p:par>
                                <p:cTn id="26" presetID="10" presetClass="entr" presetSubtype="0"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par>
                          <p:cTn id="29" fill="hold">
                            <p:stCondLst>
                              <p:cond delay="4000"/>
                            </p:stCondLst>
                            <p:childTnLst>
                              <p:par>
                                <p:cTn id="30" presetID="10" presetClass="entr" presetSubtype="0"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par>
                          <p:cTn id="33" fill="hold">
                            <p:stCondLst>
                              <p:cond delay="4500"/>
                            </p:stCondLst>
                            <p:childTnLst>
                              <p:par>
                                <p:cTn id="34" presetID="10" presetClass="entr" presetSubtype="0" fill="hold" grpId="0"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par>
                          <p:cTn id="37" fill="hold">
                            <p:stCondLst>
                              <p:cond delay="5000"/>
                            </p:stCondLst>
                            <p:childTnLst>
                              <p:par>
                                <p:cTn id="38" presetID="10" presetClass="entr" presetSubtype="0"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par>
                          <p:cTn id="41" fill="hold">
                            <p:stCondLst>
                              <p:cond delay="5500"/>
                            </p:stCondLst>
                            <p:childTnLst>
                              <p:par>
                                <p:cTn id="42" presetID="10" presetClass="entr" presetSubtype="0" fill="hold"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par>
                          <p:cTn id="45" fill="hold">
                            <p:stCondLst>
                              <p:cond delay="6000"/>
                            </p:stCondLst>
                            <p:childTnLst>
                              <p:par>
                                <p:cTn id="46" presetID="10" presetClass="entr" presetSubtype="0" fill="hold"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par>
                          <p:cTn id="49" fill="hold">
                            <p:stCondLst>
                              <p:cond delay="6500"/>
                            </p:stCondLst>
                            <p:childTnLst>
                              <p:par>
                                <p:cTn id="50" presetID="10" presetClass="entr" presetSubtype="0" fill="hold"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7000"/>
                            </p:stCondLst>
                            <p:childTnLst>
                              <p:par>
                                <p:cTn id="54" presetID="1" presetClass="exit" presetSubtype="0" fill="hold" nodeType="afterEffect">
                                  <p:stCondLst>
                                    <p:cond delay="0"/>
                                  </p:stCondLst>
                                  <p:childTnLst>
                                    <p:set>
                                      <p:cBhvr>
                                        <p:cTn id="55" dur="1" fill="hold">
                                          <p:stCondLst>
                                            <p:cond delay="0"/>
                                          </p:stCondLst>
                                        </p:cTn>
                                        <p:tgtEl>
                                          <p:spTgt spid="6"/>
                                        </p:tgtEl>
                                        <p:attrNameLst>
                                          <p:attrName>style.visibility</p:attrName>
                                        </p:attrNameLst>
                                      </p:cBhvr>
                                      <p:to>
                                        <p:strVal val="hidden"/>
                                      </p:to>
                                    </p:set>
                                  </p:childTnLst>
                                </p:cTn>
                              </p:par>
                            </p:childTnLst>
                          </p:cTn>
                        </p:par>
                        <p:par>
                          <p:cTn id="56" fill="hold">
                            <p:stCondLst>
                              <p:cond delay="7000"/>
                            </p:stCondLst>
                            <p:childTnLst>
                              <p:par>
                                <p:cTn id="57" presetID="2" presetClass="entr" presetSubtype="4" fill="hold" nodeType="after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additive="base">
                                        <p:cTn id="59" dur="500" fill="hold"/>
                                        <p:tgtEl>
                                          <p:spTgt spid="17"/>
                                        </p:tgtEl>
                                        <p:attrNameLst>
                                          <p:attrName>ppt_x</p:attrName>
                                        </p:attrNameLst>
                                      </p:cBhvr>
                                      <p:tavLst>
                                        <p:tav tm="0">
                                          <p:val>
                                            <p:strVal val="#ppt_x"/>
                                          </p:val>
                                        </p:tav>
                                        <p:tav tm="100000">
                                          <p:val>
                                            <p:strVal val="#ppt_x"/>
                                          </p:val>
                                        </p:tav>
                                      </p:tavLst>
                                    </p:anim>
                                    <p:anim calcmode="lin" valueType="num">
                                      <p:cBhvr additive="base">
                                        <p:cTn id="6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P spid="20"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94362" y="1523362"/>
            <a:ext cx="9603275" cy="3450613"/>
          </a:xfrm>
        </p:spPr>
        <p:txBody>
          <a:bodyPr>
            <a:normAutofit/>
          </a:bodyPr>
          <a:lstStyle/>
          <a:p>
            <a:pPr lvl="0">
              <a:lnSpc>
                <a:spcPct val="150000"/>
              </a:lnSpc>
              <a:spcBef>
                <a:spcPts val="0"/>
              </a:spcBef>
            </a:pPr>
            <a:r>
              <a:rPr lang="en-US" sz="2200" b="1"/>
              <a:t>2.2.3. </a:t>
            </a:r>
            <a:r>
              <a:rPr lang="vi-VN" sz="2200" b="1"/>
              <a:t>Các giải thuật xây dựng thực thể cơ sở</a:t>
            </a:r>
            <a:r>
              <a:rPr lang="en-US" sz="2200" b="1"/>
              <a:t> (tt)</a:t>
            </a:r>
          </a:p>
          <a:p>
            <a:pPr>
              <a:lnSpc>
                <a:spcPct val="150000"/>
              </a:lnSpc>
              <a:spcBef>
                <a:spcPts val="0"/>
              </a:spcBef>
            </a:pPr>
            <a:r>
              <a:rPr lang="en-US" sz="2200" b="1"/>
              <a:t>Bài tập áp dụng:</a:t>
            </a:r>
          </a:p>
          <a:p>
            <a:pPr>
              <a:lnSpc>
                <a:spcPct val="150000"/>
              </a:lnSpc>
              <a:spcBef>
                <a:spcPts val="0"/>
              </a:spcBef>
            </a:pPr>
            <a:r>
              <a:rPr lang="en-US" sz="2200" b="1"/>
              <a:t>Bài 1. </a:t>
            </a:r>
            <a:r>
              <a:rPr lang="en-US" sz="2200"/>
              <a:t>Sử dụng thuật toán Bresenham trình bày các bước vẽ đường thẳng đi qua 2 điểm A(3,7) và B(9,10).</a:t>
            </a:r>
          </a:p>
          <a:p>
            <a:pPr>
              <a:lnSpc>
                <a:spcPct val="150000"/>
              </a:lnSpc>
              <a:spcBef>
                <a:spcPts val="0"/>
              </a:spcBef>
            </a:pPr>
            <a:r>
              <a:rPr lang="en-US" sz="2200" b="1"/>
              <a:t>Bài 2. </a:t>
            </a:r>
            <a:r>
              <a:rPr lang="en-US" sz="2200"/>
              <a:t>Sử dụng thuật toán Midpoint trình bày thứ tự các bước vẽ đường thẳng đi qua 2 điểm A(4,8) và B(10,12).</a:t>
            </a:r>
          </a:p>
        </p:txBody>
      </p:sp>
      <p:sp>
        <p:nvSpPr>
          <p:cNvPr id="3" name="Title 2"/>
          <p:cNvSpPr>
            <a:spLocks noGrp="1"/>
          </p:cNvSpPr>
          <p:nvPr>
            <p:ph type="title"/>
          </p:nvPr>
        </p:nvSpPr>
        <p:spPr/>
        <p:txBody>
          <a:bodyPr/>
          <a:lstStyle/>
          <a:p>
            <a:r>
              <a:rPr lang="en-US" b="1"/>
              <a:t>2.2. </a:t>
            </a:r>
            <a:r>
              <a:rPr lang="vi-VN" b="1"/>
              <a:t>Các đối tượng đồ họa cơ sở</a:t>
            </a:r>
            <a:r>
              <a:rPr lang="en-US" b="1"/>
              <a:t> </a:t>
            </a:r>
            <a:r>
              <a:rPr lang="en-US" b="1" cap="none"/>
              <a:t>(tt)</a:t>
            </a:r>
            <a:endParaRPr lang="en-US"/>
          </a:p>
        </p:txBody>
      </p:sp>
    </p:spTree>
    <p:extLst>
      <p:ext uri="{BB962C8B-B14F-4D97-AF65-F5344CB8AC3E}">
        <p14:creationId xmlns:p14="http://schemas.microsoft.com/office/powerpoint/2010/main" val="33600563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689113" y="1560657"/>
            <a:ext cx="7584593" cy="1122450"/>
          </a:xfrm>
        </p:spPr>
        <p:txBody>
          <a:bodyPr>
            <a:normAutofit/>
          </a:bodyPr>
          <a:lstStyle/>
          <a:p>
            <a:pPr lvl="0" algn="just"/>
            <a:r>
              <a:rPr lang="en-US" b="1"/>
              <a:t>2.3. </a:t>
            </a:r>
            <a:r>
              <a:rPr lang="vi-VN" b="1"/>
              <a:t>Các giải thuật xây dựng thực thể cơ sở</a:t>
            </a:r>
            <a:endParaRPr lang="en-US" b="1"/>
          </a:p>
          <a:p>
            <a:pPr lvl="0"/>
            <a:r>
              <a:rPr lang="vi-VN" sz="1800" b="1"/>
              <a:t>Giải thuật sinh đường tròn Bresenham (Scan Converting</a:t>
            </a:r>
            <a:r>
              <a:rPr lang="en-US" sz="1800" b="1"/>
              <a:t> </a:t>
            </a:r>
            <a:r>
              <a:rPr lang="vi-VN" sz="1800" b="1"/>
              <a:t>Circles)</a:t>
            </a:r>
            <a:endParaRPr lang="en-US" sz="3600" baseline="-2500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028262" y="206686"/>
            <a:ext cx="1122450" cy="1122450"/>
          </a:xfrm>
          <a:prstGeom prst="rect">
            <a:avLst/>
          </a:prstGeom>
        </p:spPr>
      </p:pic>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C8855859-6B61-447D-854C-A9D73C77D8C5}"/>
                  </a:ext>
                </a:extLst>
              </p:cNvPr>
              <p:cNvSpPr txBox="1">
                <a:spLocks/>
              </p:cNvSpPr>
              <p:nvPr/>
            </p:nvSpPr>
            <p:spPr>
              <a:xfrm>
                <a:off x="689113" y="2624694"/>
                <a:ext cx="7407966" cy="3312280"/>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400" kern="1200">
                    <a:solidFill>
                      <a:schemeClr val="tx1"/>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q"/>
                  <a:defRPr sz="2400" kern="1200" cap="none" baseline="0">
                    <a:solidFill>
                      <a:schemeClr val="tx1"/>
                    </a:solidFill>
                    <a:effectLst/>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400" kern="1200">
                    <a:solidFill>
                      <a:schemeClr val="tx1"/>
                    </a:solidFill>
                    <a:effectLst/>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ü"/>
                  <a:defRPr sz="2400" kern="1200" cap="none" baseline="0">
                    <a:solidFill>
                      <a:schemeClr val="tx1"/>
                    </a:solidFill>
                    <a:effectLst/>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20000"/>
                  </a:lnSpc>
                  <a:spcBef>
                    <a:spcPts val="500"/>
                  </a:spcBef>
                  <a:buClr>
                    <a:schemeClr val="accent1"/>
                  </a:buClr>
                  <a:buSzPct val="100000"/>
                  <a:buFont typeface="Courier New" panose="02070309020205020404" pitchFamily="49" charset="0"/>
                  <a:buChar char="o"/>
                  <a:defRPr sz="2400" kern="1200">
                    <a:solidFill>
                      <a:schemeClr val="tx1"/>
                    </a:solidFill>
                    <a:effectLst/>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just"/>
                <a:r>
                  <a:rPr lang="vi-VN" sz="2000"/>
                  <a:t>Phương trình đường tròn có tâm là gốc tọa độ, bán kính </a:t>
                </a:r>
                <a:r>
                  <a:rPr lang="en-US" sz="2000"/>
                  <a:t>r</a:t>
                </a:r>
                <a:r>
                  <a:rPr lang="vi-VN" sz="2000"/>
                  <a:t> là: </a:t>
                </a:r>
                <a:r>
                  <a:rPr lang="vi-VN" sz="2000" i="1"/>
                  <a:t>x</a:t>
                </a:r>
                <a:r>
                  <a:rPr lang="vi-VN" sz="2000" baseline="30000"/>
                  <a:t>2</a:t>
                </a:r>
                <a:r>
                  <a:rPr lang="vi-VN" sz="2000"/>
                  <a:t> + </a:t>
                </a:r>
                <a:r>
                  <a:rPr lang="vi-VN" sz="2000" i="1"/>
                  <a:t>y</a:t>
                </a:r>
                <a:r>
                  <a:rPr lang="vi-VN" sz="2000" baseline="30000"/>
                  <a:t>2</a:t>
                </a:r>
                <a:r>
                  <a:rPr lang="vi-VN" sz="2000"/>
                  <a:t> = </a:t>
                </a:r>
                <a:r>
                  <a:rPr lang="en-US" sz="2000" i="1"/>
                  <a:t>r</a:t>
                </a:r>
                <a:r>
                  <a:rPr lang="vi-VN" sz="2000" baseline="30000"/>
                  <a:t>2</a:t>
                </a:r>
                <a:r>
                  <a:rPr lang="en-US" sz="2000" baseline="30000"/>
                  <a:t> </a:t>
                </a:r>
                <a:r>
                  <a:rPr lang="en-US" sz="2000"/>
                  <a:t>(định lý pithagoras) </a:t>
                </a:r>
              </a:p>
              <a:p>
                <a:pPr algn="just"/>
                <a:r>
                  <a:rPr lang="vi-VN" sz="2000"/>
                  <a:t>Từ phương trình này ta có thể đưa về dạng</a:t>
                </a:r>
                <a:r>
                  <a:rPr lang="en-US" sz="2000"/>
                  <a:t> </a:t>
                </a:r>
                <a14:m>
                  <m:oMath xmlns:m="http://schemas.openxmlformats.org/officeDocument/2006/math">
                    <m:r>
                      <a:rPr lang="en-US" sz="2000" i="1" smtClean="0">
                        <a:latin typeface="Cambria Math" panose="02040503050406030204" pitchFamily="18" charset="0"/>
                      </a:rPr>
                      <m:t>𝑦</m:t>
                    </m:r>
                    <m:r>
                      <a:rPr lang="en-US" sz="2000" i="1" smtClean="0">
                        <a:latin typeface="Cambria Math" panose="02040503050406030204" pitchFamily="18" charset="0"/>
                      </a:rPr>
                      <m:t>=±</m:t>
                    </m:r>
                    <m:rad>
                      <m:radPr>
                        <m:degHide m:val="on"/>
                        <m:ctrlPr>
                          <a:rPr lang="en-US" sz="2000" i="1" smtClean="0">
                            <a:latin typeface="Cambria Math" panose="02040503050406030204" pitchFamily="18" charset="0"/>
                            <a:ea typeface="Cambria Math" panose="02040503050406030204" pitchFamily="18" charset="0"/>
                          </a:rPr>
                        </m:ctrlPr>
                      </m:radPr>
                      <m:deg/>
                      <m:e>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𝑟</m:t>
                            </m:r>
                          </m:e>
                          <m:sup>
                            <m:r>
                              <a:rPr lang="en-US" sz="2000" i="1" smtClean="0">
                                <a:latin typeface="Cambria Math" panose="02040503050406030204" pitchFamily="18" charset="0"/>
                                <a:ea typeface="Cambria Math" panose="02040503050406030204" pitchFamily="18" charset="0"/>
                              </a:rPr>
                              <m:t>2</m:t>
                            </m:r>
                          </m:sup>
                        </m:sSup>
                        <m:r>
                          <a:rPr lang="en-US" sz="2000" i="1" smtClean="0">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i="1" smtClean="0">
                                <a:latin typeface="Cambria Math" panose="02040503050406030204" pitchFamily="18" charset="0"/>
                                <a:ea typeface="Cambria Math" panose="02040503050406030204" pitchFamily="18" charset="0"/>
                              </a:rPr>
                              <m:t>𝑥</m:t>
                            </m:r>
                          </m:e>
                          <m:sup>
                            <m:r>
                              <a:rPr lang="en-US" sz="2000" i="1" smtClean="0">
                                <a:latin typeface="Cambria Math" panose="02040503050406030204" pitchFamily="18" charset="0"/>
                                <a:ea typeface="Cambria Math" panose="02040503050406030204" pitchFamily="18" charset="0"/>
                              </a:rPr>
                              <m:t>2</m:t>
                            </m:r>
                          </m:sup>
                        </m:sSup>
                      </m:e>
                    </m:rad>
                  </m:oMath>
                </a14:m>
                <a:endParaRPr lang="en-US" sz="2000"/>
              </a:p>
              <a:p>
                <a:r>
                  <a:rPr lang="vi-VN" sz="2000"/>
                  <a:t>Để vẽ các đường tròn</a:t>
                </a:r>
                <a:r>
                  <a:rPr lang="en-US" sz="2000"/>
                  <a:t> </a:t>
                </a:r>
                <a:r>
                  <a:rPr lang="vi-VN" sz="2000"/>
                  <a:t>có tâm (</a:t>
                </a:r>
                <a:r>
                  <a:rPr lang="vi-VN" sz="2000" i="1"/>
                  <a:t>x</a:t>
                </a:r>
                <a:r>
                  <a:rPr lang="vi-VN" sz="2000" i="1" baseline="-25000"/>
                  <a:t>C</a:t>
                </a:r>
                <a:r>
                  <a:rPr lang="vi-VN" sz="2000"/>
                  <a:t>,</a:t>
                </a:r>
                <a:r>
                  <a:rPr lang="vi-VN" sz="2000" i="1"/>
                  <a:t>y</a:t>
                </a:r>
                <a:r>
                  <a:rPr lang="vi-VN" sz="2000" i="1" baseline="-25000"/>
                  <a:t>C</a:t>
                </a:r>
                <a:r>
                  <a:rPr lang="vi-VN" sz="2000"/>
                  <a:t>) bất kì, đơn giản chỉ cần tịnh tiến các điểm sau khi vẽ xong đường</a:t>
                </a:r>
                <a:r>
                  <a:rPr lang="en-US" sz="2000"/>
                  <a:t> </a:t>
                </a:r>
                <a:r>
                  <a:rPr lang="vi-VN" sz="2000"/>
                  <a:t>tròn có tâm là gốc tọa độ theo vector tịnh tiến (</a:t>
                </a:r>
                <a:r>
                  <a:rPr lang="vi-VN" sz="2000" i="1"/>
                  <a:t>x</a:t>
                </a:r>
                <a:r>
                  <a:rPr lang="vi-VN" sz="2000" i="1" baseline="-25000"/>
                  <a:t>C</a:t>
                </a:r>
                <a:r>
                  <a:rPr lang="vi-VN" sz="2000"/>
                  <a:t>, </a:t>
                </a:r>
                <a:r>
                  <a:rPr lang="vi-VN" sz="2000" i="1"/>
                  <a:t>y</a:t>
                </a:r>
                <a:r>
                  <a:rPr lang="vi-VN" sz="2000" i="1" baseline="-25000"/>
                  <a:t>C</a:t>
                </a:r>
                <a:r>
                  <a:rPr lang="vi-VN" sz="2000"/>
                  <a:t>)</a:t>
                </a:r>
                <a:endParaRPr lang="en-US" sz="2000"/>
              </a:p>
            </p:txBody>
          </p:sp>
        </mc:Choice>
        <mc:Fallback xmlns="">
          <p:sp>
            <p:nvSpPr>
              <p:cNvPr id="5" name="Content Placeholder 2">
                <a:extLst>
                  <a:ext uri="{FF2B5EF4-FFF2-40B4-BE49-F238E27FC236}">
                    <a16:creationId xmlns:a16="http://schemas.microsoft.com/office/drawing/2014/main" id="{C8855859-6B61-447D-854C-A9D73C77D8C5}"/>
                  </a:ext>
                </a:extLst>
              </p:cNvPr>
              <p:cNvSpPr txBox="1">
                <a:spLocks noRot="1" noChangeAspect="1" noMove="1" noResize="1" noEditPoints="1" noAdjustHandles="1" noChangeArrowheads="1" noChangeShapeType="1" noTextEdit="1"/>
              </p:cNvSpPr>
              <p:nvPr/>
            </p:nvSpPr>
            <p:spPr>
              <a:xfrm>
                <a:off x="689113" y="2624694"/>
                <a:ext cx="7407966" cy="3312280"/>
              </a:xfrm>
              <a:prstGeom prst="rect">
                <a:avLst/>
              </a:prstGeom>
              <a:blipFill>
                <a:blip r:embed="rId5"/>
                <a:stretch>
                  <a:fillRect l="-741" t="-184" r="-90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B4A9D69-5CDD-4A20-833A-55B84BB34D38}"/>
              </a:ext>
            </a:extLst>
          </p:cNvPr>
          <p:cNvPicPr>
            <a:picLocks noChangeAspect="1"/>
          </p:cNvPicPr>
          <p:nvPr/>
        </p:nvPicPr>
        <p:blipFill>
          <a:blip r:embed="rId6"/>
          <a:stretch>
            <a:fillRect/>
          </a:stretch>
        </p:blipFill>
        <p:spPr>
          <a:xfrm>
            <a:off x="8390853" y="2308195"/>
            <a:ext cx="3493725" cy="2696051"/>
          </a:xfrm>
          <a:prstGeom prst="rect">
            <a:avLst/>
          </a:prstGeom>
        </p:spPr>
      </p:pic>
    </p:spTree>
    <p:extLst>
      <p:ext uri="{BB962C8B-B14F-4D97-AF65-F5344CB8AC3E}">
        <p14:creationId xmlns:p14="http://schemas.microsoft.com/office/powerpoint/2010/main" val="41603434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612454"/>
            <a:ext cx="7949670" cy="1122450"/>
          </a:xfrm>
        </p:spPr>
        <p:txBody>
          <a:bodyPr>
            <a:noAutofit/>
          </a:bodyPr>
          <a:lstStyle/>
          <a:p>
            <a:pPr lvl="0" algn="just"/>
            <a:r>
              <a:rPr lang="en-US" sz="2800" b="1"/>
              <a:t>2.3. </a:t>
            </a:r>
            <a:r>
              <a:rPr lang="vi-VN" sz="2800" b="1"/>
              <a:t>Các giải thuật xây dựng thực thể cơ sở</a:t>
            </a:r>
            <a:endParaRPr lang="en-US" sz="2800" b="1"/>
          </a:p>
          <a:p>
            <a:pPr lvl="0" algn="just"/>
            <a:r>
              <a:rPr lang="vi-VN" sz="1800" b="1"/>
              <a:t>Giải thuật sinh đường tròn Bresenham (Scan Converting</a:t>
            </a:r>
            <a:r>
              <a:rPr lang="en-US" sz="1800" b="1"/>
              <a:t> </a:t>
            </a:r>
            <a:r>
              <a:rPr lang="vi-VN" sz="1800" b="1"/>
              <a:t>Circles)</a:t>
            </a:r>
            <a:endParaRPr lang="en-US" sz="3600" baseline="-2500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028262" y="206686"/>
            <a:ext cx="1122450" cy="1122450"/>
          </a:xfrm>
          <a:prstGeom prst="rect">
            <a:avLst/>
          </a:prstGeom>
        </p:spPr>
      </p:pic>
      <p:sp>
        <p:nvSpPr>
          <p:cNvPr id="5" name="Content Placeholder 2">
            <a:extLst>
              <a:ext uri="{FF2B5EF4-FFF2-40B4-BE49-F238E27FC236}">
                <a16:creationId xmlns:a16="http://schemas.microsoft.com/office/drawing/2014/main" id="{02B45C0B-7200-4201-B920-A4DB4B036988}"/>
              </a:ext>
            </a:extLst>
          </p:cNvPr>
          <p:cNvSpPr txBox="1">
            <a:spLocks/>
          </p:cNvSpPr>
          <p:nvPr/>
        </p:nvSpPr>
        <p:spPr>
          <a:xfrm>
            <a:off x="1167826" y="2661689"/>
            <a:ext cx="6756974" cy="2836291"/>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400" kern="1200">
                <a:solidFill>
                  <a:schemeClr val="tx1"/>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q"/>
              <a:defRPr sz="2400" kern="1200" cap="none" baseline="0">
                <a:solidFill>
                  <a:schemeClr val="tx1"/>
                </a:solidFill>
                <a:effectLst/>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400" kern="1200">
                <a:solidFill>
                  <a:schemeClr val="tx1"/>
                </a:solidFill>
                <a:effectLst/>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ü"/>
              <a:defRPr sz="2400" kern="1200" cap="none" baseline="0">
                <a:solidFill>
                  <a:schemeClr val="tx1"/>
                </a:solidFill>
                <a:effectLst/>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20000"/>
              </a:lnSpc>
              <a:spcBef>
                <a:spcPts val="500"/>
              </a:spcBef>
              <a:buClr>
                <a:schemeClr val="accent1"/>
              </a:buClr>
              <a:buSzPct val="100000"/>
              <a:buFont typeface="Courier New" panose="02070309020205020404" pitchFamily="49" charset="0"/>
              <a:buChar char="o"/>
              <a:defRPr sz="2400" kern="1200">
                <a:solidFill>
                  <a:schemeClr val="tx1"/>
                </a:solidFill>
                <a:effectLst/>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just"/>
            <a:r>
              <a:rPr lang="vi-VN" sz="2000"/>
              <a:t>Một trong những cách đơn giản nhất là cho x chạy từ 0 đến </a:t>
            </a:r>
            <a:r>
              <a:rPr lang="en-US" sz="2000"/>
              <a:t>r</a:t>
            </a:r>
            <a:r>
              <a:rPr lang="vi-VN" sz="2000"/>
              <a:t>, sau đó tính y</a:t>
            </a:r>
            <a:r>
              <a:rPr lang="en-US" sz="2000"/>
              <a:t> </a:t>
            </a:r>
            <a:r>
              <a:rPr lang="vi-VN" sz="2000"/>
              <a:t>từ công thức trên (chỉ lấy giá trị </a:t>
            </a:r>
            <a:r>
              <a:rPr lang="en-US" sz="2000"/>
              <a:t>&gt;0</a:t>
            </a:r>
            <a:r>
              <a:rPr lang="vi-VN" sz="2000"/>
              <a:t>) rồi làm tròn để xác định giá trị nguyên</a:t>
            </a:r>
            <a:r>
              <a:rPr lang="en-US" sz="2000"/>
              <a:t> </a:t>
            </a:r>
            <a:r>
              <a:rPr lang="vi-VN" sz="2000"/>
              <a:t>tương ứng. </a:t>
            </a:r>
            <a:endParaRPr lang="en-US" sz="2000"/>
          </a:p>
          <a:p>
            <a:pPr algn="just"/>
            <a:r>
              <a:rPr lang="vi-VN" sz="2000"/>
              <a:t>Cách làm này không hiệu quả do gặp phải các phép toán nhân và lấy</a:t>
            </a:r>
            <a:r>
              <a:rPr lang="en-US" sz="2000"/>
              <a:t> </a:t>
            </a:r>
            <a:r>
              <a:rPr lang="vi-VN" sz="2000"/>
              <a:t>căn</a:t>
            </a:r>
            <a:r>
              <a:rPr lang="en-US" sz="2000"/>
              <a:t> bậc 2</a:t>
            </a:r>
            <a:r>
              <a:rPr lang="vi-VN" sz="2000"/>
              <a:t> làm hạn chế tốc độ, ngoài ra đường tròn vẽ ra theo cách này có thể không liền</a:t>
            </a:r>
            <a:r>
              <a:rPr lang="en-US" sz="2000"/>
              <a:t> </a:t>
            </a:r>
            <a:r>
              <a:rPr lang="vi-VN" sz="2000"/>
              <a:t>nét (trừ trường hợp R lớn) khi x gần R (do chỉ có một giá trị y duy nhất cho một</a:t>
            </a:r>
            <a:r>
              <a:rPr lang="en-US" sz="2000"/>
              <a:t> </a:t>
            </a:r>
            <a:r>
              <a:rPr lang="vi-VN" sz="2000"/>
              <a:t>giá trị x).</a:t>
            </a:r>
            <a:endParaRPr lang="en-US" sz="2000"/>
          </a:p>
        </p:txBody>
      </p:sp>
      <p:pic>
        <p:nvPicPr>
          <p:cNvPr id="8" name="Picture 7" descr="A picture containing text&#10;&#10;Description automatically generated">
            <a:extLst>
              <a:ext uri="{FF2B5EF4-FFF2-40B4-BE49-F238E27FC236}">
                <a16:creationId xmlns:a16="http://schemas.microsoft.com/office/drawing/2014/main" id="{D9693D58-349C-499A-B730-9986111EFF56}"/>
              </a:ext>
            </a:extLst>
          </p:cNvPr>
          <p:cNvPicPr>
            <a:picLocks noChangeAspect="1"/>
          </p:cNvPicPr>
          <p:nvPr/>
        </p:nvPicPr>
        <p:blipFill>
          <a:blip r:embed="rId5"/>
          <a:stretch>
            <a:fillRect/>
          </a:stretch>
        </p:blipFill>
        <p:spPr>
          <a:xfrm>
            <a:off x="8054967" y="3781826"/>
            <a:ext cx="3946589" cy="2157916"/>
          </a:xfrm>
          <a:prstGeom prst="rect">
            <a:avLst/>
          </a:prstGeom>
        </p:spPr>
      </p:pic>
      <p:pic>
        <p:nvPicPr>
          <p:cNvPr id="10" name="Picture 9">
            <a:extLst>
              <a:ext uri="{FF2B5EF4-FFF2-40B4-BE49-F238E27FC236}">
                <a16:creationId xmlns:a16="http://schemas.microsoft.com/office/drawing/2014/main" id="{4F16FB18-02EB-479E-95B5-A56257340187}"/>
              </a:ext>
            </a:extLst>
          </p:cNvPr>
          <p:cNvPicPr>
            <a:picLocks noChangeAspect="1"/>
          </p:cNvPicPr>
          <p:nvPr/>
        </p:nvPicPr>
        <p:blipFill>
          <a:blip r:embed="rId6"/>
          <a:stretch>
            <a:fillRect/>
          </a:stretch>
        </p:blipFill>
        <p:spPr>
          <a:xfrm>
            <a:off x="9117496" y="1663177"/>
            <a:ext cx="2818247" cy="1992318"/>
          </a:xfrm>
          <a:prstGeom prst="rect">
            <a:avLst/>
          </a:prstGeom>
        </p:spPr>
      </p:pic>
    </p:spTree>
    <p:extLst>
      <p:ext uri="{BB962C8B-B14F-4D97-AF65-F5344CB8AC3E}">
        <p14:creationId xmlns:p14="http://schemas.microsoft.com/office/powerpoint/2010/main" val="33425079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612454"/>
            <a:ext cx="7949670" cy="1122450"/>
          </a:xfrm>
        </p:spPr>
        <p:txBody>
          <a:bodyPr>
            <a:noAutofit/>
          </a:bodyPr>
          <a:lstStyle/>
          <a:p>
            <a:pPr lvl="0" algn="just"/>
            <a:r>
              <a:rPr lang="en-US" sz="2800" b="1"/>
              <a:t>2.3. </a:t>
            </a:r>
            <a:r>
              <a:rPr lang="vi-VN" sz="2800" b="1"/>
              <a:t>Các giải thuật xây dựng thực thể cơ sở</a:t>
            </a:r>
            <a:endParaRPr lang="en-US" sz="2800" b="1"/>
          </a:p>
          <a:p>
            <a:pPr lvl="0" algn="just"/>
            <a:r>
              <a:rPr lang="vi-VN" sz="1800" b="1"/>
              <a:t>Giải thuật sinh đường tròn Bresenham (Scan Converting</a:t>
            </a:r>
            <a:r>
              <a:rPr lang="en-US" sz="1800" b="1"/>
              <a:t> </a:t>
            </a:r>
            <a:r>
              <a:rPr lang="vi-VN" sz="1800" b="1"/>
              <a:t>Circles)</a:t>
            </a:r>
            <a:endParaRPr lang="en-US" sz="3600" baseline="-2500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028262" y="206686"/>
            <a:ext cx="1122450" cy="1122450"/>
          </a:xfrm>
          <a:prstGeom prst="rect">
            <a:avLst/>
          </a:prstGeom>
        </p:spPr>
      </p:pic>
      <p:pic>
        <p:nvPicPr>
          <p:cNvPr id="7" name="Picture 6"/>
          <p:cNvPicPr>
            <a:picLocks noChangeAspect="1"/>
          </p:cNvPicPr>
          <p:nvPr/>
        </p:nvPicPr>
        <p:blipFill>
          <a:blip r:embed="rId5"/>
          <a:stretch>
            <a:fillRect/>
          </a:stretch>
        </p:blipFill>
        <p:spPr>
          <a:xfrm>
            <a:off x="24363" y="2810644"/>
            <a:ext cx="2629628" cy="1887896"/>
          </a:xfrm>
          <a:prstGeom prst="rect">
            <a:avLst/>
          </a:prstGeom>
        </p:spPr>
      </p:pic>
      <p:pic>
        <p:nvPicPr>
          <p:cNvPr id="11" name="Picture 10"/>
          <p:cNvPicPr>
            <a:picLocks noChangeAspect="1"/>
          </p:cNvPicPr>
          <p:nvPr/>
        </p:nvPicPr>
        <p:blipFill>
          <a:blip r:embed="rId6"/>
          <a:stretch>
            <a:fillRect/>
          </a:stretch>
        </p:blipFill>
        <p:spPr>
          <a:xfrm>
            <a:off x="2653991" y="2794012"/>
            <a:ext cx="3168595" cy="1904528"/>
          </a:xfrm>
          <a:prstGeom prst="rect">
            <a:avLst/>
          </a:prstGeom>
        </p:spPr>
      </p:pic>
      <p:pic>
        <p:nvPicPr>
          <p:cNvPr id="12" name="Picture 11"/>
          <p:cNvPicPr>
            <a:picLocks noChangeAspect="1"/>
          </p:cNvPicPr>
          <p:nvPr/>
        </p:nvPicPr>
        <p:blipFill>
          <a:blip r:embed="rId7"/>
          <a:stretch>
            <a:fillRect/>
          </a:stretch>
        </p:blipFill>
        <p:spPr>
          <a:xfrm>
            <a:off x="5822585" y="2788048"/>
            <a:ext cx="3168597" cy="1904529"/>
          </a:xfrm>
          <a:prstGeom prst="rect">
            <a:avLst/>
          </a:prstGeom>
        </p:spPr>
      </p:pic>
      <p:pic>
        <p:nvPicPr>
          <p:cNvPr id="13" name="Picture 12"/>
          <p:cNvPicPr>
            <a:picLocks noChangeAspect="1"/>
          </p:cNvPicPr>
          <p:nvPr/>
        </p:nvPicPr>
        <p:blipFill>
          <a:blip r:embed="rId8"/>
          <a:stretch>
            <a:fillRect/>
          </a:stretch>
        </p:blipFill>
        <p:spPr>
          <a:xfrm>
            <a:off x="8991182" y="2788047"/>
            <a:ext cx="3168596" cy="1904529"/>
          </a:xfrm>
          <a:prstGeom prst="rect">
            <a:avLst/>
          </a:prstGeom>
        </p:spPr>
      </p:pic>
      <p:sp>
        <p:nvSpPr>
          <p:cNvPr id="14" name="TextBox 13"/>
          <p:cNvSpPr txBox="1"/>
          <p:nvPr/>
        </p:nvSpPr>
        <p:spPr>
          <a:xfrm>
            <a:off x="697463" y="4774280"/>
            <a:ext cx="119380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R = 10</a:t>
            </a:r>
          </a:p>
        </p:txBody>
      </p:sp>
      <p:sp>
        <p:nvSpPr>
          <p:cNvPr id="15" name="TextBox 14"/>
          <p:cNvSpPr txBox="1"/>
          <p:nvPr/>
        </p:nvSpPr>
        <p:spPr>
          <a:xfrm>
            <a:off x="3351763" y="4774280"/>
            <a:ext cx="119380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R = 50</a:t>
            </a:r>
          </a:p>
        </p:txBody>
      </p:sp>
      <p:sp>
        <p:nvSpPr>
          <p:cNvPr id="16" name="TextBox 15"/>
          <p:cNvSpPr txBox="1"/>
          <p:nvPr/>
        </p:nvSpPr>
        <p:spPr>
          <a:xfrm>
            <a:off x="6590263" y="4774280"/>
            <a:ext cx="119380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R = 100</a:t>
            </a:r>
          </a:p>
        </p:txBody>
      </p:sp>
      <p:sp>
        <p:nvSpPr>
          <p:cNvPr id="17" name="TextBox 16"/>
          <p:cNvSpPr txBox="1"/>
          <p:nvPr/>
        </p:nvSpPr>
        <p:spPr>
          <a:xfrm>
            <a:off x="9956912" y="4774280"/>
            <a:ext cx="119380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R = 1000</a:t>
            </a:r>
          </a:p>
        </p:txBody>
      </p:sp>
    </p:spTree>
    <p:extLst>
      <p:ext uri="{BB962C8B-B14F-4D97-AF65-F5344CB8AC3E}">
        <p14:creationId xmlns:p14="http://schemas.microsoft.com/office/powerpoint/2010/main" val="18768939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518469" y="1599202"/>
            <a:ext cx="8319074" cy="1976907"/>
          </a:xfrm>
        </p:spPr>
        <p:txBody>
          <a:bodyPr>
            <a:noAutofit/>
          </a:bodyPr>
          <a:lstStyle/>
          <a:p>
            <a:pPr lvl="0" algn="just"/>
            <a:r>
              <a:rPr lang="en-US" sz="2800" b="1"/>
              <a:t>2.3. </a:t>
            </a:r>
            <a:r>
              <a:rPr lang="vi-VN" sz="2800" b="1"/>
              <a:t>Các giải thuật xây dựng thực thể cơ sở</a:t>
            </a:r>
            <a:endParaRPr lang="en-US" sz="2800" b="1"/>
          </a:p>
          <a:p>
            <a:pPr lvl="0" algn="just"/>
            <a:r>
              <a:rPr lang="vi-VN" sz="2000" b="1"/>
              <a:t>Giải thuật sinh đường tròn Bresenham (Scan Converting</a:t>
            </a:r>
            <a:r>
              <a:rPr lang="en-US" sz="2000" b="1"/>
              <a:t> </a:t>
            </a:r>
            <a:r>
              <a:rPr lang="vi-VN" sz="2000" b="1"/>
              <a:t>Circles)</a:t>
            </a:r>
            <a:endParaRPr lang="en-US" sz="4000" baseline="-25000"/>
          </a:p>
          <a:p>
            <a:pPr marL="0" lvl="0" indent="0">
              <a:buNone/>
            </a:pPr>
            <a:r>
              <a:rPr lang="vi-VN" sz="2000"/>
              <a:t/>
            </a:r>
            <a:br>
              <a:rPr lang="vi-VN" sz="2000"/>
            </a:br>
            <a:endParaRPr lang="en-US" sz="200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028262" y="206686"/>
            <a:ext cx="1122450" cy="1122450"/>
          </a:xfrm>
          <a:prstGeom prst="rect">
            <a:avLst/>
          </a:prstGeom>
        </p:spPr>
      </p:pic>
      <p:pic>
        <p:nvPicPr>
          <p:cNvPr id="6" name="Picture 5">
            <a:extLst>
              <a:ext uri="{FF2B5EF4-FFF2-40B4-BE49-F238E27FC236}">
                <a16:creationId xmlns:a16="http://schemas.microsoft.com/office/drawing/2014/main" id="{50281309-82BB-4F85-98C6-2334D7E79F33}"/>
              </a:ext>
            </a:extLst>
          </p:cNvPr>
          <p:cNvPicPr>
            <a:picLocks noChangeAspect="1"/>
          </p:cNvPicPr>
          <p:nvPr/>
        </p:nvPicPr>
        <p:blipFill>
          <a:blip r:embed="rId5"/>
          <a:stretch>
            <a:fillRect/>
          </a:stretch>
        </p:blipFill>
        <p:spPr>
          <a:xfrm>
            <a:off x="8344930" y="2648437"/>
            <a:ext cx="3274584" cy="3274584"/>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21DD7028-8CA7-4951-B05F-4924E035861C}"/>
                  </a:ext>
                </a:extLst>
              </p:cNvPr>
              <p:cNvSpPr txBox="1">
                <a:spLocks/>
              </p:cNvSpPr>
              <p:nvPr/>
            </p:nvSpPr>
            <p:spPr>
              <a:xfrm>
                <a:off x="610586" y="2786822"/>
                <a:ext cx="7605762" cy="2699577"/>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400" kern="1200">
                    <a:solidFill>
                      <a:schemeClr val="tx1"/>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q"/>
                  <a:defRPr sz="2400" kern="1200" cap="none" baseline="0">
                    <a:solidFill>
                      <a:schemeClr val="tx1"/>
                    </a:solidFill>
                    <a:effectLst/>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400" kern="1200">
                    <a:solidFill>
                      <a:schemeClr val="tx1"/>
                    </a:solidFill>
                    <a:effectLst/>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ü"/>
                  <a:defRPr sz="2400" kern="1200" cap="none" baseline="0">
                    <a:solidFill>
                      <a:schemeClr val="tx1"/>
                    </a:solidFill>
                    <a:effectLst/>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20000"/>
                  </a:lnSpc>
                  <a:spcBef>
                    <a:spcPts val="500"/>
                  </a:spcBef>
                  <a:buClr>
                    <a:schemeClr val="accent1"/>
                  </a:buClr>
                  <a:buSzPct val="100000"/>
                  <a:buFont typeface="Courier New" panose="02070309020205020404" pitchFamily="49" charset="0"/>
                  <a:buChar char="o"/>
                  <a:defRPr sz="2400" kern="1200">
                    <a:solidFill>
                      <a:schemeClr val="tx1"/>
                    </a:solidFill>
                    <a:effectLst/>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just"/>
                <a:r>
                  <a:rPr lang="en-US" sz="2000"/>
                  <a:t>Một cách tiếp cận khác là vẽ các điểm (</a:t>
                </a:r>
                <a:r>
                  <a:rPr lang="en-US" sz="2000" i="1"/>
                  <a:t>R</a:t>
                </a:r>
                <a:r>
                  <a:rPr lang="en-US" sz="2000"/>
                  <a:t>cos(</a:t>
                </a:r>
                <a:r>
                  <a:rPr lang="el-GR" sz="2000"/>
                  <a:t>θ ), </a:t>
                </a:r>
                <a:r>
                  <a:rPr lang="en-US" sz="2000" i="1"/>
                  <a:t>R</a:t>
                </a:r>
                <a:r>
                  <a:rPr lang="en-US" sz="2000"/>
                  <a:t>sin(</a:t>
                </a:r>
                <a:r>
                  <a:rPr lang="el-GR" sz="2000"/>
                  <a:t>θ)), </a:t>
                </a:r>
                <a:r>
                  <a:rPr lang="en-US" sz="2000"/>
                  <a:t>với </a:t>
                </a:r>
                <a:r>
                  <a:rPr lang="el-GR" sz="2000"/>
                  <a:t>θ </a:t>
                </a:r>
                <a:r>
                  <a:rPr lang="en-US" sz="2000"/>
                  <a:t>chạy từ 0 đến 90</a:t>
                </a:r>
                <a:r>
                  <a:rPr lang="en-US" sz="2000" baseline="30000"/>
                  <a:t>0</a:t>
                </a:r>
                <a:r>
                  <a:rPr lang="en-US" sz="2000"/>
                  <a:t>.</a:t>
                </a:r>
                <a14:m>
                  <m:oMath xmlns:m="http://schemas.openxmlformats.org/officeDocument/2006/math">
                    <m:r>
                      <a:rPr lang="en-US" sz="2000" i="1" smtClean="0">
                        <a:latin typeface="Cambria Math" panose="02040503050406030204" pitchFamily="18" charset="0"/>
                      </a:rPr>
                      <m:t>𝑥</m:t>
                    </m:r>
                    <m:r>
                      <a:rPr lang="en-US" sz="200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i="1" smtClean="0">
                            <a:latin typeface="Cambria Math" panose="02040503050406030204" pitchFamily="18" charset="0"/>
                          </a:rPr>
                          <m:t>𝑥</m:t>
                        </m:r>
                      </m:e>
                      <m:sub>
                        <m:r>
                          <a:rPr lang="en-US" sz="2000" i="1" smtClean="0">
                            <a:latin typeface="Cambria Math" panose="02040503050406030204" pitchFamily="18" charset="0"/>
                          </a:rPr>
                          <m:t>𝑐</m:t>
                        </m:r>
                      </m:sub>
                    </m:sSub>
                    <m:r>
                      <a:rPr lang="en-US" sz="2000" i="1" smtClean="0">
                        <a:latin typeface="Cambria Math" panose="02040503050406030204" pitchFamily="18" charset="0"/>
                      </a:rPr>
                      <m:t>+</m:t>
                    </m:r>
                    <m:r>
                      <a:rPr lang="en-US" sz="2000" i="1" smtClean="0">
                        <a:latin typeface="Cambria Math" panose="02040503050406030204" pitchFamily="18" charset="0"/>
                      </a:rPr>
                      <m:t>𝑟𝑐𝑜𝑠</m:t>
                    </m:r>
                    <m:r>
                      <a:rPr lang="en-US" sz="2000" i="1" smtClean="0">
                        <a:latin typeface="Cambria Math" panose="02040503050406030204" pitchFamily="18" charset="0"/>
                        <a:ea typeface="Cambria Math" panose="02040503050406030204" pitchFamily="18" charset="0"/>
                      </a:rPr>
                      <m:t>𝜃</m:t>
                    </m:r>
                    <m:r>
                      <a:rPr lang="en-US" sz="2000" i="1" smtClean="0">
                        <a:latin typeface="Cambria Math" panose="02040503050406030204" pitchFamily="18" charset="0"/>
                        <a:ea typeface="Cambria Math" panose="02040503050406030204" pitchFamily="18" charset="0"/>
                      </a:rPr>
                      <m:t> ;</m:t>
                    </m:r>
                    <m:r>
                      <a:rPr lang="en-US" sz="2000" i="1" smtClean="0">
                        <a:latin typeface="Cambria Math" panose="02040503050406030204" pitchFamily="18" charset="0"/>
                      </a:rPr>
                      <m:t>𝑦</m:t>
                    </m:r>
                    <m:r>
                      <a:rPr lang="en-US" sz="2000" i="1">
                        <a:latin typeface="Cambria Math" panose="02040503050406030204" pitchFamily="18" charset="0"/>
                      </a:rPr>
                      <m:t>=</m:t>
                    </m:r>
                    <m:sSub>
                      <m:sSubPr>
                        <m:ctrlPr>
                          <a:rPr lang="en-US" sz="2000" i="1" smtClean="0">
                            <a:latin typeface="Cambria Math" panose="02040503050406030204" pitchFamily="18" charset="0"/>
                          </a:rPr>
                        </m:ctrlPr>
                      </m:sSubPr>
                      <m:e>
                        <m:r>
                          <a:rPr lang="en-US" sz="2000" i="1" smtClean="0">
                            <a:latin typeface="Cambria Math" panose="02040503050406030204" pitchFamily="18" charset="0"/>
                          </a:rPr>
                          <m:t>𝑦</m:t>
                        </m:r>
                      </m:e>
                      <m:sub>
                        <m:r>
                          <a:rPr lang="en-US" sz="2000" i="1" smtClean="0">
                            <a:latin typeface="Cambria Math" panose="02040503050406030204" pitchFamily="18" charset="0"/>
                          </a:rPr>
                          <m:t>𝑐</m:t>
                        </m:r>
                      </m:sub>
                    </m:sSub>
                    <m:r>
                      <a:rPr lang="en-US" sz="2000" i="1">
                        <a:latin typeface="Cambria Math" panose="02040503050406030204" pitchFamily="18" charset="0"/>
                      </a:rPr>
                      <m:t>+</m:t>
                    </m:r>
                    <m:r>
                      <a:rPr lang="en-US" sz="2000" i="1" smtClean="0">
                        <a:latin typeface="Cambria Math" panose="02040503050406030204" pitchFamily="18" charset="0"/>
                      </a:rPr>
                      <m:t>𝑦𝑠𝑖𝑛</m:t>
                    </m:r>
                    <m:r>
                      <a:rPr lang="en-US" sz="2000" i="1">
                        <a:latin typeface="Cambria Math" panose="02040503050406030204" pitchFamily="18" charset="0"/>
                        <a:ea typeface="Cambria Math" panose="02040503050406030204" pitchFamily="18" charset="0"/>
                      </a:rPr>
                      <m:t>𝜃</m:t>
                    </m:r>
                  </m:oMath>
                </a14:m>
                <a:endParaRPr lang="en-US" sz="2000"/>
              </a:p>
            </p:txBody>
          </p:sp>
        </mc:Choice>
        <mc:Fallback xmlns="">
          <p:sp>
            <p:nvSpPr>
              <p:cNvPr id="7" name="Content Placeholder 2">
                <a:extLst>
                  <a:ext uri="{FF2B5EF4-FFF2-40B4-BE49-F238E27FC236}">
                    <a16:creationId xmlns:a16="http://schemas.microsoft.com/office/drawing/2014/main" id="{21DD7028-8CA7-4951-B05F-4924E035861C}"/>
                  </a:ext>
                </a:extLst>
              </p:cNvPr>
              <p:cNvSpPr txBox="1">
                <a:spLocks noRot="1" noChangeAspect="1" noMove="1" noResize="1" noEditPoints="1" noAdjustHandles="1" noChangeArrowheads="1" noChangeShapeType="1" noTextEdit="1"/>
              </p:cNvSpPr>
              <p:nvPr/>
            </p:nvSpPr>
            <p:spPr>
              <a:xfrm>
                <a:off x="610586" y="2786822"/>
                <a:ext cx="7605762" cy="2699577"/>
              </a:xfrm>
              <a:prstGeom prst="rect">
                <a:avLst/>
              </a:prstGeom>
              <a:blipFill>
                <a:blip r:embed="rId6"/>
                <a:stretch>
                  <a:fillRect l="-721" r="-801"/>
                </a:stretch>
              </a:blipFill>
            </p:spPr>
            <p:txBody>
              <a:bodyPr/>
              <a:lstStyle/>
              <a:p>
                <a:r>
                  <a:rPr lang="en-US">
                    <a:noFill/>
                  </a:rPr>
                  <a:t> </a:t>
                </a:r>
              </a:p>
            </p:txBody>
          </p:sp>
        </mc:Fallback>
      </mc:AlternateContent>
      <p:pic>
        <p:nvPicPr>
          <p:cNvPr id="8" name="Picture 7" descr="A close up of a sign&#10;&#10;Description automatically generated">
            <a:extLst>
              <a:ext uri="{FF2B5EF4-FFF2-40B4-BE49-F238E27FC236}">
                <a16:creationId xmlns:a16="http://schemas.microsoft.com/office/drawing/2014/main" id="{43D0C2D4-624E-4E9C-A065-13C3F8140CE3}"/>
              </a:ext>
            </a:extLst>
          </p:cNvPr>
          <p:cNvPicPr>
            <a:picLocks noChangeAspect="1"/>
          </p:cNvPicPr>
          <p:nvPr/>
        </p:nvPicPr>
        <p:blipFill>
          <a:blip r:embed="rId7"/>
          <a:stretch>
            <a:fillRect/>
          </a:stretch>
        </p:blipFill>
        <p:spPr>
          <a:xfrm>
            <a:off x="1749354" y="3680143"/>
            <a:ext cx="3505815" cy="2077950"/>
          </a:xfrm>
          <a:prstGeom prst="rect">
            <a:avLst/>
          </a:prstGeom>
        </p:spPr>
      </p:pic>
    </p:spTree>
    <p:extLst>
      <p:ext uri="{BB962C8B-B14F-4D97-AF65-F5344CB8AC3E}">
        <p14:creationId xmlns:p14="http://schemas.microsoft.com/office/powerpoint/2010/main" val="9427030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357512" y="1502213"/>
            <a:ext cx="8319074" cy="1143998"/>
          </a:xfrm>
        </p:spPr>
        <p:txBody>
          <a:bodyPr>
            <a:noAutofit/>
          </a:bodyPr>
          <a:lstStyle/>
          <a:p>
            <a:pPr lvl="0" algn="just"/>
            <a:r>
              <a:rPr lang="en-US" sz="2800" b="1"/>
              <a:t>2.3. </a:t>
            </a:r>
            <a:r>
              <a:rPr lang="vi-VN" sz="2800" b="1"/>
              <a:t>Các giải thuật xây dựng thực thể cơ sở</a:t>
            </a:r>
            <a:endParaRPr lang="en-US" sz="2800" b="1"/>
          </a:p>
          <a:p>
            <a:pPr lvl="0" algn="just"/>
            <a:r>
              <a:rPr lang="vi-VN" sz="2000" b="1"/>
              <a:t>Giải thuật sinh đường tròn Bresenham (Scan Converting</a:t>
            </a:r>
            <a:r>
              <a:rPr lang="en-US" sz="2000" b="1"/>
              <a:t> </a:t>
            </a:r>
            <a:r>
              <a:rPr lang="vi-VN" sz="2000" b="1"/>
              <a:t>Circles)</a:t>
            </a:r>
            <a:endParaRPr lang="en-US" sz="200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028262" y="206686"/>
            <a:ext cx="1122450" cy="1122450"/>
          </a:xfrm>
          <a:prstGeom prst="rect">
            <a:avLst/>
          </a:prstGeom>
        </p:spPr>
      </p:pic>
      <p:pic>
        <p:nvPicPr>
          <p:cNvPr id="7" name="Picture 6" descr="A close up of a map&#10;&#10;Description automatically generated">
            <a:extLst>
              <a:ext uri="{FF2B5EF4-FFF2-40B4-BE49-F238E27FC236}">
                <a16:creationId xmlns:a16="http://schemas.microsoft.com/office/drawing/2014/main" id="{9AF6D601-E2A3-4219-8A7A-4B60AA3080F5}"/>
              </a:ext>
            </a:extLst>
          </p:cNvPr>
          <p:cNvPicPr>
            <a:picLocks noChangeAspect="1"/>
          </p:cNvPicPr>
          <p:nvPr/>
        </p:nvPicPr>
        <p:blipFill>
          <a:blip r:embed="rId5"/>
          <a:stretch>
            <a:fillRect/>
          </a:stretch>
        </p:blipFill>
        <p:spPr>
          <a:xfrm>
            <a:off x="8719690" y="2451587"/>
            <a:ext cx="3382864" cy="3167335"/>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2FF8211C-1609-4D5E-9C90-217832BB7EA6}"/>
                  </a:ext>
                </a:extLst>
              </p:cNvPr>
              <p:cNvSpPr txBox="1">
                <a:spLocks/>
              </p:cNvSpPr>
              <p:nvPr/>
            </p:nvSpPr>
            <p:spPr>
              <a:xfrm>
                <a:off x="379064" y="2615720"/>
                <a:ext cx="11279536" cy="3505679"/>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400" kern="1200">
                    <a:solidFill>
                      <a:schemeClr val="tx1"/>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q"/>
                  <a:defRPr sz="2400" kern="1200" cap="none" baseline="0">
                    <a:solidFill>
                      <a:schemeClr val="tx1"/>
                    </a:solidFill>
                    <a:effectLst/>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400" kern="1200">
                    <a:solidFill>
                      <a:schemeClr val="tx1"/>
                    </a:solidFill>
                    <a:effectLst/>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ü"/>
                  <a:defRPr sz="2400" kern="1200" cap="none" baseline="0">
                    <a:solidFill>
                      <a:schemeClr val="tx1"/>
                    </a:solidFill>
                    <a:effectLst/>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20000"/>
                  </a:lnSpc>
                  <a:spcBef>
                    <a:spcPts val="500"/>
                  </a:spcBef>
                  <a:buClr>
                    <a:schemeClr val="accent1"/>
                  </a:buClr>
                  <a:buSzPct val="100000"/>
                  <a:buFont typeface="Courier New" panose="02070309020205020404" pitchFamily="49" charset="0"/>
                  <a:buChar char="o"/>
                  <a:defRPr sz="2400" kern="1200">
                    <a:solidFill>
                      <a:schemeClr val="tx1"/>
                    </a:solidFill>
                    <a:effectLst/>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buFont typeface="Wingdings" panose="05000000000000000000" pitchFamily="2" charset="2"/>
                  <a:buChar char="§"/>
                </a:pPr>
                <a:r>
                  <a:rPr lang="en-US" sz="2000"/>
                  <a:t>Ta chia đ</a:t>
                </a:r>
                <a:r>
                  <a:rPr lang="vi-VN" sz="2000"/>
                  <a:t>ư</a:t>
                </a:r>
                <a:r>
                  <a:rPr lang="en-US" sz="2000"/>
                  <a:t>ờng tròn là làm 8 phần, do tính chất đối xứng của nó.</a:t>
                </a:r>
              </a:p>
              <a:p>
                <a:pPr>
                  <a:buFont typeface="Wingdings" panose="05000000000000000000" pitchFamily="2" charset="2"/>
                  <a:buChar char="§"/>
                </a:pPr>
                <a:r>
                  <a:rPr lang="en-US" sz="2000"/>
                  <a:t>Nên khi ta tính toán đ</a:t>
                </a:r>
                <a:r>
                  <a:rPr lang="vi-VN" sz="2000"/>
                  <a:t>ư</a:t>
                </a:r>
                <a:r>
                  <a:rPr lang="en-US" sz="2000"/>
                  <a:t>ợc 1 điểm có tọa độ x,y đồng nghĩa với việc </a:t>
                </a:r>
              </a:p>
              <a:p>
                <a:pPr marL="0" indent="0">
                  <a:buNone/>
                </a:pPr>
                <a:r>
                  <a:rPr lang="en-US" sz="2000"/>
                  <a:t>ta xác định đầy đủ 8 điểm cho 8 phần nh</a:t>
                </a:r>
                <a:r>
                  <a:rPr lang="vi-VN" sz="2000"/>
                  <a:t>ư</a:t>
                </a:r>
                <a:r>
                  <a:rPr lang="en-US" sz="2000"/>
                  <a:t> sau:</a:t>
                </a:r>
              </a:p>
              <a:p>
                <a:pPr lvl="1">
                  <a:buFont typeface="Wingdings" panose="05000000000000000000" pitchFamily="2" charset="2"/>
                  <a:buChar char="§"/>
                </a:pPr>
                <a:r>
                  <a:rPr lang="en-US" sz="2000"/>
                  <a:t>putpixel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𝑐</m:t>
                        </m:r>
                      </m:sub>
                    </m:sSub>
                    <m:r>
                      <a:rPr lang="en-US" sz="2000" i="1">
                        <a:latin typeface="Cambria Math" panose="02040503050406030204" pitchFamily="18" charset="0"/>
                      </a:rPr>
                      <m:t>+</m:t>
                    </m:r>
                    <m:r>
                      <a:rPr lang="en-US" sz="2000" b="0" i="1" smtClean="0">
                        <a:latin typeface="Cambria Math" panose="02040503050406030204" pitchFamily="18" charset="0"/>
                      </a:rPr>
                      <m:t>𝑥</m:t>
                    </m:r>
                    <m:r>
                      <a:rPr lang="en-US" sz="2000" i="1">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𝑐</m:t>
                        </m:r>
                      </m:sub>
                    </m:sSub>
                    <m:r>
                      <a:rPr lang="en-US" sz="2000" i="1">
                        <a:latin typeface="Cambria Math" panose="02040503050406030204" pitchFamily="18" charset="0"/>
                      </a:rPr>
                      <m:t>+</m:t>
                    </m:r>
                    <m:r>
                      <a:rPr lang="en-US" sz="2000" i="1">
                        <a:latin typeface="Cambria Math" panose="02040503050406030204" pitchFamily="18" charset="0"/>
                      </a:rPr>
                      <m:t>𝑦</m:t>
                    </m:r>
                  </m:oMath>
                </a14:m>
                <a:r>
                  <a:rPr lang="en-US" sz="2000"/>
                  <a:t>)</a:t>
                </a:r>
              </a:p>
              <a:p>
                <a:pPr lvl="1">
                  <a:buFont typeface="Wingdings" panose="05000000000000000000" pitchFamily="2" charset="2"/>
                  <a:buChar char="§"/>
                </a:pPr>
                <a:r>
                  <a:rPr lang="en-US" sz="2000"/>
                  <a:t>putpixel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𝑐</m:t>
                        </m:r>
                      </m:sub>
                    </m:sSub>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𝑐</m:t>
                        </m:r>
                      </m:sub>
                    </m:sSub>
                    <m:r>
                      <a:rPr lang="en-US" sz="2000" b="0" i="1" smtClean="0">
                        <a:latin typeface="Cambria Math" panose="02040503050406030204" pitchFamily="18" charset="0"/>
                      </a:rPr>
                      <m:t>−</m:t>
                    </m:r>
                    <m:r>
                      <a:rPr lang="en-US" sz="2000" i="1">
                        <a:latin typeface="Cambria Math" panose="02040503050406030204" pitchFamily="18" charset="0"/>
                      </a:rPr>
                      <m:t>𝑦</m:t>
                    </m:r>
                  </m:oMath>
                </a14:m>
                <a:r>
                  <a:rPr lang="en-US" sz="2000"/>
                  <a:t>)</a:t>
                </a:r>
              </a:p>
              <a:p>
                <a:pPr lvl="1">
                  <a:buFont typeface="Wingdings" panose="05000000000000000000" pitchFamily="2" charset="2"/>
                  <a:buChar char="§"/>
                </a:pPr>
                <a:r>
                  <a:rPr lang="en-US" sz="2000"/>
                  <a:t>putpixel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𝑐</m:t>
                        </m:r>
                      </m:sub>
                    </m:sSub>
                    <m:r>
                      <a:rPr lang="en-US" sz="2000" i="1">
                        <a:latin typeface="Cambria Math" panose="02040503050406030204" pitchFamily="18" charset="0"/>
                      </a:rPr>
                      <m:t>+</m:t>
                    </m:r>
                    <m:r>
                      <a:rPr lang="en-US" sz="2000" b="0" i="1" smtClean="0">
                        <a:latin typeface="Cambria Math" panose="02040503050406030204" pitchFamily="18" charset="0"/>
                      </a:rPr>
                      <m:t>𝑦</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𝑐</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oMath>
                </a14:m>
                <a:endParaRPr lang="en-US" sz="2000"/>
              </a:p>
              <a:p>
                <a:pPr lvl="1">
                  <a:buFont typeface="Wingdings" panose="05000000000000000000" pitchFamily="2" charset="2"/>
                  <a:buChar char="§"/>
                </a:pPr>
                <a:r>
                  <a:rPr lang="en-US" sz="2000"/>
                  <a:t>putpixel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𝑐</m:t>
                        </m:r>
                      </m:sub>
                    </m:sSub>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𝑐</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oMath>
                </a14:m>
                <a:r>
                  <a:rPr lang="en-US" sz="2000"/>
                  <a:t>)</a:t>
                </a:r>
              </a:p>
              <a:p>
                <a:pPr marL="457200" lvl="1" indent="0">
                  <a:buNone/>
                </a:pPr>
                <a:r>
                  <a:rPr lang="vi-VN" sz="2000"/>
                  <a:t>Ta xét các điểm tạo ra từ góc phần tư thứ 2: từ 45</a:t>
                </a:r>
                <a:r>
                  <a:rPr lang="vi-VN" sz="2000" baseline="30000"/>
                  <a:t>0</a:t>
                </a:r>
                <a:r>
                  <a:rPr lang="vi-VN" sz="2000"/>
                  <a:t> đến 90</a:t>
                </a:r>
                <a:r>
                  <a:rPr lang="vi-VN" sz="2000" baseline="30000"/>
                  <a:t>0</a:t>
                </a:r>
                <a:r>
                  <a:rPr lang="vi-VN" sz="2000"/>
                  <a:t>, thực hiện theo</a:t>
                </a:r>
                <a:r>
                  <a:rPr lang="en-US" sz="2000"/>
                  <a:t> </a:t>
                </a:r>
                <a:r>
                  <a:rPr lang="vi-VN" sz="2000"/>
                  <a:t>hướng x, y</a:t>
                </a:r>
                <a:r>
                  <a:rPr lang="en-US" sz="2000"/>
                  <a:t>.</a:t>
                </a:r>
              </a:p>
            </p:txBody>
          </p:sp>
        </mc:Choice>
        <mc:Fallback xmlns="">
          <p:sp>
            <p:nvSpPr>
              <p:cNvPr id="8" name="Content Placeholder 2">
                <a:extLst>
                  <a:ext uri="{FF2B5EF4-FFF2-40B4-BE49-F238E27FC236}">
                    <a16:creationId xmlns:a16="http://schemas.microsoft.com/office/drawing/2014/main" xmlns:a14="http://schemas.microsoft.com/office/drawing/2010/main" xmlns="" id="{2FF8211C-1609-4D5E-9C90-217832BB7EA6}"/>
                  </a:ext>
                </a:extLst>
              </p:cNvPr>
              <p:cNvSpPr txBox="1">
                <a:spLocks noRot="1" noChangeAspect="1" noMove="1" noResize="1" noEditPoints="1" noAdjustHandles="1" noChangeArrowheads="1" noChangeShapeType="1" noTextEdit="1"/>
              </p:cNvSpPr>
              <p:nvPr/>
            </p:nvSpPr>
            <p:spPr>
              <a:xfrm>
                <a:off x="379064" y="2615720"/>
                <a:ext cx="11279536" cy="3505679"/>
              </a:xfrm>
              <a:prstGeom prst="rect">
                <a:avLst/>
              </a:prstGeom>
              <a:blipFill rotWithShape="0">
                <a:blip r:embed="rId6"/>
                <a:stretch>
                  <a:fillRect l="-540" b="-4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456B920E-2660-44EB-A414-13B317028922}"/>
                  </a:ext>
                </a:extLst>
              </p:cNvPr>
              <p:cNvSpPr/>
              <p:nvPr/>
            </p:nvSpPr>
            <p:spPr>
              <a:xfrm>
                <a:off x="4200939" y="3967741"/>
                <a:ext cx="4068418" cy="1728102"/>
              </a:xfrm>
              <a:prstGeom prst="rect">
                <a:avLst/>
              </a:prstGeom>
            </p:spPr>
            <p:txBody>
              <a:bodyPr wrap="square">
                <a:spAutoFit/>
              </a:bodyPr>
              <a:lstStyle/>
              <a:p>
                <a:pPr lvl="1">
                  <a:lnSpc>
                    <a:spcPct val="120000"/>
                  </a:lnSpc>
                  <a:spcBef>
                    <a:spcPts val="500"/>
                  </a:spcBef>
                  <a:buFont typeface="Wingdings" panose="05000000000000000000" pitchFamily="2" charset="2"/>
                  <a:buChar char="§"/>
                </a:pPr>
                <a:r>
                  <a:rPr lang="en-US" sz="2000">
                    <a:latin typeface="Arial" panose="020B0604020202020204" pitchFamily="34" charset="0"/>
                    <a:cs typeface="Arial" panose="020B0604020202020204" pitchFamily="34" charset="0"/>
                  </a:rPr>
                  <a:t> putpixel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a:latin typeface="Cambria Math" panose="02040503050406030204" pitchFamily="18" charset="0"/>
                            <a:cs typeface="Arial" panose="020B0604020202020204" pitchFamily="34" charset="0"/>
                          </a:rPr>
                          <m:t>𝑥</m:t>
                        </m:r>
                      </m:e>
                      <m:sub>
                        <m:r>
                          <a:rPr lang="en-US" sz="2000">
                            <a:latin typeface="Cambria Math" panose="02040503050406030204" pitchFamily="18" charset="0"/>
                            <a:cs typeface="Arial" panose="020B0604020202020204" pitchFamily="34" charset="0"/>
                          </a:rPr>
                          <m:t>𝑐</m:t>
                        </m:r>
                      </m:sub>
                    </m:sSub>
                    <m:r>
                      <a:rPr lang="en-US" sz="2000" b="0" i="0" smtClean="0">
                        <a:latin typeface="Cambria Math" panose="02040503050406030204" pitchFamily="18" charset="0"/>
                        <a:cs typeface="Arial" panose="020B0604020202020204" pitchFamily="34" charset="0"/>
                      </a:rPr>
                      <m:t>−</m:t>
                    </m:r>
                    <m:r>
                      <a:rPr lang="en-US" sz="2000">
                        <a:latin typeface="Cambria Math" panose="02040503050406030204" pitchFamily="18" charset="0"/>
                        <a:cs typeface="Arial" panose="020B0604020202020204" pitchFamily="34" charset="0"/>
                      </a:rPr>
                      <m:t>𝑥</m:t>
                    </m:r>
                    <m:r>
                      <a:rPr lang="en-US" sz="2000">
                        <a:latin typeface="Cambria Math" panose="02040503050406030204" pitchFamily="18" charset="0"/>
                        <a:cs typeface="Arial" panose="020B0604020202020204" pitchFamily="34" charset="0"/>
                      </a:rPr>
                      <m:t> , </m:t>
                    </m:r>
                    <m:sSub>
                      <m:sSubPr>
                        <m:ctrlPr>
                          <a:rPr lang="en-US" sz="2000" i="1">
                            <a:latin typeface="Cambria Math" panose="02040503050406030204" pitchFamily="18" charset="0"/>
                            <a:cs typeface="Arial" panose="020B0604020202020204" pitchFamily="34" charset="0"/>
                          </a:rPr>
                        </m:ctrlPr>
                      </m:sSubPr>
                      <m:e>
                        <m:r>
                          <a:rPr lang="en-US" sz="2000">
                            <a:latin typeface="Cambria Math" panose="02040503050406030204" pitchFamily="18" charset="0"/>
                            <a:cs typeface="Arial" panose="020B0604020202020204" pitchFamily="34" charset="0"/>
                          </a:rPr>
                          <m:t>𝑦</m:t>
                        </m:r>
                      </m:e>
                      <m:sub>
                        <m:r>
                          <a:rPr lang="en-US" sz="2000">
                            <a:latin typeface="Cambria Math" panose="02040503050406030204" pitchFamily="18" charset="0"/>
                            <a:cs typeface="Arial" panose="020B0604020202020204" pitchFamily="34" charset="0"/>
                          </a:rPr>
                          <m:t>𝑐</m:t>
                        </m:r>
                      </m:sub>
                    </m:sSub>
                    <m:r>
                      <a:rPr lang="en-US" sz="2000" b="0" i="0" smtClean="0">
                        <a:latin typeface="Cambria Math" panose="02040503050406030204" pitchFamily="18" charset="0"/>
                        <a:cs typeface="Arial" panose="020B0604020202020204" pitchFamily="34" charset="0"/>
                      </a:rPr>
                      <m:t>−</m:t>
                    </m:r>
                    <m:r>
                      <a:rPr lang="en-US" sz="2000">
                        <a:latin typeface="Cambria Math" panose="02040503050406030204" pitchFamily="18" charset="0"/>
                        <a:cs typeface="Arial" panose="020B0604020202020204" pitchFamily="34" charset="0"/>
                      </a:rPr>
                      <m:t>𝑦</m:t>
                    </m:r>
                  </m:oMath>
                </a14:m>
                <a:r>
                  <a:rPr lang="en-US" sz="2000">
                    <a:latin typeface="Arial" panose="020B0604020202020204" pitchFamily="34" charset="0"/>
                    <a:cs typeface="Arial" panose="020B0604020202020204" pitchFamily="34" charset="0"/>
                  </a:rPr>
                  <a:t>)</a:t>
                </a:r>
              </a:p>
              <a:p>
                <a:pPr lvl="1">
                  <a:lnSpc>
                    <a:spcPct val="120000"/>
                  </a:lnSpc>
                  <a:spcBef>
                    <a:spcPts val="500"/>
                  </a:spcBef>
                  <a:buFont typeface="Wingdings" panose="05000000000000000000" pitchFamily="2" charset="2"/>
                  <a:buChar char="§"/>
                </a:pPr>
                <a:r>
                  <a:rPr lang="en-US" sz="2000">
                    <a:latin typeface="Arial" panose="020B0604020202020204" pitchFamily="34" charset="0"/>
                    <a:cs typeface="Arial" panose="020B0604020202020204" pitchFamily="34" charset="0"/>
                  </a:rPr>
                  <a:t> putpixel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a:latin typeface="Cambria Math" panose="02040503050406030204" pitchFamily="18" charset="0"/>
                            <a:cs typeface="Arial" panose="020B0604020202020204" pitchFamily="34" charset="0"/>
                          </a:rPr>
                          <m:t>𝑥</m:t>
                        </m:r>
                      </m:e>
                      <m:sub>
                        <m:r>
                          <a:rPr lang="en-US" sz="2000">
                            <a:latin typeface="Cambria Math" panose="02040503050406030204" pitchFamily="18" charset="0"/>
                            <a:cs typeface="Arial" panose="020B0604020202020204" pitchFamily="34" charset="0"/>
                          </a:rPr>
                          <m:t>𝑐</m:t>
                        </m:r>
                      </m:sub>
                    </m:sSub>
                    <m:r>
                      <a:rPr lang="en-US" sz="2000" b="0" i="0" smtClean="0">
                        <a:latin typeface="Cambria Math" panose="02040503050406030204" pitchFamily="18" charset="0"/>
                        <a:cs typeface="Arial" panose="020B0604020202020204" pitchFamily="34" charset="0"/>
                      </a:rPr>
                      <m:t>−</m:t>
                    </m:r>
                    <m:r>
                      <a:rPr lang="en-US" sz="2000">
                        <a:latin typeface="Cambria Math" panose="02040503050406030204" pitchFamily="18" charset="0"/>
                        <a:cs typeface="Arial" panose="020B0604020202020204" pitchFamily="34" charset="0"/>
                      </a:rPr>
                      <m:t>𝑥</m:t>
                    </m:r>
                    <m:r>
                      <a:rPr lang="en-US" sz="2000">
                        <a:latin typeface="Cambria Math" panose="02040503050406030204" pitchFamily="18" charset="0"/>
                        <a:cs typeface="Arial" panose="020B0604020202020204" pitchFamily="34" charset="0"/>
                      </a:rPr>
                      <m:t> , </m:t>
                    </m:r>
                    <m:sSub>
                      <m:sSubPr>
                        <m:ctrlPr>
                          <a:rPr lang="en-US" sz="2000" i="1">
                            <a:latin typeface="Cambria Math" panose="02040503050406030204" pitchFamily="18" charset="0"/>
                            <a:cs typeface="Arial" panose="020B0604020202020204" pitchFamily="34" charset="0"/>
                          </a:rPr>
                        </m:ctrlPr>
                      </m:sSubPr>
                      <m:e>
                        <m:r>
                          <a:rPr lang="en-US" sz="2000">
                            <a:latin typeface="Cambria Math" panose="02040503050406030204" pitchFamily="18" charset="0"/>
                            <a:cs typeface="Arial" panose="020B0604020202020204" pitchFamily="34" charset="0"/>
                          </a:rPr>
                          <m:t>𝑦</m:t>
                        </m:r>
                      </m:e>
                      <m:sub>
                        <m:r>
                          <a:rPr lang="en-US" sz="2000">
                            <a:latin typeface="Cambria Math" panose="02040503050406030204" pitchFamily="18" charset="0"/>
                            <a:cs typeface="Arial" panose="020B0604020202020204" pitchFamily="34" charset="0"/>
                          </a:rPr>
                          <m:t>𝑐</m:t>
                        </m:r>
                      </m:sub>
                    </m:sSub>
                    <m:r>
                      <a:rPr lang="en-US" sz="2000">
                        <a:latin typeface="Cambria Math" panose="02040503050406030204" pitchFamily="18" charset="0"/>
                        <a:cs typeface="Arial" panose="020B0604020202020204" pitchFamily="34" charset="0"/>
                      </a:rPr>
                      <m:t>+</m:t>
                    </m:r>
                    <m:r>
                      <a:rPr lang="en-US" sz="2000">
                        <a:latin typeface="Cambria Math" panose="02040503050406030204" pitchFamily="18" charset="0"/>
                        <a:cs typeface="Arial" panose="020B0604020202020204" pitchFamily="34" charset="0"/>
                      </a:rPr>
                      <m:t>𝑦</m:t>
                    </m:r>
                  </m:oMath>
                </a14:m>
                <a:r>
                  <a:rPr lang="en-US" sz="2000">
                    <a:latin typeface="Arial" panose="020B0604020202020204" pitchFamily="34" charset="0"/>
                    <a:cs typeface="Arial" panose="020B0604020202020204" pitchFamily="34" charset="0"/>
                  </a:rPr>
                  <a:t>)</a:t>
                </a:r>
              </a:p>
              <a:p>
                <a:pPr lvl="1">
                  <a:lnSpc>
                    <a:spcPct val="120000"/>
                  </a:lnSpc>
                  <a:spcBef>
                    <a:spcPts val="500"/>
                  </a:spcBef>
                  <a:buFont typeface="Wingdings" panose="05000000000000000000" pitchFamily="2" charset="2"/>
                  <a:buChar char="§"/>
                </a:pPr>
                <a:r>
                  <a:rPr lang="en-US" sz="2000">
                    <a:latin typeface="Arial" panose="020B0604020202020204" pitchFamily="34" charset="0"/>
                    <a:cs typeface="Arial" panose="020B0604020202020204" pitchFamily="34" charset="0"/>
                  </a:rPr>
                  <a:t> putpixel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a:latin typeface="Cambria Math" panose="02040503050406030204" pitchFamily="18" charset="0"/>
                            <a:cs typeface="Arial" panose="020B0604020202020204" pitchFamily="34" charset="0"/>
                          </a:rPr>
                          <m:t>𝑥</m:t>
                        </m:r>
                      </m:e>
                      <m:sub>
                        <m:r>
                          <a:rPr lang="en-US" sz="2000">
                            <a:latin typeface="Cambria Math" panose="02040503050406030204" pitchFamily="18" charset="0"/>
                            <a:cs typeface="Arial" panose="020B0604020202020204" pitchFamily="34" charset="0"/>
                          </a:rPr>
                          <m:t>𝑐</m:t>
                        </m:r>
                      </m:sub>
                    </m:sSub>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cs typeface="Arial" panose="020B0604020202020204" pitchFamily="34" charset="0"/>
                      </a:rPr>
                      <m:t>y</m:t>
                    </m:r>
                    <m:r>
                      <a:rPr lang="en-US" sz="2000">
                        <a:latin typeface="Cambria Math" panose="02040503050406030204" pitchFamily="18" charset="0"/>
                        <a:cs typeface="Arial" panose="020B0604020202020204" pitchFamily="34" charset="0"/>
                      </a:rPr>
                      <m:t> , </m:t>
                    </m:r>
                    <m:sSub>
                      <m:sSubPr>
                        <m:ctrlPr>
                          <a:rPr lang="en-US" sz="2000" i="1">
                            <a:latin typeface="Cambria Math" panose="02040503050406030204" pitchFamily="18" charset="0"/>
                            <a:cs typeface="Arial" panose="020B0604020202020204" pitchFamily="34" charset="0"/>
                          </a:rPr>
                        </m:ctrlPr>
                      </m:sSubPr>
                      <m:e>
                        <m:r>
                          <a:rPr lang="en-US" sz="2000">
                            <a:latin typeface="Cambria Math" panose="02040503050406030204" pitchFamily="18" charset="0"/>
                            <a:cs typeface="Arial" panose="020B0604020202020204" pitchFamily="34" charset="0"/>
                          </a:rPr>
                          <m:t>𝑦</m:t>
                        </m:r>
                      </m:e>
                      <m:sub>
                        <m:r>
                          <a:rPr lang="en-US" sz="2000">
                            <a:latin typeface="Cambria Math" panose="02040503050406030204" pitchFamily="18" charset="0"/>
                            <a:cs typeface="Arial" panose="020B0604020202020204" pitchFamily="34" charset="0"/>
                          </a:rPr>
                          <m:t>𝑐</m:t>
                        </m:r>
                      </m:sub>
                    </m:sSub>
                    <m:r>
                      <a:rPr lang="en-US" sz="200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cs typeface="Arial" panose="020B0604020202020204" pitchFamily="34" charset="0"/>
                      </a:rPr>
                      <m:t>x</m:t>
                    </m:r>
                  </m:oMath>
                </a14:m>
                <a:r>
                  <a:rPr lang="en-US" sz="2000">
                    <a:latin typeface="Arial" panose="020B0604020202020204" pitchFamily="34" charset="0"/>
                    <a:cs typeface="Arial" panose="020B0604020202020204" pitchFamily="34" charset="0"/>
                  </a:rPr>
                  <a:t>)</a:t>
                </a:r>
              </a:p>
              <a:p>
                <a:pPr lvl="1">
                  <a:lnSpc>
                    <a:spcPct val="120000"/>
                  </a:lnSpc>
                  <a:spcBef>
                    <a:spcPts val="500"/>
                  </a:spcBef>
                  <a:buFont typeface="Wingdings" panose="05000000000000000000" pitchFamily="2" charset="2"/>
                  <a:buChar char="§"/>
                </a:pPr>
                <a:r>
                  <a:rPr lang="en-US" sz="2000">
                    <a:latin typeface="Arial" panose="020B0604020202020204" pitchFamily="34" charset="0"/>
                    <a:cs typeface="Arial" panose="020B0604020202020204" pitchFamily="34" charset="0"/>
                  </a:rPr>
                  <a:t> putpixel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a:latin typeface="Cambria Math" panose="02040503050406030204" pitchFamily="18" charset="0"/>
                            <a:cs typeface="Arial" panose="020B0604020202020204" pitchFamily="34" charset="0"/>
                          </a:rPr>
                          <m:t>𝑥</m:t>
                        </m:r>
                      </m:e>
                      <m:sub>
                        <m:r>
                          <a:rPr lang="en-US" sz="2000">
                            <a:latin typeface="Cambria Math" panose="02040503050406030204" pitchFamily="18" charset="0"/>
                            <a:cs typeface="Arial" panose="020B0604020202020204" pitchFamily="34" charset="0"/>
                          </a:rPr>
                          <m:t>𝑐</m:t>
                        </m:r>
                      </m:sub>
                    </m:sSub>
                    <m:r>
                      <a:rPr lang="en-US" sz="200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cs typeface="Arial" panose="020B0604020202020204" pitchFamily="34" charset="0"/>
                      </a:rPr>
                      <m:t>y</m:t>
                    </m:r>
                    <m:r>
                      <a:rPr lang="en-US" sz="2000">
                        <a:latin typeface="Cambria Math" panose="02040503050406030204" pitchFamily="18" charset="0"/>
                        <a:cs typeface="Arial" panose="020B0604020202020204" pitchFamily="34" charset="0"/>
                      </a:rPr>
                      <m:t> , </m:t>
                    </m:r>
                    <m:sSub>
                      <m:sSubPr>
                        <m:ctrlPr>
                          <a:rPr lang="en-US" sz="2000" i="1">
                            <a:latin typeface="Cambria Math" panose="02040503050406030204" pitchFamily="18" charset="0"/>
                            <a:cs typeface="Arial" panose="020B0604020202020204" pitchFamily="34" charset="0"/>
                          </a:rPr>
                        </m:ctrlPr>
                      </m:sSubPr>
                      <m:e>
                        <m:r>
                          <a:rPr lang="en-US" sz="2000">
                            <a:latin typeface="Cambria Math" panose="02040503050406030204" pitchFamily="18" charset="0"/>
                            <a:cs typeface="Arial" panose="020B0604020202020204" pitchFamily="34" charset="0"/>
                          </a:rPr>
                          <m:t>𝑦</m:t>
                        </m:r>
                      </m:e>
                      <m:sub>
                        <m:r>
                          <a:rPr lang="en-US" sz="2000">
                            <a:latin typeface="Cambria Math" panose="02040503050406030204" pitchFamily="18" charset="0"/>
                            <a:cs typeface="Arial" panose="020B0604020202020204" pitchFamily="34" charset="0"/>
                          </a:rPr>
                          <m:t>𝑐</m:t>
                        </m:r>
                      </m:sub>
                    </m:sSub>
                    <m:r>
                      <a:rPr lang="en-US" sz="200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cs typeface="Arial" panose="020B0604020202020204" pitchFamily="34" charset="0"/>
                      </a:rPr>
                      <m:t>x</m:t>
                    </m:r>
                  </m:oMath>
                </a14:m>
                <a:r>
                  <a:rPr lang="en-US" sz="2000">
                    <a:latin typeface="Arial" panose="020B0604020202020204" pitchFamily="34" charset="0"/>
                    <a:cs typeface="Arial" panose="020B0604020202020204" pitchFamily="34" charset="0"/>
                  </a:rPr>
                  <a:t>)</a:t>
                </a:r>
              </a:p>
            </p:txBody>
          </p:sp>
        </mc:Choice>
        <mc:Fallback xmlns="">
          <p:sp>
            <p:nvSpPr>
              <p:cNvPr id="5" name="Rectangle 4">
                <a:extLst>
                  <a:ext uri="{FF2B5EF4-FFF2-40B4-BE49-F238E27FC236}">
                    <a16:creationId xmlns:a16="http://schemas.microsoft.com/office/drawing/2014/main" id="{456B920E-2660-44EB-A414-13B317028922}"/>
                  </a:ext>
                </a:extLst>
              </p:cNvPr>
              <p:cNvSpPr>
                <a:spLocks noRot="1" noChangeAspect="1" noMove="1" noResize="1" noEditPoints="1" noAdjustHandles="1" noChangeArrowheads="1" noChangeShapeType="1" noTextEdit="1"/>
              </p:cNvSpPr>
              <p:nvPr/>
            </p:nvSpPr>
            <p:spPr>
              <a:xfrm>
                <a:off x="4200939" y="3967741"/>
                <a:ext cx="4068418" cy="1728102"/>
              </a:xfrm>
              <a:prstGeom prst="rect">
                <a:avLst/>
              </a:prstGeom>
              <a:blipFill>
                <a:blip r:embed="rId7"/>
                <a:stretch>
                  <a:fillRect t="-353" b="-5654"/>
                </a:stretch>
              </a:blipFill>
            </p:spPr>
            <p:txBody>
              <a:bodyPr/>
              <a:lstStyle/>
              <a:p>
                <a:r>
                  <a:rPr lang="en-US">
                    <a:noFill/>
                  </a:rPr>
                  <a:t> </a:t>
                </a:r>
              </a:p>
            </p:txBody>
          </p:sp>
        </mc:Fallback>
      </mc:AlternateContent>
    </p:spTree>
    <p:extLst>
      <p:ext uri="{BB962C8B-B14F-4D97-AF65-F5344CB8AC3E}">
        <p14:creationId xmlns:p14="http://schemas.microsoft.com/office/powerpoint/2010/main" val="297707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372695" y="1612454"/>
            <a:ext cx="8466504" cy="1157250"/>
          </a:xfrm>
        </p:spPr>
        <p:txBody>
          <a:bodyPr>
            <a:noAutofit/>
          </a:bodyPr>
          <a:lstStyle/>
          <a:p>
            <a:pPr lvl="0" algn="just"/>
            <a:r>
              <a:rPr lang="en-US" sz="2800" b="1"/>
              <a:t>2.3. </a:t>
            </a:r>
            <a:r>
              <a:rPr lang="vi-VN" sz="2800" b="1"/>
              <a:t>Các giải thuật xây dựng thực thể cơ sở</a:t>
            </a:r>
            <a:endParaRPr lang="en-US" sz="2800" b="1"/>
          </a:p>
          <a:p>
            <a:pPr lvl="0" algn="just"/>
            <a:r>
              <a:rPr lang="vi-VN" sz="2000" b="1"/>
              <a:t>Giải thuật sinh đường tròn Bresenham (Scan Converting</a:t>
            </a:r>
            <a:r>
              <a:rPr lang="en-US" sz="2000" b="1"/>
              <a:t> </a:t>
            </a:r>
            <a:r>
              <a:rPr lang="vi-VN" sz="2000" b="1"/>
              <a:t>Circles)</a:t>
            </a:r>
            <a:endParaRPr lang="en-US" sz="4000" baseline="-2500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028262" y="206686"/>
            <a:ext cx="1122450" cy="1122450"/>
          </a:xfrm>
          <a:prstGeom prst="rect">
            <a:avLst/>
          </a:prstGeom>
        </p:spPr>
      </p:pic>
      <p:pic>
        <p:nvPicPr>
          <p:cNvPr id="6" name="Picture 5">
            <a:extLst>
              <a:ext uri="{FF2B5EF4-FFF2-40B4-BE49-F238E27FC236}">
                <a16:creationId xmlns:a16="http://schemas.microsoft.com/office/drawing/2014/main" id="{F2C9603A-8E00-4AFA-AE55-0F3CFDD26BA9}"/>
              </a:ext>
            </a:extLst>
          </p:cNvPr>
          <p:cNvPicPr>
            <a:picLocks noChangeAspect="1"/>
          </p:cNvPicPr>
          <p:nvPr/>
        </p:nvPicPr>
        <p:blipFill>
          <a:blip r:embed="rId5"/>
          <a:stretch>
            <a:fillRect/>
          </a:stretch>
        </p:blipFill>
        <p:spPr>
          <a:xfrm>
            <a:off x="8804487" y="1853754"/>
            <a:ext cx="3304707" cy="3049550"/>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616CA76B-E3C1-48CD-BB8C-4BA034DCBF34}"/>
                  </a:ext>
                </a:extLst>
              </p:cNvPr>
              <p:cNvSpPr txBox="1">
                <a:spLocks/>
              </p:cNvSpPr>
              <p:nvPr/>
            </p:nvSpPr>
            <p:spPr>
              <a:xfrm>
                <a:off x="610586" y="2786822"/>
                <a:ext cx="7605762" cy="2699577"/>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400" kern="1200">
                    <a:solidFill>
                      <a:schemeClr val="tx1"/>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q"/>
                  <a:defRPr sz="2400" kern="1200" cap="none" baseline="0">
                    <a:solidFill>
                      <a:schemeClr val="tx1"/>
                    </a:solidFill>
                    <a:effectLst/>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400" kern="1200">
                    <a:solidFill>
                      <a:schemeClr val="tx1"/>
                    </a:solidFill>
                    <a:effectLst/>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ü"/>
                  <a:defRPr sz="2400" kern="1200" cap="none" baseline="0">
                    <a:solidFill>
                      <a:schemeClr val="tx1"/>
                    </a:solidFill>
                    <a:effectLst/>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20000"/>
                  </a:lnSpc>
                  <a:spcBef>
                    <a:spcPts val="500"/>
                  </a:spcBef>
                  <a:buClr>
                    <a:schemeClr val="accent1"/>
                  </a:buClr>
                  <a:buSzPct val="100000"/>
                  <a:buFont typeface="Courier New" panose="02070309020205020404" pitchFamily="49" charset="0"/>
                  <a:buChar char="o"/>
                  <a:defRPr sz="2400" kern="1200">
                    <a:solidFill>
                      <a:schemeClr val="tx1"/>
                    </a:solidFill>
                    <a:effectLst/>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just"/>
                <a:r>
                  <a:rPr lang="en-US" smtClean="0"/>
                  <a:t>Đặt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𝑁</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a14:m>
                <a:r>
                  <a:rPr lang="vi-VN"/>
                  <a:t>.</a:t>
                </a:r>
                <a:endParaRPr lang="en-US"/>
              </a:p>
              <a:p>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ế</m:t>
                    </m:r>
                    <m:r>
                      <a:rPr lang="en-US" b="0" i="1" smtClean="0">
                        <a:latin typeface="Cambria Math" panose="02040503050406030204" pitchFamily="18" charset="0"/>
                      </a:rPr>
                      <m:t>𝑢</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m:t>
                        </m:r>
                      </m:sub>
                    </m:sSub>
                    <m:r>
                      <a:rPr lang="en-US" b="0" i="1" smtClean="0">
                        <a:latin typeface="Cambria Math" panose="02040503050406030204" pitchFamily="18" charset="0"/>
                      </a:rPr>
                      <m:t>&lt;0 </m:t>
                    </m:r>
                    <m:r>
                      <a:rPr lang="en-US" b="0" i="1" smtClean="0">
                        <a:latin typeface="Cambria Math" panose="02040503050406030204" pitchFamily="18" charset="0"/>
                      </a:rPr>
                      <m:t>𝑡h</m:t>
                    </m:r>
                    <m:r>
                      <a:rPr lang="en-US" b="0" i="1" smtClean="0">
                        <a:latin typeface="Cambria Math" panose="02040503050406030204" pitchFamily="18" charset="0"/>
                      </a:rPr>
                      <m:t>ì </m:t>
                    </m:r>
                    <m:r>
                      <a:rPr lang="en-US" i="1" smtClean="0">
                        <a:latin typeface="Cambria Math" panose="02040503050406030204" pitchFamily="18" charset="0"/>
                      </a:rPr>
                      <m:t>𝑥</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𝑥</m:t>
                        </m:r>
                      </m:e>
                      <m:sub>
                        <m:r>
                          <a:rPr lang="en-US" b="0" i="1" smtClean="0">
                            <a:latin typeface="Cambria Math" panose="02040503050406030204" pitchFamily="18" charset="0"/>
                          </a:rPr>
                          <m:t>𝑖</m:t>
                        </m:r>
                      </m:sub>
                    </m:sSub>
                    <m:r>
                      <a:rPr lang="en-US" i="1" smtClean="0">
                        <a:latin typeface="Cambria Math" panose="02040503050406030204" pitchFamily="18" charset="0"/>
                      </a:rPr>
                      <m:t>+</m:t>
                    </m:r>
                    <m:r>
                      <a:rPr lang="en-US" b="0" i="1" smtClean="0">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rPr>
                      <m:t>𝑦</m:t>
                    </m:r>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𝑦</m:t>
                        </m:r>
                      </m:e>
                      <m:sub>
                        <m:r>
                          <a:rPr lang="en-US" b="0" i="1" smtClean="0">
                            <a:latin typeface="Cambria Math" panose="02040503050406030204" pitchFamily="18" charset="0"/>
                          </a:rPr>
                          <m:t>𝑖</m:t>
                        </m:r>
                      </m:sub>
                    </m:sSub>
                  </m:oMath>
                </a14:m>
                <a:endParaRPr lang="en-US">
                  <a:ea typeface="Cambria Math" panose="02040503050406030204" pitchFamily="18" charset="0"/>
                </a:endParaRPr>
              </a:p>
              <a:p>
                <a14:m>
                  <m:oMath xmlns:m="http://schemas.openxmlformats.org/officeDocument/2006/math">
                    <m:r>
                      <a:rPr lang="en-US" i="1">
                        <a:latin typeface="Cambria Math" panose="02040503050406030204" pitchFamily="18" charset="0"/>
                      </a:rPr>
                      <m:t>𝑁</m:t>
                    </m:r>
                    <m:r>
                      <a:rPr lang="en-US" b="0" i="1" smtClean="0">
                        <a:latin typeface="Cambria Math" panose="02040503050406030204" pitchFamily="18" charset="0"/>
                      </a:rPr>
                      <m:t>𝑔</m:t>
                    </m:r>
                    <m:r>
                      <a:rPr lang="en-US" b="0" i="1" smtClean="0">
                        <a:latin typeface="Cambria Math" panose="02040503050406030204" pitchFamily="18" charset="0"/>
                      </a:rPr>
                      <m:t>ượ</m:t>
                    </m:r>
                    <m:r>
                      <a:rPr lang="en-US" b="0" i="1" smtClean="0">
                        <a:latin typeface="Cambria Math" panose="02040503050406030204" pitchFamily="18" charset="0"/>
                      </a:rPr>
                      <m:t>𝑐</m:t>
                    </m:r>
                    <m:r>
                      <a:rPr lang="en-US" b="0" i="1" smtClean="0">
                        <a:latin typeface="Cambria Math" panose="02040503050406030204" pitchFamily="18" charset="0"/>
                      </a:rPr>
                      <m:t> </m:t>
                    </m:r>
                    <m:r>
                      <a:rPr lang="en-US" b="0" i="1" smtClean="0">
                        <a:latin typeface="Cambria Math" panose="02040503050406030204" pitchFamily="18" charset="0"/>
                      </a:rPr>
                      <m:t>𝑙</m:t>
                    </m:r>
                    <m:r>
                      <a:rPr lang="en-US" b="0" i="1" smtClean="0">
                        <a:latin typeface="Cambria Math" panose="02040503050406030204" pitchFamily="18" charset="0"/>
                      </a:rPr>
                      <m:t>ạ</m:t>
                    </m:r>
                    <m:r>
                      <a:rPr lang="en-US" b="0" i="1" smtClean="0">
                        <a:latin typeface="Cambria Math" panose="02040503050406030204" pitchFamily="18" charset="0"/>
                      </a:rPr>
                      <m:t>𝑖</m:t>
                    </m:r>
                    <m:r>
                      <a:rPr lang="en-US" b="0" i="1" smtClean="0">
                        <a:latin typeface="Cambria Math" panose="02040503050406030204" pitchFamily="18" charset="0"/>
                      </a:rPr>
                      <m:t> </m:t>
                    </m:r>
                    <m:r>
                      <a:rPr lang="en-US" b="0" i="1" smtClean="0">
                        <a:latin typeface="Cambria Math" panose="02040503050406030204" pitchFamily="18" charset="0"/>
                      </a:rPr>
                      <m:t>𝑡h</m:t>
                    </m:r>
                    <m:r>
                      <a:rPr lang="en-US" b="0" i="1" smtClean="0">
                        <a:latin typeface="Cambria Math" panose="02040503050406030204" pitchFamily="18" charset="0"/>
                      </a:rPr>
                      <m:t>ì  </m:t>
                    </m:r>
                    <m:r>
                      <a:rPr lang="en-US" i="1">
                        <a:latin typeface="Cambria Math" panose="02040503050406030204" pitchFamily="18" charset="0"/>
                      </a:rPr>
                      <m:t>𝑥</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rPr>
                      <m:t>𝑦</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−1</m:t>
                    </m:r>
                  </m:oMath>
                </a14:m>
                <a:endParaRPr lang="en-US">
                  <a:ea typeface="Cambria Math" panose="02040503050406030204" pitchFamily="18" charset="0"/>
                </a:endParaRPr>
              </a:p>
              <a:p>
                <a:r>
                  <a:rPr lang="en-US">
                    <a:ea typeface="Cambria Math" panose="02040503050406030204" pitchFamily="18" charset="0"/>
                  </a:rPr>
                  <a:t>Trong đó: f(N) và f(S) gọi là sai số t</a:t>
                </a:r>
                <a:r>
                  <a:rPr lang="vi-VN">
                    <a:ea typeface="Cambria Math" panose="02040503050406030204" pitchFamily="18" charset="0"/>
                  </a:rPr>
                  <a:t>ư</a:t>
                </a:r>
                <a:r>
                  <a:rPr lang="en-US">
                    <a:ea typeface="Cambria Math" panose="02040503050406030204" pitchFamily="18" charset="0"/>
                  </a:rPr>
                  <a:t>ơng quan</a:t>
                </a:r>
              </a:p>
              <a:p>
                <a:pPr marL="457200" lvl="1" indent="0">
                  <a:buNone/>
                </a:pPr>
                <a:r>
                  <a:rPr lang="en-US">
                    <a:ea typeface="Cambria Math" panose="02040503050406030204" pitchFamily="18" charset="0"/>
                  </a:rPr>
                  <a:t>d, tham số quyết định</a:t>
                </a:r>
              </a:p>
              <a:p>
                <a:endParaRPr lang="en-US"/>
              </a:p>
            </p:txBody>
          </p:sp>
        </mc:Choice>
        <mc:Fallback xmlns="">
          <p:sp>
            <p:nvSpPr>
              <p:cNvPr id="7" name="Content Placeholder 2">
                <a:extLst>
                  <a:ext uri="{FF2B5EF4-FFF2-40B4-BE49-F238E27FC236}">
                    <a16:creationId xmlns:a16="http://schemas.microsoft.com/office/drawing/2014/main" id="{616CA76B-E3C1-48CD-BB8C-4BA034DCBF34}"/>
                  </a:ext>
                </a:extLst>
              </p:cNvPr>
              <p:cNvSpPr txBox="1">
                <a:spLocks noRot="1" noChangeAspect="1" noMove="1" noResize="1" noEditPoints="1" noAdjustHandles="1" noChangeArrowheads="1" noChangeShapeType="1" noTextEdit="1"/>
              </p:cNvSpPr>
              <p:nvPr/>
            </p:nvSpPr>
            <p:spPr>
              <a:xfrm>
                <a:off x="610586" y="2786822"/>
                <a:ext cx="7605762" cy="2699577"/>
              </a:xfrm>
              <a:prstGeom prst="rect">
                <a:avLst/>
              </a:prstGeom>
              <a:blipFill>
                <a:blip r:embed="rId6"/>
                <a:stretch>
                  <a:fillRect l="-1042" t="-451" b="-4966"/>
                </a:stretch>
              </a:blipFill>
            </p:spPr>
            <p:txBody>
              <a:bodyPr/>
              <a:lstStyle/>
              <a:p>
                <a:r>
                  <a:rPr lang="en-US">
                    <a:noFill/>
                  </a:rPr>
                  <a:t> </a:t>
                </a:r>
              </a:p>
            </p:txBody>
          </p:sp>
        </mc:Fallback>
      </mc:AlternateContent>
    </p:spTree>
    <p:extLst>
      <p:ext uri="{BB962C8B-B14F-4D97-AF65-F5344CB8AC3E}">
        <p14:creationId xmlns:p14="http://schemas.microsoft.com/office/powerpoint/2010/main" val="14841868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424986" y="1522679"/>
            <a:ext cx="9603276" cy="1122450"/>
          </a:xfrm>
        </p:spPr>
        <p:txBody>
          <a:bodyPr>
            <a:noAutofit/>
          </a:bodyPr>
          <a:lstStyle/>
          <a:p>
            <a:pPr lvl="0" algn="just"/>
            <a:r>
              <a:rPr lang="en-US" sz="2800" b="1"/>
              <a:t>2.3. </a:t>
            </a:r>
            <a:r>
              <a:rPr lang="vi-VN" sz="2800" b="1"/>
              <a:t>Các giải thuật xây dựng thực thể cơ sở</a:t>
            </a:r>
            <a:endParaRPr lang="en-US" sz="2800" b="1"/>
          </a:p>
          <a:p>
            <a:pPr lvl="0"/>
            <a:r>
              <a:rPr lang="vi-VN" sz="2000" b="1"/>
              <a:t>Giải thuật sinh đường tròn Bresenham (Scan Converting</a:t>
            </a:r>
            <a:r>
              <a:rPr lang="en-US" sz="2000" b="1"/>
              <a:t> </a:t>
            </a:r>
            <a:r>
              <a:rPr lang="vi-VN" sz="2000" b="1"/>
              <a:t>Circles)</a:t>
            </a:r>
            <a:endParaRPr lang="en-US" sz="200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028262" y="206686"/>
            <a:ext cx="1122450" cy="1122450"/>
          </a:xfrm>
          <a:prstGeom prst="rect">
            <a:avLst/>
          </a:prstGeom>
        </p:spPr>
      </p:pic>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B8C0AFE7-0115-42FC-9A88-187CA27974EF}"/>
                  </a:ext>
                </a:extLst>
              </p:cNvPr>
              <p:cNvSpPr txBox="1">
                <a:spLocks/>
              </p:cNvSpPr>
              <p:nvPr/>
            </p:nvSpPr>
            <p:spPr>
              <a:xfrm>
                <a:off x="424986" y="2645129"/>
                <a:ext cx="8109414" cy="3408352"/>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400" kern="1200">
                    <a:solidFill>
                      <a:schemeClr val="tx1"/>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q"/>
                  <a:defRPr sz="2400" kern="1200" cap="none" baseline="0">
                    <a:solidFill>
                      <a:schemeClr val="tx1"/>
                    </a:solidFill>
                    <a:effectLst/>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400" kern="1200">
                    <a:solidFill>
                      <a:schemeClr val="tx1"/>
                    </a:solidFill>
                    <a:effectLst/>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ü"/>
                  <a:defRPr sz="2400" kern="1200" cap="none" baseline="0">
                    <a:solidFill>
                      <a:schemeClr val="tx1"/>
                    </a:solidFill>
                    <a:effectLst/>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20000"/>
                  </a:lnSpc>
                  <a:spcBef>
                    <a:spcPts val="500"/>
                  </a:spcBef>
                  <a:buClr>
                    <a:schemeClr val="accent1"/>
                  </a:buClr>
                  <a:buSzPct val="100000"/>
                  <a:buFont typeface="Courier New" panose="02070309020205020404" pitchFamily="49" charset="0"/>
                  <a:buChar char="o"/>
                  <a:defRPr sz="2400" kern="1200">
                    <a:solidFill>
                      <a:schemeClr val="tx1"/>
                    </a:solidFill>
                    <a:effectLst/>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sz="2000"/>
                  <a:t>Áp dụng định lý pithagoras: </a:t>
                </a:r>
                <a14:m>
                  <m:oMath xmlns:m="http://schemas.openxmlformats.org/officeDocument/2006/math">
                    <m:sSup>
                      <m:sSupPr>
                        <m:ctrlPr>
                          <a:rPr lang="en-US" sz="2000" i="1" smtClean="0">
                            <a:latin typeface="Cambria Math" panose="02040503050406030204" pitchFamily="18" charset="0"/>
                          </a:rPr>
                        </m:ctrlPr>
                      </m:sSupPr>
                      <m:e>
                        <m:r>
                          <a:rPr lang="en-US" sz="2000" i="1" smtClean="0">
                            <a:latin typeface="Cambria Math" panose="02040503050406030204" pitchFamily="18" charset="0"/>
                          </a:rPr>
                          <m:t>𝑥</m:t>
                        </m:r>
                      </m:e>
                      <m:sup>
                        <m:r>
                          <a:rPr lang="en-US" sz="2000" i="1" smtClean="0">
                            <a:latin typeface="Cambria Math" panose="02040503050406030204" pitchFamily="18" charset="0"/>
                          </a:rPr>
                          <m:t>2</m:t>
                        </m:r>
                      </m:sup>
                    </m:sSup>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𝑦</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𝑟</m:t>
                        </m:r>
                      </m:e>
                      <m:sup>
                        <m:r>
                          <a:rPr lang="en-US" sz="2000" b="0" i="1" smtClean="0">
                            <a:latin typeface="Cambria Math" panose="02040503050406030204" pitchFamily="18" charset="0"/>
                          </a:rPr>
                          <m:t>2</m:t>
                        </m:r>
                      </m:sup>
                    </m:sSup>
                  </m:oMath>
                </a14:m>
                <a:r>
                  <a:rPr lang="en-US" sz="2000"/>
                  <a:t> </a:t>
                </a:r>
              </a:p>
              <a:p>
                <a:r>
                  <a:rPr lang="en-US" sz="2000"/>
                  <a:t>Khi đó các sai số f(S) và f(N) đ</a:t>
                </a:r>
                <a:r>
                  <a:rPr lang="vi-VN" sz="2000"/>
                  <a:t>ư</a:t>
                </a:r>
                <a:r>
                  <a:rPr lang="en-US" sz="2000"/>
                  <a:t>ợc xác định lại nh</a:t>
                </a:r>
                <a:r>
                  <a:rPr lang="vi-VN" sz="2000"/>
                  <a:t>ư</a:t>
                </a:r>
                <a:r>
                  <a:rPr lang="en-US" sz="2000"/>
                  <a:t> sau:</a:t>
                </a:r>
              </a:p>
              <a:p>
                <a14:m>
                  <m:oMath xmlns:m="http://schemas.openxmlformats.org/officeDocument/2006/math">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𝑁</m:t>
                        </m:r>
                      </m:e>
                    </m:d>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+1)</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e>
                      <m:sup>
                        <m:r>
                          <a:rPr lang="en-US" sz="2000" i="1">
                            <a:latin typeface="Cambria Math" panose="02040503050406030204" pitchFamily="18" charset="0"/>
                          </a:rPr>
                          <m:t>2</m:t>
                        </m:r>
                      </m:sup>
                    </m:sSup>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𝑟</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ứ</m:t>
                    </m:r>
                    <m:r>
                      <a:rPr lang="en-US" sz="2000" b="0" i="1" smtClean="0">
                        <a:latin typeface="Cambria Math" panose="02040503050406030204" pitchFamily="18" charset="0"/>
                      </a:rPr>
                      <m:t>𝑐</m:t>
                    </m:r>
                    <m:r>
                      <a:rPr lang="en-US" sz="2000" b="0" i="1" smtClean="0">
                        <a:latin typeface="Cambria Math" panose="02040503050406030204" pitchFamily="18" charset="0"/>
                      </a:rPr>
                      <m:t>: +</m:t>
                    </m:r>
                    <m:r>
                      <a:rPr lang="en-US" sz="2000" b="0" i="1" smtClean="0">
                        <a:latin typeface="Cambria Math" panose="02040503050406030204" pitchFamily="18" charset="0"/>
                      </a:rPr>
                      <m:t>𝑣𝑒</m:t>
                    </m:r>
                    <m:r>
                      <a:rPr lang="en-US" sz="2000" b="0" i="1" smtClean="0">
                        <a:latin typeface="Cambria Math" panose="02040503050406030204" pitchFamily="18" charset="0"/>
                      </a:rPr>
                      <m:t>)</m:t>
                    </m:r>
                  </m:oMath>
                </a14:m>
                <a:endParaRPr lang="en-US" sz="2000" b="0"/>
              </a:p>
              <a:p>
                <a14:m>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b="0" i="1" smtClean="0">
                            <a:latin typeface="Cambria Math" panose="02040503050406030204" pitchFamily="18" charset="0"/>
                          </a:rPr>
                          <m:t>𝑆</m:t>
                        </m:r>
                      </m:e>
                    </m:d>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+1)</m:t>
                        </m:r>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𝑦</m:t>
                            </m:r>
                          </m:e>
                          <m:sub>
                            <m:r>
                              <a:rPr lang="en-US" sz="2000" i="1">
                                <a:latin typeface="Cambria Math" panose="02040503050406030204" pitchFamily="18" charset="0"/>
                              </a:rPr>
                              <m:t>𝑖</m:t>
                            </m:r>
                          </m:sub>
                        </m:sSub>
                        <m:r>
                          <a:rPr lang="en-US" sz="2000" b="0" i="1" smtClean="0">
                            <a:latin typeface="Cambria Math" panose="02040503050406030204" pitchFamily="18" charset="0"/>
                          </a:rPr>
                          <m:t>−</m:t>
                        </m:r>
                        <m:r>
                          <a:rPr lang="en-US" sz="2000" i="1">
                            <a:latin typeface="Cambria Math" panose="02040503050406030204" pitchFamily="18" charset="0"/>
                          </a:rPr>
                          <m:t>1</m:t>
                        </m:r>
                        <m:r>
                          <a:rPr lang="en-US" sz="2000" b="0" i="1" smtClean="0">
                            <a:latin typeface="Cambria Math" panose="02040503050406030204" pitchFamily="18" charset="0"/>
                          </a:rPr>
                          <m:t>)</m:t>
                        </m:r>
                      </m:e>
                      <m:sup>
                        <m:r>
                          <a:rPr lang="en-US" sz="2000" i="1">
                            <a:latin typeface="Cambria Math" panose="02040503050406030204" pitchFamily="18" charset="0"/>
                          </a:rPr>
                          <m:t>2</m:t>
                        </m:r>
                      </m:sup>
                    </m:sSup>
                    <m:r>
                      <a:rPr lang="en-US" sz="2000" i="1">
                        <a:latin typeface="Cambria Math" panose="02040503050406030204" pitchFamily="18" charset="0"/>
                      </a:rPr>
                      <m:t> </m:t>
                    </m:r>
                    <m:r>
                      <a:rPr lang="en-US" sz="2000" i="1" smtClean="0">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𝑟</m:t>
                        </m:r>
                      </m:e>
                      <m:sup>
                        <m:r>
                          <a:rPr lang="en-US" sz="2000" i="1">
                            <a:latin typeface="Cambria Math" panose="02040503050406030204" pitchFamily="18" charset="0"/>
                          </a:rPr>
                          <m:t>2</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ứ</m:t>
                    </m:r>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𝑣𝑒</m:t>
                    </m:r>
                    <m:r>
                      <a:rPr lang="en-US" sz="2000" b="0" i="1" smtClean="0">
                        <a:latin typeface="Cambria Math" panose="02040503050406030204" pitchFamily="18" charset="0"/>
                      </a:rPr>
                      <m:t>)</m:t>
                    </m:r>
                  </m:oMath>
                </a14:m>
                <a:endParaRPr lang="es-ES" sz="2000"/>
              </a:p>
              <a:p>
                <a:r>
                  <a:rPr lang="es-ES" sz="2000"/>
                  <a:t>Từ đó: </a:t>
                </a:r>
                <a14:m>
                  <m:oMath xmlns:m="http://schemas.openxmlformats.org/officeDocument/2006/math">
                    <m:sSub>
                      <m:sSubPr>
                        <m:ctrlPr>
                          <a:rPr lang="es-ES" sz="2000" i="1" smtClean="0">
                            <a:latin typeface="Cambria Math" panose="02040503050406030204" pitchFamily="18" charset="0"/>
                          </a:rPr>
                        </m:ctrlPr>
                      </m:sSubPr>
                      <m:e>
                        <m:r>
                          <a:rPr lang="en-US" sz="2000" b="0" i="1" smtClean="0">
                            <a:latin typeface="Cambria Math" panose="02040503050406030204" pitchFamily="18" charset="0"/>
                          </a:rPr>
                          <m:t>𝑑</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=2</m:t>
                    </m:r>
                    <m:sSup>
                      <m:sSupPr>
                        <m:ctrlPr>
                          <a:rPr lang="en-US" sz="2000" i="1">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+1)</m:t>
                        </m:r>
                      </m:e>
                      <m:sup>
                        <m:r>
                          <a:rPr lang="en-US" sz="2000" i="1">
                            <a:latin typeface="Cambria Math" panose="02040503050406030204" pitchFamily="18" charset="0"/>
                          </a:rPr>
                          <m:t>2</m:t>
                        </m:r>
                      </m:sup>
                    </m:sSup>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b="0" i="1" smtClean="0">
                                <a:latin typeface="Cambria Math" panose="02040503050406030204" pitchFamily="18" charset="0"/>
                              </a:rPr>
                              <m:t>𝑦</m:t>
                            </m:r>
                          </m:e>
                          <m:sub>
                            <m:r>
                              <a:rPr lang="en-US" sz="2000" i="1">
                                <a:latin typeface="Cambria Math" panose="02040503050406030204" pitchFamily="18" charset="0"/>
                              </a:rPr>
                              <m:t>𝑖</m:t>
                            </m:r>
                          </m:sub>
                        </m:sSub>
                      </m:e>
                      <m:sup>
                        <m:r>
                          <a:rPr lang="en-US" sz="2000" i="1">
                            <a:latin typeface="Cambria Math" panose="02040503050406030204" pitchFamily="18" charset="0"/>
                          </a:rPr>
                          <m:t>2</m:t>
                        </m:r>
                      </m:sup>
                    </m:sSup>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i="1">
                            <a:latin typeface="Cambria Math" panose="02040503050406030204" pitchFamily="18" charset="0"/>
                          </a:rPr>
                          <m:t>−1)</m:t>
                        </m:r>
                      </m:e>
                      <m:sup>
                        <m:r>
                          <a:rPr lang="en-US" sz="2000" i="1">
                            <a:latin typeface="Cambria Math" panose="02040503050406030204" pitchFamily="18" charset="0"/>
                          </a:rPr>
                          <m:t>2</m:t>
                        </m:r>
                      </m:sup>
                    </m:sSup>
                    <m:r>
                      <a:rPr lang="en-US" sz="2000" b="0" i="1" smtClean="0">
                        <a:latin typeface="Cambria Math" panose="02040503050406030204" pitchFamily="18" charset="0"/>
                      </a:rPr>
                      <m:t> −2</m:t>
                    </m:r>
                    <m:sSup>
                      <m:sSupPr>
                        <m:ctrlPr>
                          <a:rPr lang="en-US" sz="2000" i="1">
                            <a:latin typeface="Cambria Math" panose="02040503050406030204" pitchFamily="18" charset="0"/>
                          </a:rPr>
                        </m:ctrlPr>
                      </m:sSupPr>
                      <m:e>
                        <m:r>
                          <a:rPr lang="en-US" sz="2000" i="1">
                            <a:latin typeface="Cambria Math" panose="02040503050406030204" pitchFamily="18" charset="0"/>
                          </a:rPr>
                          <m:t>𝑟</m:t>
                        </m:r>
                      </m:e>
                      <m:sup>
                        <m:r>
                          <a:rPr lang="en-US" sz="2000" i="1">
                            <a:latin typeface="Cambria Math" panose="02040503050406030204" pitchFamily="18" charset="0"/>
                          </a:rPr>
                          <m:t>2</m:t>
                        </m:r>
                      </m:sup>
                    </m:sSup>
                  </m:oMath>
                </a14:m>
                <a:endParaRPr lang="es-ES" sz="2000"/>
              </a:p>
              <a:p>
                <a:r>
                  <a:rPr lang="es-ES" sz="2000"/>
                  <a:t>Và </a:t>
                </a:r>
                <a14:m>
                  <m:oMath xmlns:m="http://schemas.openxmlformats.org/officeDocument/2006/math">
                    <m:sSub>
                      <m:sSubPr>
                        <m:ctrlPr>
                          <a:rPr lang="es-E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𝑖</m:t>
                        </m:r>
                        <m:r>
                          <a:rPr lang="en-US" sz="2000" b="0" i="1" smtClean="0">
                            <a:latin typeface="Cambria Math" panose="02040503050406030204" pitchFamily="18" charset="0"/>
                          </a:rPr>
                          <m:t>+1</m:t>
                        </m:r>
                      </m:sub>
                    </m:sSub>
                    <m:r>
                      <a:rPr lang="en-US" sz="2000" i="1">
                        <a:latin typeface="Cambria Math" panose="02040503050406030204" pitchFamily="18" charset="0"/>
                      </a:rPr>
                      <m:t>=2</m:t>
                    </m:r>
                    <m:sSup>
                      <m:sSupPr>
                        <m:ctrlPr>
                          <a:rPr lang="en-US" sz="2000" i="1">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b="0" i="1" smtClean="0">
                            <a:latin typeface="Cambria Math" panose="02040503050406030204" pitchFamily="18" charset="0"/>
                          </a:rPr>
                          <m:t>2</m:t>
                        </m:r>
                        <m:r>
                          <a:rPr lang="en-US" sz="2000" i="1">
                            <a:latin typeface="Cambria Math" panose="02040503050406030204" pitchFamily="18" charset="0"/>
                          </a:rPr>
                          <m:t>)</m:t>
                        </m:r>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r>
                              <a:rPr lang="en-US" sz="2000" b="0" i="1" smtClean="0">
                                <a:latin typeface="Cambria Math" panose="02040503050406030204" pitchFamily="18" charset="0"/>
                              </a:rPr>
                              <m:t>+1</m:t>
                            </m:r>
                          </m:sub>
                        </m:sSub>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r>
                              <a:rPr lang="en-US" sz="2000" b="0" i="1" smtClean="0">
                                <a:latin typeface="Cambria Math" panose="02040503050406030204" pitchFamily="18" charset="0"/>
                              </a:rPr>
                              <m:t>+1</m:t>
                            </m:r>
                          </m:sub>
                        </m:sSub>
                        <m:r>
                          <a:rPr lang="en-US" sz="2000" i="1">
                            <a:latin typeface="Cambria Math" panose="02040503050406030204" pitchFamily="18" charset="0"/>
                          </a:rPr>
                          <m:t>−1)</m:t>
                        </m:r>
                      </m:e>
                      <m:sup>
                        <m:r>
                          <a:rPr lang="en-US" sz="2000" i="1">
                            <a:latin typeface="Cambria Math" panose="02040503050406030204" pitchFamily="18" charset="0"/>
                          </a:rPr>
                          <m:t>2</m:t>
                        </m:r>
                      </m:sup>
                    </m:sSup>
                    <m:r>
                      <a:rPr lang="en-US" sz="2000" i="1">
                        <a:latin typeface="Cambria Math" panose="02040503050406030204" pitchFamily="18" charset="0"/>
                      </a:rPr>
                      <m:t> −2</m:t>
                    </m:r>
                    <m:sSup>
                      <m:sSupPr>
                        <m:ctrlPr>
                          <a:rPr lang="en-US" sz="2000" i="1">
                            <a:latin typeface="Cambria Math" panose="02040503050406030204" pitchFamily="18" charset="0"/>
                          </a:rPr>
                        </m:ctrlPr>
                      </m:sSupPr>
                      <m:e>
                        <m:r>
                          <a:rPr lang="en-US" sz="2000" i="1">
                            <a:latin typeface="Cambria Math" panose="02040503050406030204" pitchFamily="18" charset="0"/>
                          </a:rPr>
                          <m:t>𝑟</m:t>
                        </m:r>
                      </m:e>
                      <m:sup>
                        <m:r>
                          <a:rPr lang="en-US" sz="2000" i="1">
                            <a:latin typeface="Cambria Math" panose="02040503050406030204" pitchFamily="18" charset="0"/>
                          </a:rPr>
                          <m:t>2</m:t>
                        </m:r>
                      </m:sup>
                    </m:sSup>
                  </m:oMath>
                </a14:m>
                <a:endParaRPr lang="en-US" sz="2000"/>
              </a:p>
            </p:txBody>
          </p:sp>
        </mc:Choice>
        <mc:Fallback xmlns="">
          <p:sp>
            <p:nvSpPr>
              <p:cNvPr id="5" name="Content Placeholder 2">
                <a:extLst>
                  <a:ext uri="{FF2B5EF4-FFF2-40B4-BE49-F238E27FC236}">
                    <a16:creationId xmlns:a16="http://schemas.microsoft.com/office/drawing/2014/main" id="{B8C0AFE7-0115-42FC-9A88-187CA27974EF}"/>
                  </a:ext>
                </a:extLst>
              </p:cNvPr>
              <p:cNvSpPr txBox="1">
                <a:spLocks noRot="1" noChangeAspect="1" noMove="1" noResize="1" noEditPoints="1" noAdjustHandles="1" noChangeArrowheads="1" noChangeShapeType="1" noTextEdit="1"/>
              </p:cNvSpPr>
              <p:nvPr/>
            </p:nvSpPr>
            <p:spPr>
              <a:xfrm>
                <a:off x="424986" y="2645129"/>
                <a:ext cx="8109414" cy="3408352"/>
              </a:xfrm>
              <a:prstGeom prst="rect">
                <a:avLst/>
              </a:prstGeom>
              <a:blipFill>
                <a:blip r:embed="rId5"/>
                <a:stretch>
                  <a:fillRect l="-677" t="-179"/>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3C9B3CA6-387F-45CB-B461-D5316223C0EA}"/>
              </a:ext>
            </a:extLst>
          </p:cNvPr>
          <p:cNvPicPr>
            <a:picLocks noChangeAspect="1"/>
          </p:cNvPicPr>
          <p:nvPr/>
        </p:nvPicPr>
        <p:blipFill>
          <a:blip r:embed="rId6"/>
          <a:stretch>
            <a:fillRect/>
          </a:stretch>
        </p:blipFill>
        <p:spPr>
          <a:xfrm>
            <a:off x="7810911" y="2867653"/>
            <a:ext cx="3956103" cy="2467668"/>
          </a:xfrm>
          <a:prstGeom prst="rect">
            <a:avLst/>
          </a:prstGeom>
        </p:spPr>
      </p:pic>
    </p:spTree>
    <p:extLst>
      <p:ext uri="{BB962C8B-B14F-4D97-AF65-F5344CB8AC3E}">
        <p14:creationId xmlns:p14="http://schemas.microsoft.com/office/powerpoint/2010/main" val="36979984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424986" y="1522679"/>
            <a:ext cx="9603276" cy="1122450"/>
          </a:xfrm>
        </p:spPr>
        <p:txBody>
          <a:bodyPr>
            <a:noAutofit/>
          </a:bodyPr>
          <a:lstStyle/>
          <a:p>
            <a:pPr lvl="0" algn="just"/>
            <a:r>
              <a:rPr lang="en-US" sz="2800" b="1"/>
              <a:t>2.3. </a:t>
            </a:r>
            <a:r>
              <a:rPr lang="vi-VN" sz="2800" b="1"/>
              <a:t>Các giải thuật xây dựng thực thể cơ sở</a:t>
            </a:r>
            <a:endParaRPr lang="en-US" sz="2800" b="1"/>
          </a:p>
          <a:p>
            <a:pPr lvl="0"/>
            <a:r>
              <a:rPr lang="vi-VN" sz="2000" b="1"/>
              <a:t>Giải thuật sinh đường tròn Bresenham (Scan Converting</a:t>
            </a:r>
            <a:r>
              <a:rPr lang="en-US" sz="2000" b="1"/>
              <a:t> </a:t>
            </a:r>
            <a:r>
              <a:rPr lang="vi-VN" sz="2000" b="1"/>
              <a:t>Circles)</a:t>
            </a:r>
            <a:endParaRPr lang="en-US" sz="200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028262" y="206686"/>
            <a:ext cx="1122450" cy="1122450"/>
          </a:xfrm>
          <a:prstGeom prst="rect">
            <a:avLst/>
          </a:prstGeom>
        </p:spPr>
      </p:pic>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B8C0AFE7-0115-42FC-9A88-187CA27974EF}"/>
                  </a:ext>
                </a:extLst>
              </p:cNvPr>
              <p:cNvSpPr txBox="1">
                <a:spLocks/>
              </p:cNvSpPr>
              <p:nvPr/>
            </p:nvSpPr>
            <p:spPr>
              <a:xfrm>
                <a:off x="424985" y="2645129"/>
                <a:ext cx="8970805" cy="3408352"/>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400" kern="1200">
                    <a:solidFill>
                      <a:schemeClr val="tx1"/>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q"/>
                  <a:defRPr sz="2400" kern="1200" cap="none" baseline="0">
                    <a:solidFill>
                      <a:schemeClr val="tx1"/>
                    </a:solidFill>
                    <a:effectLst/>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400" kern="1200">
                    <a:solidFill>
                      <a:schemeClr val="tx1"/>
                    </a:solidFill>
                    <a:effectLst/>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ü"/>
                  <a:defRPr sz="2400" kern="1200" cap="none" baseline="0">
                    <a:solidFill>
                      <a:schemeClr val="tx1"/>
                    </a:solidFill>
                    <a:effectLst/>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20000"/>
                  </a:lnSpc>
                  <a:spcBef>
                    <a:spcPts val="500"/>
                  </a:spcBef>
                  <a:buClr>
                    <a:schemeClr val="accent1"/>
                  </a:buClr>
                  <a:buSzPct val="100000"/>
                  <a:buFont typeface="Courier New" panose="02070309020205020404" pitchFamily="49" charset="0"/>
                  <a:buChar char="o"/>
                  <a:defRPr sz="2400" kern="1200">
                    <a:solidFill>
                      <a:schemeClr val="tx1"/>
                    </a:solidFill>
                    <a:effectLst/>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14:m>
                  <m:oMath xmlns:m="http://schemas.openxmlformats.org/officeDocument/2006/math">
                    <m:sSub>
                      <m:sSubPr>
                        <m:ctrlPr>
                          <a:rPr lang="es-ES" sz="2000" i="1" smtClean="0">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b="0" i="0" smtClean="0">
                        <a:latin typeface="Cambria Math" panose="02040503050406030204" pitchFamily="18" charset="0"/>
                      </a:rPr>
                      <m:t> −</m:t>
                    </m:r>
                    <m:sSub>
                      <m:sSubPr>
                        <m:ctrlPr>
                          <a:rPr lang="es-E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b="0" i="1" smtClean="0">
                        <a:latin typeface="Cambria Math" panose="02040503050406030204" pitchFamily="18" charset="0"/>
                      </a:rPr>
                      <m:t>2</m:t>
                    </m:r>
                    <m:d>
                      <m:dPr>
                        <m:begChr m:val="["/>
                        <m:endChr m:val="]"/>
                        <m:ctrlPr>
                          <a:rPr lang="en-US" sz="2000" b="0" i="1" smtClean="0">
                            <a:latin typeface="Cambria Math" panose="02040503050406030204" pitchFamily="18" charset="0"/>
                          </a:rPr>
                        </m:ctrlPr>
                      </m:dPr>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+2</m:t>
                                </m:r>
                              </m:e>
                            </m:d>
                          </m:e>
                          <m:sup>
                            <m:r>
                              <a:rPr lang="en-US" sz="2000" i="1">
                                <a:latin typeface="Cambria Math" panose="02040503050406030204" pitchFamily="18" charset="0"/>
                              </a:rPr>
                              <m:t>2</m:t>
                            </m:r>
                          </m:sup>
                        </m:sSup>
                        <m:r>
                          <a:rPr lang="en-US" sz="2000" b="0" i="1" smtClean="0">
                            <a:latin typeface="Cambria Math" panose="02040503050406030204" pitchFamily="18" charset="0"/>
                          </a:rPr>
                          <m:t> −</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+1</m:t>
                                </m:r>
                              </m:e>
                            </m:d>
                          </m:e>
                          <m:sup>
                            <m:r>
                              <a:rPr lang="en-US" sz="2000" i="1">
                                <a:latin typeface="Cambria Math" panose="02040503050406030204" pitchFamily="18" charset="0"/>
                              </a:rPr>
                              <m:t>2</m:t>
                            </m:r>
                          </m:sup>
                        </m:sSup>
                      </m:e>
                    </m:d>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r>
                              <a:rPr lang="en-US" sz="2000" i="1">
                                <a:latin typeface="Cambria Math" panose="02040503050406030204" pitchFamily="18" charset="0"/>
                              </a:rPr>
                              <m:t>+1</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rPr>
                              <m:t>𝑦</m:t>
                            </m:r>
                          </m:e>
                          <m:sub>
                            <m:r>
                              <a:rPr lang="en-US" sz="2000" i="1">
                                <a:latin typeface="Cambria Math" panose="02040503050406030204" pitchFamily="18" charset="0"/>
                              </a:rPr>
                              <m:t>𝑖</m:t>
                            </m:r>
                          </m:sub>
                        </m:sSub>
                      </m:e>
                      <m:sup>
                        <m:r>
                          <a:rPr lang="en-US" sz="2000" i="1">
                            <a:latin typeface="Cambria Math" panose="02040503050406030204" pitchFamily="18" charset="0"/>
                          </a:rPr>
                          <m:t>2</m:t>
                        </m:r>
                      </m:sup>
                    </m:sSup>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−1</m:t>
                            </m:r>
                          </m:e>
                        </m:d>
                      </m:e>
                      <m:sup>
                        <m:r>
                          <a:rPr lang="en-US" sz="2000" i="1">
                            <a:latin typeface="Cambria Math" panose="02040503050406030204" pitchFamily="18" charset="0"/>
                          </a:rPr>
                          <m:t>2</m:t>
                        </m:r>
                      </m:sup>
                    </m:sSup>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i="1">
                            <a:latin typeface="Cambria Math" panose="02040503050406030204" pitchFamily="18" charset="0"/>
                          </a:rPr>
                          <m:t>−1)</m:t>
                        </m:r>
                      </m:e>
                      <m:sup>
                        <m:r>
                          <a:rPr lang="en-US" sz="2000" i="1">
                            <a:latin typeface="Cambria Math" panose="02040503050406030204" pitchFamily="18" charset="0"/>
                          </a:rPr>
                          <m:t>2</m:t>
                        </m:r>
                      </m:sup>
                    </m:sSup>
                  </m:oMath>
                </a14:m>
                <a:endParaRPr lang="es-ES" sz="2000"/>
              </a:p>
              <a:p>
                <a14:m>
                  <m:oMath xmlns:m="http://schemas.openxmlformats.org/officeDocument/2006/math">
                    <m:r>
                      <a:rPr lang="en-US" sz="2000" b="0" i="1" smtClean="0">
                        <a:latin typeface="Cambria Math" panose="02040503050406030204" pitchFamily="18" charset="0"/>
                      </a:rPr>
                      <m:t>=2</m:t>
                    </m:r>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2</m:t>
                            </m:r>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+3</m:t>
                        </m:r>
                      </m:e>
                    </m:d>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sSup>
                          <m:sSupPr>
                            <m:ctrlPr>
                              <a:rPr lang="en-US" sz="2000" i="1">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−1)</m:t>
                            </m:r>
                          </m:e>
                          <m:sup>
                            <m:r>
                              <a:rPr lang="en-US" sz="2000" i="1">
                                <a:latin typeface="Cambria Math" panose="02040503050406030204" pitchFamily="18" charset="0"/>
                              </a:rPr>
                              <m:t>2</m:t>
                            </m:r>
                          </m:sup>
                        </m:sSup>
                        <m:r>
                          <a:rPr lang="en-US" sz="2000" b="0" i="1" smtClean="0">
                            <a:latin typeface="Cambria Math" panose="02040503050406030204" pitchFamily="18" charset="0"/>
                          </a:rPr>
                          <m:t>−</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i="1">
                            <a:latin typeface="Cambria Math" panose="02040503050406030204" pitchFamily="18" charset="0"/>
                          </a:rPr>
                          <m:t>−1)</m:t>
                        </m:r>
                      </m:e>
                      <m:sup>
                        <m:r>
                          <a:rPr lang="en-US" sz="2000" i="1">
                            <a:latin typeface="Cambria Math" panose="02040503050406030204" pitchFamily="18" charset="0"/>
                          </a:rPr>
                          <m:t>2</m:t>
                        </m:r>
                      </m:sup>
                    </m:sSup>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r>
                              <a:rPr lang="en-US" sz="2000" b="0" i="1" smtClean="0">
                                <a:latin typeface="Cambria Math" panose="02040503050406030204" pitchFamily="18" charset="0"/>
                              </a:rPr>
                              <m:t>+1</m:t>
                            </m:r>
                          </m:sub>
                        </m:sSub>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e>
                      <m:sup>
                        <m:r>
                          <a:rPr lang="en-US" sz="2000" i="1">
                            <a:latin typeface="Cambria Math" panose="02040503050406030204" pitchFamily="18" charset="0"/>
                          </a:rPr>
                          <m:t>2</m:t>
                        </m:r>
                      </m:sup>
                    </m:sSup>
                  </m:oMath>
                </a14:m>
                <a:endParaRPr lang="es-ES" sz="2000"/>
              </a:p>
              <a:p>
                <a:r>
                  <a:rPr lang="es-ES" sz="2000"/>
                  <a:t>Nếu </a:t>
                </a:r>
                <a14:m>
                  <m:oMath xmlns:m="http://schemas.openxmlformats.org/officeDocument/2006/math">
                    <m:sSub>
                      <m:sSubPr>
                        <m:ctrlPr>
                          <a:rPr lang="es-E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𝑖</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0 </m:t>
                    </m:r>
                  </m:oMath>
                </a14:m>
                <a:r>
                  <a:rPr lang="es-ES" sz="2000"/>
                  <a:t>thì N được chọn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b="0" i="1" smtClean="0">
                        <a:latin typeface="Cambria Math" panose="02040503050406030204" pitchFamily="18" charset="0"/>
                      </a:rPr>
                      <m:t>+1</m:t>
                    </m:r>
                  </m:oMath>
                </a14:m>
                <a:r>
                  <a:rPr lang="es-ES" sz="2000"/>
                  <a:t> và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𝑦</m:t>
                        </m:r>
                      </m:e>
                      <m:sub>
                        <m:r>
                          <a:rPr lang="en-US" sz="2000" i="1">
                            <a:latin typeface="Cambria Math" panose="02040503050406030204" pitchFamily="18" charset="0"/>
                          </a:rPr>
                          <m:t>𝑖</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𝑦</m:t>
                        </m:r>
                      </m:e>
                      <m:sub>
                        <m:r>
                          <a:rPr lang="en-US" sz="2000" i="1">
                            <a:latin typeface="Cambria Math" panose="02040503050406030204" pitchFamily="18" charset="0"/>
                          </a:rPr>
                          <m:t>𝑖</m:t>
                        </m:r>
                      </m:sub>
                    </m:sSub>
                  </m:oMath>
                </a14:m>
                <a:endParaRPr lang="es-ES" sz="2000"/>
              </a:p>
              <a:p>
                <a:pPr lvl="1"/>
                <a14:m>
                  <m:oMath xmlns:m="http://schemas.openxmlformats.org/officeDocument/2006/math">
                    <m:sSub>
                      <m:sSubPr>
                        <m:ctrlPr>
                          <a:rPr lang="es-E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𝑖</m:t>
                        </m:r>
                        <m:r>
                          <a:rPr lang="en-US" sz="2000" b="0" i="1" smtClean="0">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𝑑</m:t>
                        </m:r>
                      </m:e>
                      <m:sub>
                        <m:r>
                          <a:rPr lang="en-US" sz="2000" i="1">
                            <a:latin typeface="Cambria Math" panose="02040503050406030204" pitchFamily="18" charset="0"/>
                          </a:rPr>
                          <m:t>𝑖</m:t>
                        </m:r>
                      </m:sub>
                    </m:sSub>
                    <m:r>
                      <a:rPr lang="en-US" sz="2000" b="0" i="1" smtClean="0">
                        <a:latin typeface="Cambria Math" panose="02040503050406030204" pitchFamily="18" charset="0"/>
                      </a:rPr>
                      <m:t>+</m:t>
                    </m:r>
                    <m:r>
                      <a:rPr lang="en-US" sz="2000" i="1">
                        <a:latin typeface="Cambria Math" panose="02040503050406030204" pitchFamily="18" charset="0"/>
                      </a:rPr>
                      <m:t>2</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2</m:t>
                            </m:r>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+3</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4</m:t>
                        </m:r>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+6</m:t>
                    </m:r>
                  </m:oMath>
                </a14:m>
                <a:endParaRPr lang="en-US" sz="2000"/>
              </a:p>
              <a:p>
                <a:r>
                  <a:rPr lang="en-US" sz="2000"/>
                  <a:t>Nếu </a:t>
                </a:r>
                <a14:m>
                  <m:oMath xmlns:m="http://schemas.openxmlformats.org/officeDocument/2006/math">
                    <m:sSub>
                      <m:sSubPr>
                        <m:ctrlPr>
                          <a:rPr lang="es-E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𝑖</m:t>
                        </m:r>
                      </m:sub>
                    </m:sSub>
                    <m:r>
                      <a:rPr lang="en-US" sz="2000" b="0" i="1" smtClean="0">
                        <a:latin typeface="Cambria Math" panose="02040503050406030204" pitchFamily="18" charset="0"/>
                        <a:ea typeface="Cambria Math" panose="02040503050406030204" pitchFamily="18" charset="0"/>
                      </a:rPr>
                      <m:t>&gt;</m:t>
                    </m:r>
                    <m:r>
                      <a:rPr lang="en-US" sz="2000" i="1">
                        <a:latin typeface="Cambria Math" panose="02040503050406030204" pitchFamily="18" charset="0"/>
                        <a:ea typeface="Cambria Math" panose="02040503050406030204" pitchFamily="18" charset="0"/>
                      </a:rPr>
                      <m:t>0 </m:t>
                    </m:r>
                  </m:oMath>
                </a14:m>
                <a:r>
                  <a:rPr lang="es-ES" sz="2000"/>
                  <a:t>thì S được chọn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+1</m:t>
                    </m:r>
                  </m:oMath>
                </a14:m>
                <a:r>
                  <a:rPr lang="es-ES" sz="2000"/>
                  <a:t> và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b="0" i="1" smtClean="0">
                        <a:latin typeface="Cambria Math" panose="02040503050406030204" pitchFamily="18" charset="0"/>
                      </a:rPr>
                      <m:t>−1</m:t>
                    </m:r>
                  </m:oMath>
                </a14:m>
                <a:endParaRPr lang="es-ES" sz="2000"/>
              </a:p>
              <a:p>
                <a:pPr lvl="1"/>
                <a14:m>
                  <m:oMath xmlns:m="http://schemas.openxmlformats.org/officeDocument/2006/math">
                    <m:sSub>
                      <m:sSubPr>
                        <m:ctrlPr>
                          <a:rPr lang="es-E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𝑖</m:t>
                        </m:r>
                      </m:sub>
                    </m:sSub>
                    <m:r>
                      <a:rPr lang="en-US" sz="2000" i="1">
                        <a:latin typeface="Cambria Math" panose="02040503050406030204" pitchFamily="18" charset="0"/>
                      </a:rPr>
                      <m:t>+2</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2</m:t>
                            </m:r>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+3</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4</m:t>
                        </m:r>
                        <m:r>
                          <a:rPr lang="en-US" sz="2000" b="0" i="1" smtClean="0">
                            <a:latin typeface="Cambria Math" panose="02040503050406030204" pitchFamily="18" charset="0"/>
                          </a:rPr>
                          <m:t>𝑦</m:t>
                        </m:r>
                      </m:e>
                      <m:sub>
                        <m:r>
                          <a:rPr lang="en-US" sz="2000" i="1">
                            <a:latin typeface="Cambria Math" panose="02040503050406030204" pitchFamily="18" charset="0"/>
                          </a:rPr>
                          <m:t>𝑖</m:t>
                        </m:r>
                      </m:sub>
                    </m:sSub>
                    <m:r>
                      <a:rPr lang="en-US" sz="2000" b="0" i="1" smtClean="0">
                        <a:latin typeface="Cambria Math" panose="02040503050406030204" pitchFamily="18" charset="0"/>
                      </a:rPr>
                      <m:t>+4</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4</m:t>
                        </m:r>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4</m:t>
                        </m:r>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b="0" i="1" smtClean="0">
                        <a:latin typeface="Cambria Math" panose="02040503050406030204" pitchFamily="18" charset="0"/>
                      </a:rPr>
                      <m:t>10</m:t>
                    </m:r>
                  </m:oMath>
                </a14:m>
                <a:endParaRPr lang="en-US" sz="2000"/>
              </a:p>
              <a:p>
                <a:endParaRPr lang="en-US" sz="2000"/>
              </a:p>
            </p:txBody>
          </p:sp>
        </mc:Choice>
        <mc:Fallback xmlns="">
          <p:sp>
            <p:nvSpPr>
              <p:cNvPr id="5" name="Content Placeholder 2">
                <a:extLst>
                  <a:ext uri="{FF2B5EF4-FFF2-40B4-BE49-F238E27FC236}">
                    <a16:creationId xmlns:a16="http://schemas.microsoft.com/office/drawing/2014/main" id="{B8C0AFE7-0115-42FC-9A88-187CA27974EF}"/>
                  </a:ext>
                </a:extLst>
              </p:cNvPr>
              <p:cNvSpPr txBox="1">
                <a:spLocks noRot="1" noChangeAspect="1" noMove="1" noResize="1" noEditPoints="1" noAdjustHandles="1" noChangeArrowheads="1" noChangeShapeType="1" noTextEdit="1"/>
              </p:cNvSpPr>
              <p:nvPr/>
            </p:nvSpPr>
            <p:spPr>
              <a:xfrm>
                <a:off x="424985" y="2645129"/>
                <a:ext cx="8970805" cy="3408352"/>
              </a:xfrm>
              <a:prstGeom prst="rect">
                <a:avLst/>
              </a:prstGeom>
              <a:blipFill>
                <a:blip r:embed="rId5"/>
                <a:stretch>
                  <a:fillRect l="-612"/>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B9D7EDDA-239C-4451-9B7E-5711CED3D380}"/>
              </a:ext>
            </a:extLst>
          </p:cNvPr>
          <p:cNvPicPr>
            <a:picLocks noChangeAspect="1"/>
          </p:cNvPicPr>
          <p:nvPr/>
        </p:nvPicPr>
        <p:blipFill>
          <a:blip r:embed="rId6"/>
          <a:stretch>
            <a:fillRect/>
          </a:stretch>
        </p:blipFill>
        <p:spPr>
          <a:xfrm>
            <a:off x="8139284" y="3363289"/>
            <a:ext cx="3956103" cy="2467668"/>
          </a:xfrm>
          <a:prstGeom prst="rect">
            <a:avLst/>
          </a:prstGeom>
        </p:spPr>
      </p:pic>
    </p:spTree>
    <p:extLst>
      <p:ext uri="{BB962C8B-B14F-4D97-AF65-F5344CB8AC3E}">
        <p14:creationId xmlns:p14="http://schemas.microsoft.com/office/powerpoint/2010/main" val="14700901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424986" y="1522679"/>
            <a:ext cx="9603276" cy="1122450"/>
          </a:xfrm>
        </p:spPr>
        <p:txBody>
          <a:bodyPr>
            <a:noAutofit/>
          </a:bodyPr>
          <a:lstStyle/>
          <a:p>
            <a:pPr lvl="0" algn="just"/>
            <a:r>
              <a:rPr lang="en-US" sz="2800" b="1"/>
              <a:t>2.3. </a:t>
            </a:r>
            <a:r>
              <a:rPr lang="vi-VN" sz="2800" b="1"/>
              <a:t>Các giải thuật xây dựng thực thể cơ sở</a:t>
            </a:r>
            <a:endParaRPr lang="en-US" sz="2800" b="1"/>
          </a:p>
          <a:p>
            <a:pPr lvl="0"/>
            <a:r>
              <a:rPr lang="vi-VN" sz="2000" b="1"/>
              <a:t>Giải thuật sinh đường tròn Bresenham (Scan Converting</a:t>
            </a:r>
            <a:r>
              <a:rPr lang="en-US" sz="2000" b="1"/>
              <a:t> </a:t>
            </a:r>
            <a:r>
              <a:rPr lang="vi-VN" sz="2000" b="1"/>
              <a:t>Circles)</a:t>
            </a:r>
            <a:endParaRPr lang="en-US" sz="200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028262" y="206686"/>
            <a:ext cx="1122450" cy="1122450"/>
          </a:xfrm>
          <a:prstGeom prst="rect">
            <a:avLst/>
          </a:prstGeom>
        </p:spPr>
      </p:pic>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B8C0AFE7-0115-42FC-9A88-187CA27974EF}"/>
                  </a:ext>
                </a:extLst>
              </p:cNvPr>
              <p:cNvSpPr txBox="1">
                <a:spLocks/>
              </p:cNvSpPr>
              <p:nvPr/>
            </p:nvSpPr>
            <p:spPr>
              <a:xfrm>
                <a:off x="424985" y="2645129"/>
                <a:ext cx="8970805" cy="3408352"/>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400" kern="1200">
                    <a:solidFill>
                      <a:schemeClr val="tx1"/>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q"/>
                  <a:defRPr sz="2400" kern="1200" cap="none" baseline="0">
                    <a:solidFill>
                      <a:schemeClr val="tx1"/>
                    </a:solidFill>
                    <a:effectLst/>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400" kern="1200">
                    <a:solidFill>
                      <a:schemeClr val="tx1"/>
                    </a:solidFill>
                    <a:effectLst/>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ü"/>
                  <a:defRPr sz="2400" kern="1200" cap="none" baseline="0">
                    <a:solidFill>
                      <a:schemeClr val="tx1"/>
                    </a:solidFill>
                    <a:effectLst/>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20000"/>
                  </a:lnSpc>
                  <a:spcBef>
                    <a:spcPts val="500"/>
                  </a:spcBef>
                  <a:buClr>
                    <a:schemeClr val="accent1"/>
                  </a:buClr>
                  <a:buSzPct val="100000"/>
                  <a:buFont typeface="Courier New" panose="02070309020205020404" pitchFamily="49" charset="0"/>
                  <a:buChar char="o"/>
                  <a:defRPr sz="2400" kern="1200">
                    <a:solidFill>
                      <a:schemeClr val="tx1"/>
                    </a:solidFill>
                    <a:effectLst/>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14:m>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á</m:t>
                    </m:r>
                    <m:r>
                      <a:rPr lang="en-US" sz="2000" b="0" i="1" smtClean="0">
                        <a:latin typeface="Cambria Math" panose="02040503050406030204" pitchFamily="18" charset="0"/>
                      </a:rPr>
                      <m:t>𝑐</m:t>
                    </m:r>
                    <m:r>
                      <a:rPr lang="en-US" sz="2000" b="0" i="1" smtClean="0">
                        <a:latin typeface="Cambria Math" panose="02040503050406030204" pitchFamily="18" charset="0"/>
                      </a:rPr>
                      <m:t> đị</m:t>
                    </m:r>
                    <m:r>
                      <a:rPr lang="en-US" sz="2000" b="0" i="1" smtClean="0">
                        <a:latin typeface="Cambria Math" panose="02040503050406030204" pitchFamily="18" charset="0"/>
                      </a:rPr>
                      <m:t>𝑛h</m:t>
                    </m:r>
                    <m:sSub>
                      <m:sSubPr>
                        <m:ctrlPr>
                          <a:rPr lang="es-ES" sz="2000" i="1">
                            <a:latin typeface="Cambria Math" panose="02040503050406030204" pitchFamily="18" charset="0"/>
                          </a:rPr>
                        </m:ctrlPr>
                      </m:sSubPr>
                      <m:e>
                        <m:r>
                          <a:rPr lang="en-US" sz="2000" b="0" i="1" smtClean="0">
                            <a:latin typeface="Cambria Math" panose="02040503050406030204" pitchFamily="18" charset="0"/>
                          </a:rPr>
                          <m:t> </m:t>
                        </m:r>
                        <m:r>
                          <a:rPr lang="en-US" sz="2000" i="1">
                            <a:latin typeface="Cambria Math" panose="02040503050406030204" pitchFamily="18" charset="0"/>
                          </a:rPr>
                          <m:t>𝑑</m:t>
                        </m:r>
                      </m:e>
                      <m:sub>
                        <m:r>
                          <a:rPr lang="en-US" sz="2000" b="0" i="1" smtClean="0">
                            <a:latin typeface="Cambria Math" panose="02040503050406030204" pitchFamily="18" charset="0"/>
                          </a:rPr>
                          <m:t>0</m:t>
                        </m:r>
                      </m:sub>
                    </m:sSub>
                  </m:oMath>
                </a14:m>
                <a:endParaRPr lang="es-ES" sz="2000"/>
              </a:p>
              <a:p>
                <a:r>
                  <a:rPr lang="en-US" sz="2000"/>
                  <a:t>Từ phư</a:t>
                </a:r>
                <a:r>
                  <a:rPr lang="vi-VN" sz="2000"/>
                  <a:t>ơ</a:t>
                </a:r>
                <a:r>
                  <a:rPr lang="en-US" sz="2000"/>
                  <a:t>ng trình: </a:t>
                </a:r>
                <a14:m>
                  <m:oMath xmlns:m="http://schemas.openxmlformats.org/officeDocument/2006/math">
                    <m:sSub>
                      <m:sSubPr>
                        <m:ctrlPr>
                          <a:rPr lang="es-E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𝑖</m:t>
                        </m:r>
                      </m:sub>
                    </m:sSub>
                    <m:r>
                      <a:rPr lang="en-US" sz="2000" i="1">
                        <a:latin typeface="Cambria Math" panose="02040503050406030204" pitchFamily="18" charset="0"/>
                      </a:rPr>
                      <m:t>=2</m:t>
                    </m:r>
                    <m:sSup>
                      <m:sSupPr>
                        <m:ctrlPr>
                          <a:rPr lang="en-US" sz="2000" i="1">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+1)</m:t>
                        </m:r>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i="1">
                            <a:latin typeface="Cambria Math" panose="02040503050406030204" pitchFamily="18" charset="0"/>
                          </a:rPr>
                          <m:t>−1)</m:t>
                        </m:r>
                      </m:e>
                      <m:sup>
                        <m:r>
                          <a:rPr lang="en-US" sz="2000" i="1">
                            <a:latin typeface="Cambria Math" panose="02040503050406030204" pitchFamily="18" charset="0"/>
                          </a:rPr>
                          <m:t>2</m:t>
                        </m:r>
                      </m:sup>
                    </m:sSup>
                    <m:r>
                      <a:rPr lang="en-US" sz="2000" i="1">
                        <a:latin typeface="Cambria Math" panose="02040503050406030204" pitchFamily="18" charset="0"/>
                      </a:rPr>
                      <m:t> −2</m:t>
                    </m:r>
                    <m:sSup>
                      <m:sSupPr>
                        <m:ctrlPr>
                          <a:rPr lang="en-US" sz="2000" i="1">
                            <a:latin typeface="Cambria Math" panose="02040503050406030204" pitchFamily="18" charset="0"/>
                          </a:rPr>
                        </m:ctrlPr>
                      </m:sSupPr>
                      <m:e>
                        <m:r>
                          <a:rPr lang="en-US" sz="2000" i="1">
                            <a:latin typeface="Cambria Math" panose="02040503050406030204" pitchFamily="18" charset="0"/>
                          </a:rPr>
                          <m:t>𝑟</m:t>
                        </m:r>
                      </m:e>
                      <m:sup>
                        <m:r>
                          <a:rPr lang="en-US" sz="2000" i="1">
                            <a:latin typeface="Cambria Math" panose="02040503050406030204" pitchFamily="18" charset="0"/>
                          </a:rPr>
                          <m:t>2</m:t>
                        </m:r>
                      </m:sup>
                    </m:sSup>
                  </m:oMath>
                </a14:m>
                <a:endParaRPr lang="en-US" sz="2000"/>
              </a:p>
              <a:p>
                <a:r>
                  <a:rPr lang="en-US" sz="2000"/>
                  <a:t>Tại điểm d</a:t>
                </a:r>
                <a:r>
                  <a:rPr lang="en-US" sz="2000" baseline="-25000"/>
                  <a:t>0</a:t>
                </a:r>
                <a:r>
                  <a:rPr lang="en-US" sz="2000"/>
                  <a:t> có x=0, y=r </a:t>
                </a:r>
                <a:endParaRPr lang="es-ES" sz="2000"/>
              </a:p>
              <a:p>
                <a:pPr lvl="1"/>
                <a14:m>
                  <m:oMath xmlns:m="http://schemas.openxmlformats.org/officeDocument/2006/math">
                    <m:sSub>
                      <m:sSubPr>
                        <m:ctrlPr>
                          <a:rPr lang="es-ES" sz="2000" i="1">
                            <a:latin typeface="Cambria Math" panose="02040503050406030204" pitchFamily="18" charset="0"/>
                          </a:rPr>
                        </m:ctrlPr>
                      </m:sSubPr>
                      <m:e>
                        <m:r>
                          <a:rPr lang="en-US" sz="2000" i="1">
                            <a:latin typeface="Cambria Math" panose="02040503050406030204" pitchFamily="18" charset="0"/>
                          </a:rPr>
                          <m:t>𝑑</m:t>
                        </m:r>
                      </m:e>
                      <m:sub>
                        <m:r>
                          <a:rPr lang="en-US" sz="2000" b="0" i="1" smtClean="0">
                            <a:latin typeface="Cambria Math" panose="02040503050406030204" pitchFamily="18" charset="0"/>
                          </a:rPr>
                          <m:t>0</m:t>
                        </m:r>
                      </m:sub>
                    </m:sSub>
                    <m:r>
                      <a:rPr lang="en-US" sz="2000" i="1">
                        <a:latin typeface="Cambria Math" panose="02040503050406030204" pitchFamily="18" charset="0"/>
                      </a:rPr>
                      <m:t>=2</m:t>
                    </m:r>
                    <m:sSup>
                      <m:sSupPr>
                        <m:ctrlPr>
                          <a:rPr lang="en-US" sz="2000" i="1">
                            <a:latin typeface="Cambria Math" panose="02040503050406030204" pitchFamily="18" charset="0"/>
                          </a:rPr>
                        </m:ctrlPr>
                      </m:sSupPr>
                      <m:e>
                        <m:d>
                          <m:dPr>
                            <m:ctrlPr>
                              <a:rPr lang="en-US" sz="2000" b="0" i="1">
                                <a:latin typeface="Cambria Math" panose="02040503050406030204" pitchFamily="18" charset="0"/>
                              </a:rPr>
                            </m:ctrlPr>
                          </m:dPr>
                          <m:e>
                            <m:r>
                              <a:rPr lang="en-US" sz="2000" b="0" i="1" smtClean="0">
                                <a:latin typeface="Cambria Math" panose="02040503050406030204" pitchFamily="18" charset="0"/>
                              </a:rPr>
                              <m:t>0</m:t>
                            </m:r>
                            <m:r>
                              <a:rPr lang="en-US" sz="2000" i="1">
                                <a:latin typeface="Cambria Math" panose="02040503050406030204" pitchFamily="18" charset="0"/>
                              </a:rPr>
                              <m:t>+1</m:t>
                            </m:r>
                          </m:e>
                        </m:d>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b="0" i="1" smtClean="0">
                            <a:latin typeface="Cambria Math" panose="02040503050406030204" pitchFamily="18" charset="0"/>
                          </a:rPr>
                          <m:t>𝑟</m:t>
                        </m:r>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d>
                          <m:dPr>
                            <m:ctrlPr>
                              <a:rPr lang="en-US" sz="2000" b="0" i="1">
                                <a:latin typeface="Cambria Math" panose="02040503050406030204" pitchFamily="18" charset="0"/>
                              </a:rPr>
                            </m:ctrlPr>
                          </m:dPr>
                          <m:e>
                            <m:r>
                              <a:rPr lang="en-US" sz="2000" b="0" i="1" smtClean="0">
                                <a:latin typeface="Cambria Math" panose="02040503050406030204" pitchFamily="18" charset="0"/>
                              </a:rPr>
                              <m:t>𝑟</m:t>
                            </m:r>
                            <m:r>
                              <a:rPr lang="en-US" sz="2000" i="1">
                                <a:latin typeface="Cambria Math" panose="02040503050406030204" pitchFamily="18" charset="0"/>
                              </a:rPr>
                              <m:t>−1</m:t>
                            </m:r>
                          </m:e>
                        </m:d>
                      </m:e>
                      <m:sup>
                        <m:r>
                          <a:rPr lang="en-US" sz="2000" i="1">
                            <a:latin typeface="Cambria Math" panose="02040503050406030204" pitchFamily="18" charset="0"/>
                          </a:rPr>
                          <m:t>2</m:t>
                        </m:r>
                      </m:sup>
                    </m:sSup>
                    <m:r>
                      <a:rPr lang="en-US" sz="2000" i="1">
                        <a:latin typeface="Cambria Math" panose="02040503050406030204" pitchFamily="18" charset="0"/>
                      </a:rPr>
                      <m:t> −2</m:t>
                    </m:r>
                    <m:sSup>
                      <m:sSupPr>
                        <m:ctrlPr>
                          <a:rPr lang="en-US" sz="2000" i="1">
                            <a:latin typeface="Cambria Math" panose="02040503050406030204" pitchFamily="18" charset="0"/>
                          </a:rPr>
                        </m:ctrlPr>
                      </m:sSupPr>
                      <m:e>
                        <m:r>
                          <a:rPr lang="en-US" sz="2000" i="1">
                            <a:latin typeface="Cambria Math" panose="02040503050406030204" pitchFamily="18" charset="0"/>
                          </a:rPr>
                          <m:t>𝑟</m:t>
                        </m:r>
                      </m:e>
                      <m:sup>
                        <m:r>
                          <a:rPr lang="en-US" sz="2000" i="1">
                            <a:latin typeface="Cambria Math" panose="02040503050406030204" pitchFamily="18" charset="0"/>
                          </a:rPr>
                          <m:t>2</m:t>
                        </m:r>
                      </m:sup>
                    </m:sSup>
                    <m:r>
                      <a:rPr lang="en-US" sz="2000" b="0" i="1" smtClean="0">
                        <a:latin typeface="Cambria Math" panose="02040503050406030204" pitchFamily="18" charset="0"/>
                      </a:rPr>
                      <m:t>=3 −2</m:t>
                    </m:r>
                    <m:r>
                      <a:rPr lang="en-US" sz="2000" b="0" i="1" smtClean="0">
                        <a:latin typeface="Cambria Math" panose="02040503050406030204" pitchFamily="18" charset="0"/>
                      </a:rPr>
                      <m:t>𝑟</m:t>
                    </m:r>
                  </m:oMath>
                </a14:m>
                <a:endParaRPr lang="en-US" sz="2000"/>
              </a:p>
              <a:p>
                <a:endParaRPr lang="en-US" sz="2000"/>
              </a:p>
            </p:txBody>
          </p:sp>
        </mc:Choice>
        <mc:Fallback xmlns="">
          <p:sp>
            <p:nvSpPr>
              <p:cNvPr id="5" name="Content Placeholder 2">
                <a:extLst>
                  <a:ext uri="{FF2B5EF4-FFF2-40B4-BE49-F238E27FC236}">
                    <a16:creationId xmlns:a16="http://schemas.microsoft.com/office/drawing/2014/main" xmlns:a14="http://schemas.microsoft.com/office/drawing/2010/main" xmlns="" id="{B8C0AFE7-0115-42FC-9A88-187CA27974EF}"/>
                  </a:ext>
                </a:extLst>
              </p:cNvPr>
              <p:cNvSpPr txBox="1">
                <a:spLocks noRot="1" noChangeAspect="1" noMove="1" noResize="1" noEditPoints="1" noAdjustHandles="1" noChangeArrowheads="1" noChangeShapeType="1" noTextEdit="1"/>
              </p:cNvSpPr>
              <p:nvPr/>
            </p:nvSpPr>
            <p:spPr>
              <a:xfrm>
                <a:off x="424985" y="2645129"/>
                <a:ext cx="8970805" cy="3408352"/>
              </a:xfrm>
              <a:prstGeom prst="rect">
                <a:avLst/>
              </a:prstGeom>
              <a:blipFill rotWithShape="0">
                <a:blip r:embed="rId5"/>
                <a:stretch>
                  <a:fillRect l="-612"/>
                </a:stretch>
              </a:blipFill>
            </p:spPr>
            <p:txBody>
              <a:bodyPr/>
              <a:lstStyle/>
              <a:p>
                <a:r>
                  <a:rPr lang="en-US">
                    <a:noFill/>
                  </a:rPr>
                  <a:t> </a:t>
                </a:r>
              </a:p>
            </p:txBody>
          </p:sp>
        </mc:Fallback>
      </mc:AlternateContent>
    </p:spTree>
    <p:extLst>
      <p:ext uri="{BB962C8B-B14F-4D97-AF65-F5344CB8AC3E}">
        <p14:creationId xmlns:p14="http://schemas.microsoft.com/office/powerpoint/2010/main" val="2242428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221538" y="1607011"/>
            <a:ext cx="7671837" cy="4518018"/>
          </a:xfrm>
        </p:spPr>
        <p:txBody>
          <a:bodyPr>
            <a:noAutofit/>
          </a:bodyPr>
          <a:lstStyle/>
          <a:p>
            <a:pPr lvl="0">
              <a:lnSpc>
                <a:spcPct val="170000"/>
              </a:lnSpc>
              <a:spcBef>
                <a:spcPts val="0"/>
              </a:spcBef>
            </a:pPr>
            <a:r>
              <a:rPr lang="en-US" sz="2200" b="1"/>
              <a:t>2.2.2. Biểu diễn điểm và đoạn thẳng (tt)</a:t>
            </a:r>
            <a:endParaRPr lang="en-US" sz="2200"/>
          </a:p>
          <a:p>
            <a:pPr lvl="0">
              <a:lnSpc>
                <a:spcPct val="170000"/>
              </a:lnSpc>
              <a:spcBef>
                <a:spcPts val="0"/>
              </a:spcBef>
            </a:pPr>
            <a:r>
              <a:rPr lang="vi-VN" sz="2200" b="1"/>
              <a:t>Đường gấp khúc </a:t>
            </a:r>
            <a:endParaRPr lang="en-US" sz="2200" b="1"/>
          </a:p>
          <a:p>
            <a:pPr lvl="0" algn="just">
              <a:lnSpc>
                <a:spcPct val="170000"/>
              </a:lnSpc>
              <a:spcBef>
                <a:spcPts val="0"/>
              </a:spcBef>
            </a:pPr>
            <a:r>
              <a:rPr lang="en-US" sz="2200"/>
              <a:t>L</a:t>
            </a:r>
            <a:r>
              <a:rPr lang="vi-VN" sz="2200"/>
              <a:t>à tập các đoạn thẳng nối với nhau một cách tuần tự. Điểm giao của hai đoạn thẳng được gọi là đỉnh. Các đường gấp</a:t>
            </a:r>
            <a:r>
              <a:rPr lang="en-US" sz="2200"/>
              <a:t> </a:t>
            </a:r>
            <a:r>
              <a:rPr lang="vi-VN" sz="2200"/>
              <a:t>khúc được xác định qua danh sách các đỉnh, mỗi đỉnh được cho bởi các cặp tọa độ</a:t>
            </a:r>
            <a:r>
              <a:rPr lang="en-US" sz="2200"/>
              <a:t> </a:t>
            </a:r>
            <a:r>
              <a:rPr lang="vi-VN" sz="2200"/>
              <a:t>(</a:t>
            </a:r>
            <a:r>
              <a:rPr lang="vi-VN" sz="2200" i="1"/>
              <a:t>x</a:t>
            </a:r>
            <a:r>
              <a:rPr lang="vi-VN" sz="2200" i="1" baseline="-25000"/>
              <a:t>i</a:t>
            </a:r>
            <a:r>
              <a:rPr lang="vi-VN" sz="2200"/>
              <a:t>, </a:t>
            </a:r>
            <a:r>
              <a:rPr lang="vi-VN" sz="2200" i="1"/>
              <a:t>y</a:t>
            </a:r>
            <a:r>
              <a:rPr lang="vi-VN" sz="2200" i="1" baseline="-25000"/>
              <a:t>i</a:t>
            </a:r>
            <a:r>
              <a:rPr lang="vi-VN" sz="2200"/>
              <a:t>).</a:t>
            </a:r>
            <a:endParaRPr lang="en-US" sz="2200"/>
          </a:p>
          <a:p>
            <a:pPr lvl="0" algn="just">
              <a:lnSpc>
                <a:spcPct val="170000"/>
              </a:lnSpc>
              <a:spcBef>
                <a:spcPts val="0"/>
              </a:spcBef>
            </a:pPr>
            <a:r>
              <a:rPr lang="vi-VN" sz="2200"/>
              <a:t>Một đa giác là một đường gấp khúc có điểm đầu và điểm cuối trùng nhau</a:t>
            </a:r>
            <a:endParaRPr lang="en-US" sz="220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028262" y="206686"/>
            <a:ext cx="1122450" cy="1122450"/>
          </a:xfrm>
          <a:prstGeom prst="rect">
            <a:avLst/>
          </a:prstGeom>
        </p:spPr>
      </p:pic>
      <p:cxnSp>
        <p:nvCxnSpPr>
          <p:cNvPr id="8" name="Straight Connector 7"/>
          <p:cNvCxnSpPr/>
          <p:nvPr/>
        </p:nvCxnSpPr>
        <p:spPr>
          <a:xfrm flipV="1">
            <a:off x="9176570" y="1853754"/>
            <a:ext cx="727085" cy="1086021"/>
          </a:xfrm>
          <a:prstGeom prst="line">
            <a:avLst/>
          </a:prstGeom>
          <a:ln w="31750">
            <a:solidFill>
              <a:srgbClr val="002060"/>
            </a:solidFill>
            <a:headEnd type="diamond" w="med" len="med"/>
            <a:tailEnd type="diamond" w="med" len="med"/>
          </a:ln>
        </p:spPr>
        <p:style>
          <a:lnRef idx="3">
            <a:schemeClr val="accent1"/>
          </a:lnRef>
          <a:fillRef idx="0">
            <a:schemeClr val="accent1"/>
          </a:fillRef>
          <a:effectRef idx="2">
            <a:schemeClr val="accent1"/>
          </a:effectRef>
          <a:fontRef idx="minor">
            <a:schemeClr val="tx1"/>
          </a:fontRef>
        </p:style>
      </p:cxnSp>
      <p:cxnSp>
        <p:nvCxnSpPr>
          <p:cNvPr id="11" name="Straight Connector 10"/>
          <p:cNvCxnSpPr/>
          <p:nvPr/>
        </p:nvCxnSpPr>
        <p:spPr>
          <a:xfrm>
            <a:off x="9903655" y="1853754"/>
            <a:ext cx="1064434" cy="276818"/>
          </a:xfrm>
          <a:prstGeom prst="line">
            <a:avLst/>
          </a:prstGeom>
          <a:ln w="31750">
            <a:solidFill>
              <a:srgbClr val="002060"/>
            </a:solidFill>
            <a:headEnd type="diamond" w="med" len="med"/>
            <a:tailEnd type="diamond" w="med" len="med"/>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a:off x="10968090" y="2130572"/>
            <a:ext cx="532217" cy="1115441"/>
          </a:xfrm>
          <a:prstGeom prst="line">
            <a:avLst/>
          </a:prstGeom>
          <a:ln w="31750">
            <a:solidFill>
              <a:srgbClr val="002060"/>
            </a:solidFill>
            <a:headEnd type="diamond" w="med" len="med"/>
            <a:tailEnd type="diamond" w="med" len="med"/>
          </a:ln>
        </p:spPr>
        <p:style>
          <a:lnRef idx="3">
            <a:schemeClr val="accent1"/>
          </a:lnRef>
          <a:fillRef idx="0">
            <a:schemeClr val="accent1"/>
          </a:fillRef>
          <a:effectRef idx="2">
            <a:schemeClr val="accent1"/>
          </a:effectRef>
          <a:fontRef idx="minor">
            <a:schemeClr val="tx1"/>
          </a:fontRef>
        </p:style>
      </p:cxnSp>
      <p:cxnSp>
        <p:nvCxnSpPr>
          <p:cNvPr id="16" name="Straight Connector 15"/>
          <p:cNvCxnSpPr/>
          <p:nvPr/>
        </p:nvCxnSpPr>
        <p:spPr>
          <a:xfrm>
            <a:off x="10028262" y="2998388"/>
            <a:ext cx="1472045" cy="247625"/>
          </a:xfrm>
          <a:prstGeom prst="line">
            <a:avLst/>
          </a:prstGeom>
          <a:ln w="31750">
            <a:solidFill>
              <a:srgbClr val="002060"/>
            </a:solidFill>
            <a:headEnd type="diamond" w="med" len="med"/>
            <a:tailEnd type="diamond" w="med" len="med"/>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flipV="1">
            <a:off x="10028260" y="2432056"/>
            <a:ext cx="1800458" cy="566332"/>
          </a:xfrm>
          <a:prstGeom prst="line">
            <a:avLst/>
          </a:prstGeom>
          <a:ln w="31750">
            <a:solidFill>
              <a:srgbClr val="002060"/>
            </a:solidFill>
            <a:headEnd type="diamond" w="med" len="med"/>
            <a:tailEnd type="diamond" w="med" len="med"/>
          </a:ln>
        </p:spPr>
        <p:style>
          <a:lnRef idx="3">
            <a:schemeClr val="accent1"/>
          </a:lnRef>
          <a:fillRef idx="0">
            <a:schemeClr val="accent1"/>
          </a:fillRef>
          <a:effectRef idx="2">
            <a:schemeClr val="accent1"/>
          </a:effectRef>
          <a:fontRef idx="minor">
            <a:schemeClr val="tx1"/>
          </a:fontRef>
        </p:style>
      </p:cxnSp>
      <p:cxnSp>
        <p:nvCxnSpPr>
          <p:cNvPr id="25" name="Straight Connector 24"/>
          <p:cNvCxnSpPr/>
          <p:nvPr/>
        </p:nvCxnSpPr>
        <p:spPr>
          <a:xfrm flipV="1">
            <a:off x="9203647" y="3587262"/>
            <a:ext cx="784283" cy="970553"/>
          </a:xfrm>
          <a:prstGeom prst="line">
            <a:avLst/>
          </a:prstGeom>
          <a:ln w="31750">
            <a:solidFill>
              <a:srgbClr val="002060"/>
            </a:solidFill>
            <a:headEnd type="diamond" w="med" len="med"/>
            <a:tailEnd type="diamond" w="med" len="med"/>
          </a:ln>
        </p:spPr>
        <p:style>
          <a:lnRef idx="3">
            <a:schemeClr val="accent1"/>
          </a:lnRef>
          <a:fillRef idx="0">
            <a:schemeClr val="accent1"/>
          </a:fillRef>
          <a:effectRef idx="2">
            <a:schemeClr val="accent1"/>
          </a:effectRef>
          <a:fontRef idx="minor">
            <a:schemeClr val="tx1"/>
          </a:fontRef>
        </p:style>
      </p:cxnSp>
      <p:cxnSp>
        <p:nvCxnSpPr>
          <p:cNvPr id="27" name="Straight Connector 26"/>
          <p:cNvCxnSpPr/>
          <p:nvPr/>
        </p:nvCxnSpPr>
        <p:spPr>
          <a:xfrm>
            <a:off x="9987930" y="3581125"/>
            <a:ext cx="1064434" cy="0"/>
          </a:xfrm>
          <a:prstGeom prst="line">
            <a:avLst/>
          </a:prstGeom>
          <a:ln w="31750">
            <a:solidFill>
              <a:srgbClr val="002060"/>
            </a:solidFill>
            <a:headEnd type="diamond" w="med" len="med"/>
            <a:tailEnd type="diamond" w="med" len="med"/>
          </a:ln>
        </p:spPr>
        <p:style>
          <a:lnRef idx="3">
            <a:schemeClr val="accent1"/>
          </a:lnRef>
          <a:fillRef idx="0">
            <a:schemeClr val="accent1"/>
          </a:fillRef>
          <a:effectRef idx="2">
            <a:schemeClr val="accent1"/>
          </a:effectRef>
          <a:fontRef idx="minor">
            <a:schemeClr val="tx1"/>
          </a:fontRef>
        </p:style>
      </p:cxnSp>
      <p:cxnSp>
        <p:nvCxnSpPr>
          <p:cNvPr id="29" name="Straight Connector 28"/>
          <p:cNvCxnSpPr/>
          <p:nvPr/>
        </p:nvCxnSpPr>
        <p:spPr>
          <a:xfrm>
            <a:off x="11052364" y="3587262"/>
            <a:ext cx="725051" cy="622821"/>
          </a:xfrm>
          <a:prstGeom prst="line">
            <a:avLst/>
          </a:prstGeom>
          <a:ln w="31750">
            <a:solidFill>
              <a:srgbClr val="002060"/>
            </a:solidFill>
            <a:headEnd type="diamond" w="med" len="med"/>
            <a:tailEnd type="diamond" w="med" len="med"/>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a:off x="11150712" y="4210083"/>
            <a:ext cx="626703" cy="0"/>
          </a:xfrm>
          <a:prstGeom prst="line">
            <a:avLst/>
          </a:prstGeom>
          <a:ln w="31750">
            <a:solidFill>
              <a:srgbClr val="002060"/>
            </a:solidFill>
            <a:headEnd type="diamond" w="med" len="med"/>
            <a:tailEnd type="diamond" w="med" len="med"/>
          </a:ln>
        </p:spPr>
        <p:style>
          <a:lnRef idx="3">
            <a:schemeClr val="accent1"/>
          </a:lnRef>
          <a:fillRef idx="0">
            <a:schemeClr val="accent1"/>
          </a:fillRef>
          <a:effectRef idx="2">
            <a:schemeClr val="accent1"/>
          </a:effectRef>
          <a:fontRef idx="minor">
            <a:schemeClr val="tx1"/>
          </a:fontRef>
        </p:style>
      </p:cxnSp>
      <p:cxnSp>
        <p:nvCxnSpPr>
          <p:cNvPr id="34" name="Straight Connector 33"/>
          <p:cNvCxnSpPr/>
          <p:nvPr/>
        </p:nvCxnSpPr>
        <p:spPr>
          <a:xfrm>
            <a:off x="11137781" y="4210083"/>
            <a:ext cx="690937" cy="856607"/>
          </a:xfrm>
          <a:prstGeom prst="line">
            <a:avLst/>
          </a:prstGeom>
          <a:ln w="31750">
            <a:solidFill>
              <a:srgbClr val="002060"/>
            </a:solidFill>
            <a:headEnd type="diamond" w="med" len="med"/>
            <a:tailEnd type="diamond" w="med" len="med"/>
          </a:ln>
        </p:spPr>
        <p:style>
          <a:lnRef idx="3">
            <a:schemeClr val="accent1"/>
          </a:lnRef>
          <a:fillRef idx="0">
            <a:schemeClr val="accent1"/>
          </a:fillRef>
          <a:effectRef idx="2">
            <a:schemeClr val="accent1"/>
          </a:effectRef>
          <a:fontRef idx="minor">
            <a:schemeClr val="tx1"/>
          </a:fontRef>
        </p:style>
      </p:cxnSp>
      <p:cxnSp>
        <p:nvCxnSpPr>
          <p:cNvPr id="36" name="Straight Connector 35"/>
          <p:cNvCxnSpPr/>
          <p:nvPr/>
        </p:nvCxnSpPr>
        <p:spPr>
          <a:xfrm>
            <a:off x="10764284" y="4557815"/>
            <a:ext cx="1067355" cy="503702"/>
          </a:xfrm>
          <a:prstGeom prst="line">
            <a:avLst/>
          </a:prstGeom>
          <a:ln w="31750">
            <a:solidFill>
              <a:srgbClr val="002060"/>
            </a:solidFill>
            <a:headEnd type="diamond" w="med" len="med"/>
            <a:tailEnd type="diamond" w="med" len="med"/>
          </a:ln>
        </p:spPr>
        <p:style>
          <a:lnRef idx="3">
            <a:schemeClr val="accent1"/>
          </a:lnRef>
          <a:fillRef idx="0">
            <a:schemeClr val="accent1"/>
          </a:fillRef>
          <a:effectRef idx="2">
            <a:schemeClr val="accent1"/>
          </a:effectRef>
          <a:fontRef idx="minor">
            <a:schemeClr val="tx1"/>
          </a:fontRef>
        </p:style>
      </p:cxnSp>
      <p:cxnSp>
        <p:nvCxnSpPr>
          <p:cNvPr id="38" name="Straight Connector 37"/>
          <p:cNvCxnSpPr/>
          <p:nvPr/>
        </p:nvCxnSpPr>
        <p:spPr>
          <a:xfrm flipV="1">
            <a:off x="9998646" y="4553732"/>
            <a:ext cx="754922" cy="549734"/>
          </a:xfrm>
          <a:prstGeom prst="line">
            <a:avLst/>
          </a:prstGeom>
          <a:ln w="31750">
            <a:solidFill>
              <a:srgbClr val="002060"/>
            </a:solidFill>
            <a:headEnd type="diamond" w="med" len="med"/>
            <a:tailEnd type="diamond" w="med" len="med"/>
          </a:ln>
        </p:spPr>
        <p:style>
          <a:lnRef idx="3">
            <a:schemeClr val="accent1"/>
          </a:lnRef>
          <a:fillRef idx="0">
            <a:schemeClr val="accent1"/>
          </a:fillRef>
          <a:effectRef idx="2">
            <a:schemeClr val="accent1"/>
          </a:effectRef>
          <a:fontRef idx="minor">
            <a:schemeClr val="tx1"/>
          </a:fontRef>
        </p:style>
      </p:cxnSp>
      <p:cxnSp>
        <p:nvCxnSpPr>
          <p:cNvPr id="40" name="Straight Connector 39"/>
          <p:cNvCxnSpPr/>
          <p:nvPr/>
        </p:nvCxnSpPr>
        <p:spPr>
          <a:xfrm>
            <a:off x="9987930" y="4473154"/>
            <a:ext cx="3582" cy="624685"/>
          </a:xfrm>
          <a:prstGeom prst="line">
            <a:avLst/>
          </a:prstGeom>
          <a:ln w="31750">
            <a:solidFill>
              <a:srgbClr val="002060"/>
            </a:solidFill>
            <a:headEnd type="diamond" w="med" len="med"/>
            <a:tailEnd type="diamond" w="med" len="med"/>
          </a:ln>
        </p:spPr>
        <p:style>
          <a:lnRef idx="3">
            <a:schemeClr val="accent1"/>
          </a:lnRef>
          <a:fillRef idx="0">
            <a:schemeClr val="accent1"/>
          </a:fillRef>
          <a:effectRef idx="2">
            <a:schemeClr val="accent1"/>
          </a:effectRef>
          <a:fontRef idx="minor">
            <a:schemeClr val="tx1"/>
          </a:fontRef>
        </p:style>
      </p:cxnSp>
      <p:cxnSp>
        <p:nvCxnSpPr>
          <p:cNvPr id="42" name="Straight Connector 41"/>
          <p:cNvCxnSpPr/>
          <p:nvPr/>
        </p:nvCxnSpPr>
        <p:spPr>
          <a:xfrm flipV="1">
            <a:off x="9203647" y="4472879"/>
            <a:ext cx="794999" cy="80853"/>
          </a:xfrm>
          <a:prstGeom prst="line">
            <a:avLst/>
          </a:prstGeom>
          <a:ln w="31750">
            <a:solidFill>
              <a:srgbClr val="002060"/>
            </a:solidFill>
            <a:headEnd type="diamond" w="med" len="med"/>
            <a:tailEnd type="diamond" w="med" len="med"/>
          </a:ln>
        </p:spPr>
        <p:style>
          <a:lnRef idx="3">
            <a:schemeClr val="accent1"/>
          </a:lnRef>
          <a:fillRef idx="0">
            <a:schemeClr val="accent1"/>
          </a:fillRef>
          <a:effectRef idx="2">
            <a:schemeClr val="accent1"/>
          </a:effectRef>
          <a:fontRef idx="minor">
            <a:schemeClr val="tx1"/>
          </a:fontRef>
        </p:style>
      </p:cxnSp>
      <p:sp>
        <p:nvSpPr>
          <p:cNvPr id="44" name="Oval 43"/>
          <p:cNvSpPr/>
          <p:nvPr/>
        </p:nvSpPr>
        <p:spPr>
          <a:xfrm>
            <a:off x="9153407" y="4512239"/>
            <a:ext cx="91440" cy="91440"/>
          </a:xfrm>
          <a:prstGeom prst="ellipse">
            <a:avLst/>
          </a:prstGeom>
          <a:solidFill>
            <a:srgbClr val="FF0000"/>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45" name="Oval 44"/>
          <p:cNvSpPr/>
          <p:nvPr/>
        </p:nvSpPr>
        <p:spPr>
          <a:xfrm>
            <a:off x="9136628" y="2886639"/>
            <a:ext cx="91440" cy="91440"/>
          </a:xfrm>
          <a:prstGeom prst="ellipse">
            <a:avLst/>
          </a:prstGeom>
          <a:solidFill>
            <a:srgbClr val="FF0000"/>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46" name="Oval 45"/>
          <p:cNvSpPr/>
          <p:nvPr/>
        </p:nvSpPr>
        <p:spPr>
          <a:xfrm>
            <a:off x="11790928" y="2384989"/>
            <a:ext cx="91440" cy="91440"/>
          </a:xfrm>
          <a:prstGeom prst="ellipse">
            <a:avLst/>
          </a:prstGeom>
          <a:solidFill>
            <a:srgbClr val="FF0000"/>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5880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up)">
                                      <p:cBhvr>
                                        <p:cTn id="19" dur="500"/>
                                        <p:tgtEl>
                                          <p:spTgt spid="14"/>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down)">
                                      <p:cBhvr>
                                        <p:cTn id="23" dur="500"/>
                                        <p:tgtEl>
                                          <p:spTgt spid="16"/>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down)">
                                      <p:cBhvr>
                                        <p:cTn id="27" dur="500"/>
                                        <p:tgtEl>
                                          <p:spTgt spid="19"/>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500"/>
                                        <p:tgtEl>
                                          <p:spTgt spid="46"/>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childTnLst>
                                </p:cTn>
                              </p:par>
                            </p:childTnLst>
                          </p:cTn>
                        </p:par>
                        <p:par>
                          <p:cTn id="40" fill="hold">
                            <p:stCondLst>
                              <p:cond delay="0"/>
                            </p:stCondLst>
                            <p:childTnLst>
                              <p:par>
                                <p:cTn id="41" presetID="22" presetClass="entr" presetSubtype="4"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wipe(down)">
                                      <p:cBhvr>
                                        <p:cTn id="43" dur="500"/>
                                        <p:tgtEl>
                                          <p:spTgt spid="25"/>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left)">
                                      <p:cBhvr>
                                        <p:cTn id="47" dur="500"/>
                                        <p:tgtEl>
                                          <p:spTgt spid="27"/>
                                        </p:tgtEl>
                                      </p:cBhvr>
                                    </p:animEffect>
                                  </p:childTnLst>
                                </p:cTn>
                              </p:par>
                            </p:childTnLst>
                          </p:cTn>
                        </p:par>
                        <p:par>
                          <p:cTn id="48" fill="hold">
                            <p:stCondLst>
                              <p:cond delay="1000"/>
                            </p:stCondLst>
                            <p:childTnLst>
                              <p:par>
                                <p:cTn id="49" presetID="22" presetClass="entr" presetSubtype="1"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wipe(up)">
                                      <p:cBhvr>
                                        <p:cTn id="51" dur="500"/>
                                        <p:tgtEl>
                                          <p:spTgt spid="29"/>
                                        </p:tgtEl>
                                      </p:cBhvr>
                                    </p:animEffect>
                                  </p:childTnLst>
                                </p:cTn>
                              </p:par>
                            </p:childTnLst>
                          </p:cTn>
                        </p:par>
                        <p:par>
                          <p:cTn id="52" fill="hold">
                            <p:stCondLst>
                              <p:cond delay="1500"/>
                            </p:stCondLst>
                            <p:childTnLst>
                              <p:par>
                                <p:cTn id="53" presetID="22" presetClass="entr" presetSubtype="2" fill="hold" nodeType="after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wipe(right)">
                                      <p:cBhvr>
                                        <p:cTn id="55" dur="500"/>
                                        <p:tgtEl>
                                          <p:spTgt spid="30"/>
                                        </p:tgtEl>
                                      </p:cBhvr>
                                    </p:animEffect>
                                  </p:childTnLst>
                                </p:cTn>
                              </p:par>
                            </p:childTnLst>
                          </p:cTn>
                        </p:par>
                        <p:par>
                          <p:cTn id="56" fill="hold">
                            <p:stCondLst>
                              <p:cond delay="2000"/>
                            </p:stCondLst>
                            <p:childTnLst>
                              <p:par>
                                <p:cTn id="57" presetID="22" presetClass="entr" presetSubtype="1" fill="hold" nodeType="after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wipe(up)">
                                      <p:cBhvr>
                                        <p:cTn id="59" dur="500"/>
                                        <p:tgtEl>
                                          <p:spTgt spid="34"/>
                                        </p:tgtEl>
                                      </p:cBhvr>
                                    </p:animEffect>
                                  </p:childTnLst>
                                </p:cTn>
                              </p:par>
                            </p:childTnLst>
                          </p:cTn>
                        </p:par>
                        <p:par>
                          <p:cTn id="60" fill="hold">
                            <p:stCondLst>
                              <p:cond delay="2500"/>
                            </p:stCondLst>
                            <p:childTnLst>
                              <p:par>
                                <p:cTn id="61" presetID="22" presetClass="entr" presetSubtype="2" fill="hold" nodeType="after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wipe(right)">
                                      <p:cBhvr>
                                        <p:cTn id="63" dur="500"/>
                                        <p:tgtEl>
                                          <p:spTgt spid="36"/>
                                        </p:tgtEl>
                                      </p:cBhvr>
                                    </p:animEffect>
                                  </p:childTnLst>
                                </p:cTn>
                              </p:par>
                            </p:childTnLst>
                          </p:cTn>
                        </p:par>
                        <p:par>
                          <p:cTn id="64" fill="hold">
                            <p:stCondLst>
                              <p:cond delay="3000"/>
                            </p:stCondLst>
                            <p:childTnLst>
                              <p:par>
                                <p:cTn id="65" presetID="22" presetClass="entr" presetSubtype="1" fill="hold" nodeType="after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wipe(up)">
                                      <p:cBhvr>
                                        <p:cTn id="67" dur="500"/>
                                        <p:tgtEl>
                                          <p:spTgt spid="38"/>
                                        </p:tgtEl>
                                      </p:cBhvr>
                                    </p:animEffect>
                                  </p:childTnLst>
                                </p:cTn>
                              </p:par>
                            </p:childTnLst>
                          </p:cTn>
                        </p:par>
                        <p:par>
                          <p:cTn id="68" fill="hold">
                            <p:stCondLst>
                              <p:cond delay="3500"/>
                            </p:stCondLst>
                            <p:childTnLst>
                              <p:par>
                                <p:cTn id="69" presetID="22" presetClass="entr" presetSubtype="4" fill="hold"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wipe(down)">
                                      <p:cBhvr>
                                        <p:cTn id="71" dur="500"/>
                                        <p:tgtEl>
                                          <p:spTgt spid="40"/>
                                        </p:tgtEl>
                                      </p:cBhvr>
                                    </p:animEffect>
                                  </p:childTnLst>
                                </p:cTn>
                              </p:par>
                            </p:childTnLst>
                          </p:cTn>
                        </p:par>
                        <p:par>
                          <p:cTn id="72" fill="hold">
                            <p:stCondLst>
                              <p:cond delay="4000"/>
                            </p:stCondLst>
                            <p:childTnLst>
                              <p:par>
                                <p:cTn id="73" presetID="22" presetClass="entr" presetSubtype="2" fill="hold" nodeType="after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wipe(right)">
                                      <p:cBhvr>
                                        <p:cTn id="75" dur="500"/>
                                        <p:tgtEl>
                                          <p:spTgt spid="42"/>
                                        </p:tgtEl>
                                      </p:cBhvr>
                                    </p:animEffect>
                                  </p:childTnLst>
                                </p:cTn>
                              </p:par>
                            </p:childTnLst>
                          </p:cTn>
                        </p:par>
                        <p:par>
                          <p:cTn id="76" fill="hold">
                            <p:stCondLst>
                              <p:cond delay="4500"/>
                            </p:stCondLst>
                            <p:childTnLst>
                              <p:par>
                                <p:cTn id="77" presetID="10" presetClass="entr" presetSubtype="0" fill="hold" grpId="0" nodeType="afterEffect">
                                  <p:stCondLst>
                                    <p:cond delay="0"/>
                                  </p:stCondLst>
                                  <p:childTnLst>
                                    <p:set>
                                      <p:cBhvr>
                                        <p:cTn id="78" dur="1" fill="hold">
                                          <p:stCondLst>
                                            <p:cond delay="0"/>
                                          </p:stCondLst>
                                        </p:cTn>
                                        <p:tgtEl>
                                          <p:spTgt spid="44"/>
                                        </p:tgtEl>
                                        <p:attrNameLst>
                                          <p:attrName>style.visibility</p:attrName>
                                        </p:attrNameLst>
                                      </p:cBhvr>
                                      <p:to>
                                        <p:strVal val="visible"/>
                                      </p:to>
                                    </p:set>
                                    <p:animEffect transition="in" filter="fade">
                                      <p:cBhvr>
                                        <p:cTn id="7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424986" y="1522679"/>
            <a:ext cx="9603276" cy="1122450"/>
          </a:xfrm>
        </p:spPr>
        <p:txBody>
          <a:bodyPr>
            <a:noAutofit/>
          </a:bodyPr>
          <a:lstStyle/>
          <a:p>
            <a:pPr lvl="0" algn="just"/>
            <a:r>
              <a:rPr lang="en-US" sz="2800" b="1"/>
              <a:t>2.3. </a:t>
            </a:r>
            <a:r>
              <a:rPr lang="vi-VN" sz="2800" b="1"/>
              <a:t>Các giải thuật xây dựng thực thể cơ sở</a:t>
            </a:r>
            <a:endParaRPr lang="en-US" sz="2800" b="1"/>
          </a:p>
          <a:p>
            <a:pPr lvl="0"/>
            <a:r>
              <a:rPr lang="vi-VN" sz="2000" b="1">
                <a:hlinkClick r:id="rId3"/>
              </a:rPr>
              <a:t>Giải thuật sinh đường tròn Bresenham (Scan Converting</a:t>
            </a:r>
            <a:r>
              <a:rPr lang="en-US" sz="2000" b="1">
                <a:hlinkClick r:id="rId3"/>
              </a:rPr>
              <a:t> </a:t>
            </a:r>
            <a:r>
              <a:rPr lang="vi-VN" sz="2000" b="1">
                <a:hlinkClick r:id="rId3"/>
              </a:rPr>
              <a:t>Circles)</a:t>
            </a:r>
            <a:endParaRPr lang="en-US" sz="200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028262" y="206686"/>
            <a:ext cx="1122450" cy="1122450"/>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5F42F121-5041-4021-B1AE-3088D546A516}"/>
                  </a:ext>
                </a:extLst>
              </p:cNvPr>
              <p:cNvSpPr txBox="1">
                <a:spLocks/>
              </p:cNvSpPr>
              <p:nvPr/>
            </p:nvSpPr>
            <p:spPr>
              <a:xfrm>
                <a:off x="7773136" y="2663955"/>
                <a:ext cx="4393416" cy="3408352"/>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400" kern="1200">
                    <a:solidFill>
                      <a:schemeClr val="tx1"/>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q"/>
                  <a:defRPr sz="2400" kern="1200" cap="none" baseline="0">
                    <a:solidFill>
                      <a:schemeClr val="tx1"/>
                    </a:solidFill>
                    <a:effectLst/>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400" kern="1200">
                    <a:solidFill>
                      <a:schemeClr val="tx1"/>
                    </a:solidFill>
                    <a:effectLst/>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ü"/>
                  <a:defRPr sz="2400" kern="1200" cap="none" baseline="0">
                    <a:solidFill>
                      <a:schemeClr val="tx1"/>
                    </a:solidFill>
                    <a:effectLst/>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20000"/>
                  </a:lnSpc>
                  <a:spcBef>
                    <a:spcPts val="500"/>
                  </a:spcBef>
                  <a:buClr>
                    <a:schemeClr val="accent1"/>
                  </a:buClr>
                  <a:buSzPct val="100000"/>
                  <a:buFont typeface="Courier New" panose="02070309020205020404" pitchFamily="49" charset="0"/>
                  <a:buChar char="o"/>
                  <a:defRPr sz="2400" kern="1200">
                    <a:solidFill>
                      <a:schemeClr val="tx1"/>
                    </a:solidFill>
                    <a:effectLst/>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nSpc>
                    <a:spcPct val="100000"/>
                  </a:lnSpc>
                  <a:spcBef>
                    <a:spcPts val="0"/>
                  </a:spcBef>
                </a:pPr>
                <a14:m>
                  <m:oMath xmlns:m="http://schemas.openxmlformats.org/officeDocument/2006/math">
                    <m:r>
                      <a:rPr lang="en-US" sz="2000" b="0" i="1" smtClean="0">
                        <a:latin typeface="Cambria Math" panose="02040503050406030204" pitchFamily="18" charset="0"/>
                      </a:rPr>
                      <m:t>𝑐𝑖𝑟𝑐𝑙𝑒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𝑥𝑐</m:t>
                        </m:r>
                        <m:r>
                          <a:rPr lang="en-US" sz="2000" b="0" i="1" smtClean="0">
                            <a:latin typeface="Cambria Math" panose="02040503050406030204" pitchFamily="18" charset="0"/>
                          </a:rPr>
                          <m:t>,</m:t>
                        </m:r>
                        <m:r>
                          <a:rPr lang="en-US" sz="2000" b="0" i="1" smtClean="0">
                            <a:latin typeface="Cambria Math" panose="02040503050406030204" pitchFamily="18" charset="0"/>
                          </a:rPr>
                          <m:t>𝑦𝑐</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e>
                    </m:d>
                  </m:oMath>
                </a14:m>
                <a:endParaRPr lang="en-US" sz="2000" b="0" i="1">
                  <a:latin typeface="Cambria Math" panose="02040503050406030204" pitchFamily="18" charset="0"/>
                </a:endParaRPr>
              </a:p>
              <a:p>
                <a:pPr>
                  <a:lnSpc>
                    <a:spcPct val="100000"/>
                  </a:lnSpc>
                  <a:spcBef>
                    <a:spcPts val="0"/>
                  </a:spcBef>
                </a:pPr>
                <a14:m>
                  <m:oMath xmlns:m="http://schemas.openxmlformats.org/officeDocument/2006/math">
                    <m:r>
                      <a:rPr lang="en-US" sz="2000" b="0" i="1" smtClean="0">
                        <a:latin typeface="Cambria Math" panose="02040503050406030204" pitchFamily="18" charset="0"/>
                      </a:rPr>
                      <m:t>{</m:t>
                    </m:r>
                  </m:oMath>
                </a14:m>
                <a:endParaRPr lang="en-US" sz="2000" b="0" i="1">
                  <a:latin typeface="Cambria Math" panose="02040503050406030204" pitchFamily="18" charset="0"/>
                </a:endParaRPr>
              </a:p>
              <a:p>
                <a:pPr marL="457200" lvl="1" indent="0">
                  <a:lnSpc>
                    <a:spcPct val="100000"/>
                  </a:lnSpc>
                  <a:spcBef>
                    <a:spcPts val="0"/>
                  </a:spcBef>
                  <a:buNone/>
                </a:pPr>
                <a:r>
                  <a:rPr lang="en-US" sz="2000" b="0"/>
                  <a:t> </a:t>
                </a:r>
                <a14:m>
                  <m:oMath xmlns:m="http://schemas.openxmlformats.org/officeDocument/2006/math">
                    <m:r>
                      <a:rPr lang="en-US" sz="2000" b="0" i="1" smtClean="0">
                        <a:latin typeface="Cambria Math" panose="02040503050406030204" pitchFamily="18" charset="0"/>
                      </a:rPr>
                      <m:t>𝑝𝑢𝑡𝑝𝑖𝑥𝑒𝑙</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𝑥𝑐</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𝑦𝑐</m:t>
                        </m:r>
                        <m:r>
                          <a:rPr lang="en-US" sz="2000" b="0" i="1" smtClean="0">
                            <a:latin typeface="Cambria Math" panose="02040503050406030204" pitchFamily="18" charset="0"/>
                          </a:rPr>
                          <m:t>+</m:t>
                        </m:r>
                        <m:r>
                          <a:rPr lang="en-US" sz="2000" b="0" i="1" smtClean="0">
                            <a:latin typeface="Cambria Math" panose="02040503050406030204" pitchFamily="18" charset="0"/>
                          </a:rPr>
                          <m:t>𝑦</m:t>
                        </m:r>
                      </m:e>
                    </m:d>
                    <m:r>
                      <a:rPr lang="en-US" sz="2000" b="0" i="1" smtClean="0">
                        <a:latin typeface="Cambria Math" panose="02040503050406030204" pitchFamily="18" charset="0"/>
                      </a:rPr>
                      <m:t>;</m:t>
                    </m:r>
                  </m:oMath>
                </a14:m>
                <a:endParaRPr lang="en-US" sz="2000" b="0" i="1">
                  <a:latin typeface="Cambria Math" panose="02040503050406030204" pitchFamily="18" charset="0"/>
                </a:endParaRPr>
              </a:p>
              <a:p>
                <a:pPr marL="457200" lvl="1" indent="0">
                  <a:lnSpc>
                    <a:spcPct val="100000"/>
                  </a:lnSpc>
                  <a:spcBef>
                    <a:spcPts val="0"/>
                  </a:spcBef>
                  <a:buNone/>
                </a:pPr>
                <a:r>
                  <a:rPr lang="en-US" sz="2000" i="1">
                    <a:latin typeface="Cambria Math" panose="02040503050406030204" pitchFamily="18" charset="0"/>
                  </a:rPr>
                  <a:t> </a:t>
                </a:r>
                <a14:m>
                  <m:oMath xmlns:m="http://schemas.openxmlformats.org/officeDocument/2006/math">
                    <m:r>
                      <a:rPr lang="en-US" sz="2000" i="1">
                        <a:latin typeface="Cambria Math" panose="02040503050406030204" pitchFamily="18" charset="0"/>
                      </a:rPr>
                      <m:t>𝑝𝑢𝑡𝑝𝑖𝑥𝑒𝑙</m:t>
                    </m:r>
                    <m:d>
                      <m:dPr>
                        <m:ctrlPr>
                          <a:rPr lang="en-US" sz="2000" i="1">
                            <a:latin typeface="Cambria Math" panose="02040503050406030204" pitchFamily="18" charset="0"/>
                          </a:rPr>
                        </m:ctrlPr>
                      </m:dPr>
                      <m:e>
                        <m:r>
                          <a:rPr lang="en-US" sz="2000" i="1">
                            <a:latin typeface="Cambria Math" panose="02040503050406030204" pitchFamily="18" charset="0"/>
                          </a:rPr>
                          <m:t>𝑥𝑐</m:t>
                        </m:r>
                        <m:r>
                          <a:rPr lang="en-US" sz="2000" b="0" i="1" smtClean="0">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𝑦𝑐</m:t>
                        </m:r>
                        <m:r>
                          <a:rPr lang="en-US" sz="2000" i="1">
                            <a:latin typeface="Cambria Math" panose="02040503050406030204" pitchFamily="18" charset="0"/>
                          </a:rPr>
                          <m:t>+</m:t>
                        </m:r>
                        <m:r>
                          <a:rPr lang="en-US" sz="2000" b="0" i="1" smtClean="0">
                            <a:latin typeface="Cambria Math" panose="02040503050406030204" pitchFamily="18" charset="0"/>
                          </a:rPr>
                          <m:t>𝑦</m:t>
                        </m:r>
                      </m:e>
                    </m:d>
                    <m:r>
                      <a:rPr lang="en-US" sz="2000" i="1">
                        <a:latin typeface="Cambria Math" panose="02040503050406030204" pitchFamily="18" charset="0"/>
                      </a:rPr>
                      <m:t>;</m:t>
                    </m:r>
                  </m:oMath>
                </a14:m>
                <a:endParaRPr lang="en-US" sz="2000" b="0" i="1">
                  <a:latin typeface="Cambria Math" panose="02040503050406030204" pitchFamily="18" charset="0"/>
                </a:endParaRPr>
              </a:p>
              <a:p>
                <a:pPr marL="457200" lvl="1" indent="0">
                  <a:lnSpc>
                    <a:spcPct val="100000"/>
                  </a:lnSpc>
                  <a:spcBef>
                    <a:spcPts val="0"/>
                  </a:spcBef>
                  <a:buNone/>
                </a:pPr>
                <a:r>
                  <a:rPr lang="en-US" sz="2000" i="1">
                    <a:latin typeface="Cambria Math" panose="02040503050406030204" pitchFamily="18" charset="0"/>
                  </a:rPr>
                  <a:t> </a:t>
                </a:r>
                <a14:m>
                  <m:oMath xmlns:m="http://schemas.openxmlformats.org/officeDocument/2006/math">
                    <m:r>
                      <a:rPr lang="en-US" sz="2000" i="1">
                        <a:latin typeface="Cambria Math" panose="02040503050406030204" pitchFamily="18" charset="0"/>
                      </a:rPr>
                      <m:t>𝑝𝑢𝑡𝑝𝑖𝑥𝑒𝑙</m:t>
                    </m:r>
                    <m:d>
                      <m:dPr>
                        <m:ctrlPr>
                          <a:rPr lang="en-US" sz="2000" i="1">
                            <a:latin typeface="Cambria Math" panose="02040503050406030204" pitchFamily="18" charset="0"/>
                          </a:rPr>
                        </m:ctrlPr>
                      </m:dPr>
                      <m:e>
                        <m:r>
                          <a:rPr lang="en-US" sz="2000" i="1">
                            <a:latin typeface="Cambria Math" panose="02040503050406030204" pitchFamily="18" charset="0"/>
                          </a:rPr>
                          <m:t>𝑥𝑐</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𝑦𝑐</m:t>
                        </m:r>
                        <m:r>
                          <a:rPr lang="en-US" sz="2000" b="0" i="1" smtClean="0">
                            <a:latin typeface="Cambria Math" panose="02040503050406030204" pitchFamily="18" charset="0"/>
                          </a:rPr>
                          <m:t>−</m:t>
                        </m:r>
                        <m:r>
                          <a:rPr lang="en-US" sz="2000" b="0" i="1" smtClean="0">
                            <a:latin typeface="Cambria Math" panose="02040503050406030204" pitchFamily="18" charset="0"/>
                          </a:rPr>
                          <m:t>𝑦</m:t>
                        </m:r>
                      </m:e>
                    </m:d>
                    <m:r>
                      <a:rPr lang="en-US" sz="2000" i="1">
                        <a:latin typeface="Cambria Math" panose="02040503050406030204" pitchFamily="18" charset="0"/>
                      </a:rPr>
                      <m:t>;</m:t>
                    </m:r>
                  </m:oMath>
                </a14:m>
                <a:endParaRPr lang="en-US" sz="2000" b="0" i="1">
                  <a:latin typeface="Cambria Math" panose="02040503050406030204" pitchFamily="18" charset="0"/>
                </a:endParaRPr>
              </a:p>
              <a:p>
                <a:pPr marL="457200" lvl="1" indent="0">
                  <a:lnSpc>
                    <a:spcPct val="100000"/>
                  </a:lnSpc>
                  <a:spcBef>
                    <a:spcPts val="0"/>
                  </a:spcBef>
                  <a:buNone/>
                </a:pPr>
                <a:r>
                  <a:rPr lang="en-US" sz="2000" i="1">
                    <a:latin typeface="Cambria Math" panose="02040503050406030204" pitchFamily="18" charset="0"/>
                  </a:rPr>
                  <a:t> </a:t>
                </a:r>
                <a14:m>
                  <m:oMath xmlns:m="http://schemas.openxmlformats.org/officeDocument/2006/math">
                    <m:r>
                      <a:rPr lang="en-US" sz="2000" i="1">
                        <a:latin typeface="Cambria Math" panose="02040503050406030204" pitchFamily="18" charset="0"/>
                      </a:rPr>
                      <m:t>𝑝𝑢𝑡𝑝𝑖𝑥𝑒𝑙</m:t>
                    </m:r>
                    <m:d>
                      <m:dPr>
                        <m:ctrlPr>
                          <a:rPr lang="en-US" sz="2000" i="1">
                            <a:latin typeface="Cambria Math" panose="02040503050406030204" pitchFamily="18" charset="0"/>
                          </a:rPr>
                        </m:ctrlPr>
                      </m:dPr>
                      <m:e>
                        <m:r>
                          <a:rPr lang="en-US" sz="2000" i="1">
                            <a:latin typeface="Cambria Math" panose="02040503050406030204" pitchFamily="18" charset="0"/>
                          </a:rPr>
                          <m:t>𝑥𝑐</m:t>
                        </m:r>
                        <m:r>
                          <a:rPr lang="en-US" sz="2000" b="0" i="1" smtClean="0">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𝑦𝑐</m:t>
                        </m:r>
                        <m:r>
                          <a:rPr lang="en-US" sz="2000" b="0" i="1" smtClean="0">
                            <a:latin typeface="Cambria Math" panose="02040503050406030204" pitchFamily="18" charset="0"/>
                          </a:rPr>
                          <m:t>−</m:t>
                        </m:r>
                        <m:r>
                          <a:rPr lang="en-US" sz="2000" b="0" i="1" smtClean="0">
                            <a:latin typeface="Cambria Math" panose="02040503050406030204" pitchFamily="18" charset="0"/>
                          </a:rPr>
                          <m:t>𝑦</m:t>
                        </m:r>
                      </m:e>
                    </m:d>
                    <m:r>
                      <a:rPr lang="en-US" sz="2000" i="1">
                        <a:latin typeface="Cambria Math" panose="02040503050406030204" pitchFamily="18" charset="0"/>
                      </a:rPr>
                      <m:t>;</m:t>
                    </m:r>
                  </m:oMath>
                </a14:m>
                <a:endParaRPr lang="en-US" sz="2000" b="0" i="1">
                  <a:latin typeface="Cambria Math" panose="02040503050406030204" pitchFamily="18" charset="0"/>
                </a:endParaRPr>
              </a:p>
              <a:p>
                <a:pPr marL="457200" lvl="1" indent="0">
                  <a:lnSpc>
                    <a:spcPct val="100000"/>
                  </a:lnSpc>
                  <a:spcBef>
                    <a:spcPts val="0"/>
                  </a:spcBef>
                  <a:buNone/>
                </a:pPr>
                <a:r>
                  <a:rPr lang="en-US" sz="2000" i="1">
                    <a:latin typeface="Cambria Math" panose="02040503050406030204" pitchFamily="18" charset="0"/>
                  </a:rPr>
                  <a:t> </a:t>
                </a:r>
                <a14:m>
                  <m:oMath xmlns:m="http://schemas.openxmlformats.org/officeDocument/2006/math">
                    <m:r>
                      <a:rPr lang="en-US" sz="2000" i="1">
                        <a:latin typeface="Cambria Math" panose="02040503050406030204" pitchFamily="18" charset="0"/>
                      </a:rPr>
                      <m:t>𝑝𝑢𝑡𝑝𝑖𝑥𝑒𝑙</m:t>
                    </m:r>
                    <m:d>
                      <m:dPr>
                        <m:ctrlPr>
                          <a:rPr lang="en-US" sz="2000" i="1">
                            <a:latin typeface="Cambria Math" panose="02040503050406030204" pitchFamily="18" charset="0"/>
                          </a:rPr>
                        </m:ctrlPr>
                      </m:dPr>
                      <m:e>
                        <m:r>
                          <a:rPr lang="en-US" sz="2000" i="1">
                            <a:latin typeface="Cambria Math" panose="02040503050406030204" pitchFamily="18" charset="0"/>
                          </a:rPr>
                          <m:t>𝑥𝑐</m:t>
                        </m:r>
                        <m:r>
                          <a:rPr lang="en-US" sz="2000" i="1">
                            <a:latin typeface="Cambria Math" panose="02040503050406030204" pitchFamily="18" charset="0"/>
                          </a:rPr>
                          <m:t>+</m:t>
                        </m:r>
                        <m:r>
                          <a:rPr lang="en-US" sz="2000" b="0" i="1" smtClean="0">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𝑦𝑐</m:t>
                        </m:r>
                        <m:r>
                          <a:rPr lang="en-US" sz="2000" i="1">
                            <a:latin typeface="Cambria Math" panose="02040503050406030204" pitchFamily="18" charset="0"/>
                          </a:rPr>
                          <m:t>+</m:t>
                        </m:r>
                        <m:r>
                          <a:rPr lang="en-US" sz="2000" i="1">
                            <a:latin typeface="Cambria Math" panose="02040503050406030204" pitchFamily="18" charset="0"/>
                          </a:rPr>
                          <m:t>𝑥</m:t>
                        </m:r>
                      </m:e>
                    </m:d>
                    <m:r>
                      <a:rPr lang="en-US" sz="2000" i="1">
                        <a:latin typeface="Cambria Math" panose="02040503050406030204" pitchFamily="18" charset="0"/>
                      </a:rPr>
                      <m:t>;</m:t>
                    </m:r>
                  </m:oMath>
                </a14:m>
                <a:endParaRPr lang="en-US" sz="2000" i="1">
                  <a:latin typeface="Cambria Math" panose="02040503050406030204" pitchFamily="18" charset="0"/>
                </a:endParaRPr>
              </a:p>
              <a:p>
                <a:pPr marL="457200" lvl="1" indent="0">
                  <a:lnSpc>
                    <a:spcPct val="100000"/>
                  </a:lnSpc>
                  <a:spcBef>
                    <a:spcPts val="0"/>
                  </a:spcBef>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𝑝𝑢𝑡𝑝𝑖𝑥𝑒𝑙</m:t>
                      </m:r>
                      <m:d>
                        <m:dPr>
                          <m:ctrlPr>
                            <a:rPr lang="en-US" sz="2000" i="1">
                              <a:latin typeface="Cambria Math" panose="02040503050406030204" pitchFamily="18" charset="0"/>
                            </a:rPr>
                          </m:ctrlPr>
                        </m:dPr>
                        <m:e>
                          <m:r>
                            <a:rPr lang="en-US" sz="2000" i="1">
                              <a:latin typeface="Cambria Math" panose="02040503050406030204" pitchFamily="18" charset="0"/>
                            </a:rPr>
                            <m:t>𝑥𝑐</m:t>
                          </m:r>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𝑦𝑐</m:t>
                          </m:r>
                          <m:r>
                            <a:rPr lang="en-US" sz="2000" i="1">
                              <a:latin typeface="Cambria Math" panose="02040503050406030204" pitchFamily="18" charset="0"/>
                            </a:rPr>
                            <m:t>+</m:t>
                          </m:r>
                          <m:r>
                            <a:rPr lang="en-US" sz="2000" i="1">
                              <a:latin typeface="Cambria Math" panose="02040503050406030204" pitchFamily="18" charset="0"/>
                            </a:rPr>
                            <m:t>𝑥</m:t>
                          </m:r>
                        </m:e>
                      </m:d>
                      <m:r>
                        <a:rPr lang="en-US" sz="2000" i="1">
                          <a:latin typeface="Cambria Math" panose="02040503050406030204" pitchFamily="18" charset="0"/>
                        </a:rPr>
                        <m:t>;</m:t>
                      </m:r>
                    </m:oMath>
                  </m:oMathPara>
                </a14:m>
                <a:endParaRPr lang="en-US" sz="2000" i="1">
                  <a:latin typeface="Cambria Math" panose="02040503050406030204" pitchFamily="18" charset="0"/>
                </a:endParaRPr>
              </a:p>
              <a:p>
                <a:pPr marL="457200" lvl="1" indent="0">
                  <a:lnSpc>
                    <a:spcPct val="100000"/>
                  </a:lnSpc>
                  <a:spcBef>
                    <a:spcPts val="0"/>
                  </a:spcBef>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𝑝𝑢𝑡𝑝𝑖𝑥𝑒𝑙</m:t>
                      </m:r>
                      <m:d>
                        <m:dPr>
                          <m:ctrlPr>
                            <a:rPr lang="en-US" sz="2000" i="1">
                              <a:latin typeface="Cambria Math" panose="02040503050406030204" pitchFamily="18" charset="0"/>
                            </a:rPr>
                          </m:ctrlPr>
                        </m:dPr>
                        <m:e>
                          <m:r>
                            <a:rPr lang="en-US" sz="2000" i="1">
                              <a:latin typeface="Cambria Math" panose="02040503050406030204" pitchFamily="18" charset="0"/>
                            </a:rPr>
                            <m:t>𝑥𝑐</m:t>
                          </m:r>
                          <m:r>
                            <a:rPr lang="en-US" sz="2000" i="1">
                              <a:latin typeface="Cambria Math" panose="02040503050406030204" pitchFamily="18" charset="0"/>
                            </a:rPr>
                            <m:t>+</m:t>
                          </m:r>
                          <m:r>
                            <a:rPr lang="en-US" sz="2000" b="0" i="1" smtClean="0">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𝑦𝑐</m:t>
                          </m:r>
                          <m:r>
                            <a:rPr lang="en-US" sz="2000" b="0" i="1" smtClean="0">
                              <a:latin typeface="Cambria Math" panose="02040503050406030204" pitchFamily="18" charset="0"/>
                            </a:rPr>
                            <m:t>−</m:t>
                          </m:r>
                          <m:r>
                            <a:rPr lang="en-US" sz="2000" i="1">
                              <a:latin typeface="Cambria Math" panose="02040503050406030204" pitchFamily="18" charset="0"/>
                            </a:rPr>
                            <m:t>𝑥</m:t>
                          </m:r>
                        </m:e>
                      </m:d>
                      <m:r>
                        <a:rPr lang="en-US" sz="2000" i="1">
                          <a:latin typeface="Cambria Math" panose="02040503050406030204" pitchFamily="18" charset="0"/>
                        </a:rPr>
                        <m:t>;</m:t>
                      </m:r>
                    </m:oMath>
                  </m:oMathPara>
                </a14:m>
                <a:endParaRPr lang="en-US" sz="2000" i="1">
                  <a:latin typeface="Cambria Math" panose="02040503050406030204" pitchFamily="18" charset="0"/>
                </a:endParaRPr>
              </a:p>
              <a:p>
                <a:pPr marL="457200" lvl="1" indent="0">
                  <a:lnSpc>
                    <a:spcPct val="100000"/>
                  </a:lnSpc>
                  <a:spcBef>
                    <a:spcPts val="0"/>
                  </a:spcBef>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𝑝𝑢𝑡𝑝𝑖𝑥𝑒𝑙</m:t>
                      </m:r>
                      <m:d>
                        <m:dPr>
                          <m:ctrlPr>
                            <a:rPr lang="en-US" sz="2000" i="1">
                              <a:latin typeface="Cambria Math" panose="02040503050406030204" pitchFamily="18" charset="0"/>
                            </a:rPr>
                          </m:ctrlPr>
                        </m:dPr>
                        <m:e>
                          <m:r>
                            <a:rPr lang="en-US" sz="2000" i="1">
                              <a:latin typeface="Cambria Math" panose="02040503050406030204" pitchFamily="18" charset="0"/>
                            </a:rPr>
                            <m:t>𝑥𝑐</m:t>
                          </m:r>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𝑦𝑐</m:t>
                          </m:r>
                          <m:r>
                            <a:rPr lang="en-US" sz="2000" b="0" i="1" smtClean="0">
                              <a:latin typeface="Cambria Math" panose="02040503050406030204" pitchFamily="18" charset="0"/>
                            </a:rPr>
                            <m:t>−</m:t>
                          </m:r>
                          <m:r>
                            <a:rPr lang="en-US" sz="2000" b="0" i="1" smtClean="0">
                              <a:latin typeface="Cambria Math" panose="02040503050406030204" pitchFamily="18" charset="0"/>
                            </a:rPr>
                            <m:t>𝑥</m:t>
                          </m:r>
                        </m:e>
                      </m:d>
                      <m:r>
                        <a:rPr lang="en-US" sz="2000" i="1">
                          <a:latin typeface="Cambria Math" panose="02040503050406030204" pitchFamily="18" charset="0"/>
                        </a:rPr>
                        <m:t>;</m:t>
                      </m:r>
                    </m:oMath>
                  </m:oMathPara>
                </a14:m>
                <a:endParaRPr lang="en-US" sz="2000" b="0" i="1">
                  <a:latin typeface="Cambria Math" panose="02040503050406030204" pitchFamily="18" charset="0"/>
                </a:endParaRPr>
              </a:p>
              <a:p>
                <a:pPr>
                  <a:lnSpc>
                    <a:spcPct val="100000"/>
                  </a:lnSpc>
                  <a:spcBef>
                    <a:spcPts val="0"/>
                  </a:spcBef>
                </a:pPr>
                <a14:m>
                  <m:oMath xmlns:m="http://schemas.openxmlformats.org/officeDocument/2006/math">
                    <m:r>
                      <a:rPr lang="en-US" sz="2000" b="0" i="1" smtClean="0">
                        <a:latin typeface="Cambria Math" panose="02040503050406030204" pitchFamily="18" charset="0"/>
                      </a:rPr>
                      <m:t>}</m:t>
                    </m:r>
                  </m:oMath>
                </a14:m>
                <a:endParaRPr lang="en-US" sz="2000" b="0"/>
              </a:p>
              <a:p>
                <a:pPr>
                  <a:lnSpc>
                    <a:spcPct val="100000"/>
                  </a:lnSpc>
                  <a:spcBef>
                    <a:spcPts val="0"/>
                  </a:spcBef>
                </a:pPr>
                <a:endParaRPr lang="en-US" sz="2000" b="0"/>
              </a:p>
            </p:txBody>
          </p:sp>
        </mc:Choice>
        <mc:Fallback xmlns="">
          <p:sp>
            <p:nvSpPr>
              <p:cNvPr id="8" name="Content Placeholder 2">
                <a:extLst>
                  <a:ext uri="{FF2B5EF4-FFF2-40B4-BE49-F238E27FC236}">
                    <a16:creationId xmlns:a16="http://schemas.microsoft.com/office/drawing/2014/main" id="{5F42F121-5041-4021-B1AE-3088D546A516}"/>
                  </a:ext>
                </a:extLst>
              </p:cNvPr>
              <p:cNvSpPr txBox="1">
                <a:spLocks noRot="1" noChangeAspect="1" noMove="1" noResize="1" noEditPoints="1" noAdjustHandles="1" noChangeArrowheads="1" noChangeShapeType="1" noTextEdit="1"/>
              </p:cNvSpPr>
              <p:nvPr/>
            </p:nvSpPr>
            <p:spPr>
              <a:xfrm>
                <a:off x="7773136" y="2663955"/>
                <a:ext cx="4393416" cy="3408352"/>
              </a:xfrm>
              <a:prstGeom prst="rect">
                <a:avLst/>
              </a:prstGeom>
              <a:blipFill>
                <a:blip r:embed="rId6"/>
                <a:stretch>
                  <a:fillRect l="-1248" t="-358" b="-3936"/>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CF2D373-A3C0-4D6A-8951-785218C44A4D}"/>
              </a:ext>
            </a:extLst>
          </p:cNvPr>
          <p:cNvPicPr>
            <a:picLocks noChangeAspect="1"/>
          </p:cNvPicPr>
          <p:nvPr/>
        </p:nvPicPr>
        <p:blipFill>
          <a:blip r:embed="rId7"/>
          <a:stretch>
            <a:fillRect/>
          </a:stretch>
        </p:blipFill>
        <p:spPr>
          <a:xfrm>
            <a:off x="705538" y="2550143"/>
            <a:ext cx="7339570" cy="3590647"/>
          </a:xfrm>
          <a:prstGeom prst="rect">
            <a:avLst/>
          </a:prstGeom>
        </p:spPr>
      </p:pic>
    </p:spTree>
    <p:extLst>
      <p:ext uri="{BB962C8B-B14F-4D97-AF65-F5344CB8AC3E}">
        <p14:creationId xmlns:p14="http://schemas.microsoft.com/office/powerpoint/2010/main" val="11535185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612454"/>
            <a:ext cx="7880640" cy="4331146"/>
          </a:xfrm>
        </p:spPr>
        <p:txBody>
          <a:bodyPr>
            <a:noAutofit/>
          </a:bodyPr>
          <a:lstStyle/>
          <a:p>
            <a:pPr lvl="0" algn="just"/>
            <a:r>
              <a:rPr lang="en-US" sz="2800" b="1"/>
              <a:t>2.3. </a:t>
            </a:r>
            <a:r>
              <a:rPr lang="vi-VN" sz="2800" b="1"/>
              <a:t>Các giải thuật xây dựng thực thể cơ sở</a:t>
            </a:r>
            <a:endParaRPr lang="en-US" sz="2800" b="1"/>
          </a:p>
          <a:p>
            <a:pPr lvl="0" algn="just"/>
            <a:r>
              <a:rPr lang="vi-VN" sz="2000" b="1"/>
              <a:t>Giải thuật sinh đường tròn Midpoint</a:t>
            </a:r>
            <a:endParaRPr lang="en-US" sz="2000" b="1"/>
          </a:p>
          <a:p>
            <a:pPr lvl="0"/>
            <a:r>
              <a:rPr lang="vi-VN" sz="2000"/>
              <a:t>Do tính đối xứng của đường tròn (C) nên ta chỉ cần vẽ cung (C</a:t>
            </a:r>
            <a:r>
              <a:rPr lang="vi-VN" sz="2000" baseline="30000"/>
              <a:t>1/8</a:t>
            </a:r>
            <a:r>
              <a:rPr lang="vi-VN" sz="2000"/>
              <a:t>) là cung 1/8</a:t>
            </a:r>
            <a:r>
              <a:rPr lang="en-US" sz="2000"/>
              <a:t> </a:t>
            </a:r>
            <a:r>
              <a:rPr lang="vi-VN" sz="2000"/>
              <a:t>đường tròn, sau đó lấy đối xứng. Cung (C</a:t>
            </a:r>
            <a:r>
              <a:rPr lang="vi-VN" sz="2000" baseline="30000"/>
              <a:t>1/8</a:t>
            </a:r>
            <a:r>
              <a:rPr lang="vi-VN" sz="2000"/>
              <a:t>) được mô tả như sau (cung của phần</a:t>
            </a:r>
            <a:r>
              <a:rPr lang="en-US" sz="2000"/>
              <a:t> </a:t>
            </a:r>
            <a:r>
              <a:rPr lang="vi-VN" sz="2000"/>
              <a:t>tô </a:t>
            </a:r>
            <a:r>
              <a:rPr lang="en-US" sz="2000"/>
              <a:t>màu</a:t>
            </a:r>
            <a:r>
              <a:rPr lang="vi-VN" sz="2000"/>
              <a:t> trong hình vẽ)</a:t>
            </a:r>
            <a:endParaRPr lang="en-US" sz="200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028262" y="206686"/>
            <a:ext cx="1122450" cy="1122450"/>
          </a:xfrm>
          <a:prstGeom prst="rect">
            <a:avLst/>
          </a:prstGeom>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C3C0199F-A274-44C6-BF37-784A855E6EEA}"/>
                  </a:ext>
                </a:extLst>
              </p:cNvPr>
              <p:cNvSpPr txBox="1">
                <a:spLocks/>
              </p:cNvSpPr>
              <p:nvPr/>
            </p:nvSpPr>
            <p:spPr>
              <a:xfrm>
                <a:off x="1167826" y="3660503"/>
                <a:ext cx="10836940" cy="2283097"/>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400" kern="1200">
                    <a:solidFill>
                      <a:schemeClr val="tx1"/>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2400" kern="1200" cap="none" baseline="0">
                    <a:solidFill>
                      <a:schemeClr val="tx1"/>
                    </a:solidFill>
                    <a:effectLst/>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2400" kern="1200">
                    <a:solidFill>
                      <a:schemeClr val="tx1"/>
                    </a:solidFill>
                    <a:effectLst/>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2400" kern="1200" cap="none" baseline="0">
                    <a:solidFill>
                      <a:schemeClr val="tx1"/>
                    </a:solidFill>
                    <a:effectLst/>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2400" kern="1200">
                    <a:solidFill>
                      <a:schemeClr val="tx1"/>
                    </a:solidFill>
                    <a:effectLst/>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14:m>
                  <m:oMath xmlns:m="http://schemas.openxmlformats.org/officeDocument/2006/math">
                    <m:d>
                      <m:dPr>
                        <m:begChr m:val="{"/>
                        <m:endChr m:val=""/>
                        <m:ctrlPr>
                          <a:rPr lang="fi-FI" sz="2000" i="1" smtClean="0">
                            <a:latin typeface="Cambria Math" panose="02040503050406030204" pitchFamily="18" charset="0"/>
                          </a:rPr>
                        </m:ctrlPr>
                      </m:dPr>
                      <m:e>
                        <m:eqArr>
                          <m:eqArrPr>
                            <m:ctrlPr>
                              <a:rPr lang="fi-FI" sz="2000" i="1" smtClean="0">
                                <a:latin typeface="Cambria Math" panose="02040503050406030204" pitchFamily="18" charset="0"/>
                              </a:rPr>
                            </m:ctrlPr>
                          </m:eqArrPr>
                          <m:e>
                            <m:r>
                              <a:rPr lang="en-US" sz="2000" i="1" smtClean="0">
                                <a:latin typeface="Cambria Math" panose="02040503050406030204" pitchFamily="18" charset="0"/>
                              </a:rPr>
                              <m:t>0</m:t>
                            </m:r>
                            <m:r>
                              <a:rPr lang="en-US" sz="2000" i="1" smtClean="0">
                                <a:latin typeface="Cambria Math" panose="02040503050406030204" pitchFamily="18" charset="0"/>
                                <a:ea typeface="Cambria Math" panose="02040503050406030204" pitchFamily="18" charset="0"/>
                              </a:rPr>
                              <m:t>≤ </m:t>
                            </m:r>
                            <m:r>
                              <a:rPr lang="en-US" sz="2000" i="1" smtClean="0">
                                <a:latin typeface="Cambria Math" panose="02040503050406030204" pitchFamily="18" charset="0"/>
                                <a:ea typeface="Cambria Math" panose="02040503050406030204" pitchFamily="18" charset="0"/>
                              </a:rPr>
                              <m:t>𝑥</m:t>
                            </m:r>
                            <m:r>
                              <a:rPr lang="en-US" sz="2000" i="1" smtClean="0">
                                <a:latin typeface="Cambria Math" panose="02040503050406030204" pitchFamily="18" charset="0"/>
                                <a:ea typeface="Cambria Math" panose="02040503050406030204" pitchFamily="18" charset="0"/>
                              </a:rPr>
                              <m:t> ≤</m:t>
                            </m:r>
                            <m:r>
                              <a:rPr lang="en-US" sz="2000" i="1" smtClean="0">
                                <a:latin typeface="Cambria Math" panose="02040503050406030204" pitchFamily="18" charset="0"/>
                                <a:ea typeface="Cambria Math" panose="02040503050406030204" pitchFamily="18" charset="0"/>
                              </a:rPr>
                              <m:t>𝑅</m:t>
                            </m:r>
                            <m:f>
                              <m:fPr>
                                <m:ctrlPr>
                                  <a:rPr lang="en-US" sz="2000" i="1" smtClean="0">
                                    <a:latin typeface="Cambria Math" panose="02040503050406030204" pitchFamily="18" charset="0"/>
                                    <a:ea typeface="Cambria Math" panose="02040503050406030204" pitchFamily="18" charset="0"/>
                                  </a:rPr>
                                </m:ctrlPr>
                              </m:fPr>
                              <m:num>
                                <m:rad>
                                  <m:radPr>
                                    <m:degHide m:val="on"/>
                                    <m:ctrlPr>
                                      <a:rPr lang="en-US" sz="2000" i="1" smtClean="0">
                                        <a:latin typeface="Cambria Math" panose="02040503050406030204" pitchFamily="18" charset="0"/>
                                        <a:ea typeface="Cambria Math" panose="02040503050406030204" pitchFamily="18" charset="0"/>
                                      </a:rPr>
                                    </m:ctrlPr>
                                  </m:radPr>
                                  <m:deg/>
                                  <m:e>
                                    <m:r>
                                      <a:rPr lang="en-US" sz="2000" i="1" smtClean="0">
                                        <a:latin typeface="Cambria Math" panose="02040503050406030204" pitchFamily="18" charset="0"/>
                                        <a:ea typeface="Cambria Math" panose="02040503050406030204" pitchFamily="18" charset="0"/>
                                      </a:rPr>
                                      <m:t>2</m:t>
                                    </m:r>
                                  </m:e>
                                </m:rad>
                              </m:num>
                              <m:den>
                                <m:r>
                                  <a:rPr lang="en-US" sz="2000" i="1" smtClean="0">
                                    <a:latin typeface="Cambria Math" panose="02040503050406030204" pitchFamily="18" charset="0"/>
                                    <a:ea typeface="Cambria Math" panose="02040503050406030204" pitchFamily="18" charset="0"/>
                                  </a:rPr>
                                  <m:t>2</m:t>
                                </m:r>
                              </m:den>
                            </m:f>
                          </m:e>
                          <m:e>
                            <m:r>
                              <a:rPr lang="en-US" sz="2000" i="1">
                                <a:latin typeface="Cambria Math" panose="02040503050406030204" pitchFamily="18" charset="0"/>
                                <a:ea typeface="Cambria Math" panose="02040503050406030204" pitchFamily="18" charset="0"/>
                              </a:rPr>
                              <m:t>𝑅</m:t>
                            </m:r>
                            <m:f>
                              <m:fPr>
                                <m:ctrlPr>
                                  <a:rPr lang="en-US" sz="2000" i="1">
                                    <a:latin typeface="Cambria Math" panose="02040503050406030204" pitchFamily="18" charset="0"/>
                                    <a:ea typeface="Cambria Math" panose="02040503050406030204" pitchFamily="18" charset="0"/>
                                  </a:rPr>
                                </m:ctrlPr>
                              </m:fPr>
                              <m:num>
                                <m:rad>
                                  <m:radPr>
                                    <m:degHide m:val="on"/>
                                    <m:ctrlPr>
                                      <a:rPr lang="en-US" sz="2000" i="1">
                                        <a:latin typeface="Cambria Math" panose="02040503050406030204" pitchFamily="18" charset="0"/>
                                        <a:ea typeface="Cambria Math" panose="02040503050406030204" pitchFamily="18" charset="0"/>
                                      </a:rPr>
                                    </m:ctrlPr>
                                  </m:radPr>
                                  <m:deg/>
                                  <m:e>
                                    <m:r>
                                      <a:rPr lang="en-US" sz="2000" i="1">
                                        <a:latin typeface="Cambria Math" panose="02040503050406030204" pitchFamily="18" charset="0"/>
                                        <a:ea typeface="Cambria Math" panose="02040503050406030204" pitchFamily="18" charset="0"/>
                                      </a:rPr>
                                      <m:t>2</m:t>
                                    </m:r>
                                  </m:e>
                                </m:rad>
                              </m:num>
                              <m:den>
                                <m:r>
                                  <a:rPr lang="en-US" sz="2000" i="1">
                                    <a:latin typeface="Cambria Math" panose="02040503050406030204" pitchFamily="18" charset="0"/>
                                    <a:ea typeface="Cambria Math" panose="02040503050406030204" pitchFamily="18" charset="0"/>
                                  </a:rPr>
                                  <m:t>2</m:t>
                                </m:r>
                              </m:den>
                            </m:f>
                            <m:r>
                              <a:rPr lang="en-US" sz="2000" i="1" smtClean="0">
                                <a:latin typeface="Cambria Math" panose="02040503050406030204" pitchFamily="18" charset="0"/>
                                <a:ea typeface="Cambria Math" panose="02040503050406030204" pitchFamily="18" charset="0"/>
                              </a:rPr>
                              <m:t> ≤</m:t>
                            </m:r>
                            <m:r>
                              <a:rPr lang="en-US" sz="2000" i="1" smtClean="0">
                                <a:latin typeface="Cambria Math" panose="02040503050406030204" pitchFamily="18" charset="0"/>
                                <a:ea typeface="Cambria Math" panose="02040503050406030204" pitchFamily="18" charset="0"/>
                              </a:rPr>
                              <m:t>𝑦</m:t>
                            </m:r>
                            <m:r>
                              <a:rPr lang="en-US" sz="2000" i="1" smtClean="0">
                                <a:latin typeface="Cambria Math" panose="02040503050406030204" pitchFamily="18" charset="0"/>
                                <a:ea typeface="Cambria Math" panose="02040503050406030204" pitchFamily="18" charset="0"/>
                              </a:rPr>
                              <m:t> ≤</m:t>
                            </m:r>
                            <m:r>
                              <a:rPr lang="en-US" sz="2000" i="1" smtClean="0">
                                <a:latin typeface="Cambria Math" panose="02040503050406030204" pitchFamily="18" charset="0"/>
                                <a:ea typeface="Cambria Math" panose="02040503050406030204" pitchFamily="18" charset="0"/>
                              </a:rPr>
                              <m:t>𝑅</m:t>
                            </m:r>
                          </m:e>
                        </m:eqArr>
                      </m:e>
                    </m:d>
                  </m:oMath>
                </a14:m>
                <a:endParaRPr lang="en-US" sz="2000"/>
              </a:p>
              <a:p>
                <a:r>
                  <a:rPr lang="es-ES" sz="2000"/>
                  <a:t>Nếu có (x, y) ∈ (C</a:t>
                </a:r>
                <a:r>
                  <a:rPr lang="es-ES" sz="2000" baseline="30000"/>
                  <a:t>1/8</a:t>
                </a:r>
                <a:r>
                  <a:rPr lang="es-ES" sz="2000"/>
                  <a:t>) thì các điểm: (y,x), (x,-y), (y,-x), (-x,-y), (-y,-x), (-y,x), (-x,y) ∈ (C).</a:t>
                </a:r>
                <a:endParaRPr lang="en-US" sz="2000"/>
              </a:p>
            </p:txBody>
          </p:sp>
        </mc:Choice>
        <mc:Fallback xmlns="">
          <p:sp>
            <p:nvSpPr>
              <p:cNvPr id="6" name="Content Placeholder 2">
                <a:extLst>
                  <a:ext uri="{FF2B5EF4-FFF2-40B4-BE49-F238E27FC236}">
                    <a16:creationId xmlns="" xmlns:a16="http://schemas.microsoft.com/office/drawing/2014/main" id="{C3C0199F-A274-44C6-BF37-784A855E6EEA}"/>
                  </a:ext>
                </a:extLst>
              </p:cNvPr>
              <p:cNvSpPr txBox="1">
                <a:spLocks noRot="1" noChangeAspect="1" noMove="1" noResize="1" noEditPoints="1" noAdjustHandles="1" noChangeArrowheads="1" noChangeShapeType="1" noTextEdit="1"/>
              </p:cNvSpPr>
              <p:nvPr/>
            </p:nvSpPr>
            <p:spPr>
              <a:xfrm>
                <a:off x="1167826" y="3660503"/>
                <a:ext cx="10836940" cy="2283097"/>
              </a:xfrm>
              <a:prstGeom prst="rect">
                <a:avLst/>
              </a:prstGeom>
              <a:blipFill rotWithShape="0">
                <a:blip r:embed="rId6"/>
                <a:stretch>
                  <a:fillRect l="-506"/>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EBE75B5-5124-4061-94F0-DA078C0E7DCB}"/>
              </a:ext>
            </a:extLst>
          </p:cNvPr>
          <p:cNvPicPr>
            <a:picLocks noChangeAspect="1"/>
          </p:cNvPicPr>
          <p:nvPr/>
        </p:nvPicPr>
        <p:blipFill>
          <a:blip r:embed="rId7"/>
          <a:stretch>
            <a:fillRect/>
          </a:stretch>
        </p:blipFill>
        <p:spPr>
          <a:xfrm>
            <a:off x="9048466" y="2006598"/>
            <a:ext cx="3016866" cy="2756471"/>
          </a:xfrm>
          <a:prstGeom prst="rect">
            <a:avLst/>
          </a:prstGeom>
        </p:spPr>
      </p:pic>
    </p:spTree>
    <p:extLst>
      <p:ext uri="{BB962C8B-B14F-4D97-AF65-F5344CB8AC3E}">
        <p14:creationId xmlns:p14="http://schemas.microsoft.com/office/powerpoint/2010/main" val="20346035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908415" y="1546193"/>
                <a:ext cx="6738089" cy="3251094"/>
              </a:xfrm>
            </p:spPr>
            <p:txBody>
              <a:bodyPr>
                <a:noAutofit/>
              </a:bodyPr>
              <a:lstStyle/>
              <a:p>
                <a:pPr lvl="0" algn="just"/>
                <a:r>
                  <a:rPr lang="en-US" b="1"/>
                  <a:t>2.3. </a:t>
                </a:r>
                <a:r>
                  <a:rPr lang="vi-VN" b="1"/>
                  <a:t>Các giải thuật xây dựng thực thể cơ sở</a:t>
                </a:r>
                <a:endParaRPr lang="en-US" b="1"/>
              </a:p>
              <a:p>
                <a:pPr lvl="0" algn="just"/>
                <a:r>
                  <a:rPr lang="vi-VN" sz="1800" b="1"/>
                  <a:t>Giải thuật sinh đường tròn Midpoint</a:t>
                </a:r>
                <a:endParaRPr lang="en-US" sz="1800" b="1"/>
              </a:p>
              <a:p>
                <a:pPr lvl="0"/>
                <a:r>
                  <a:rPr lang="vi-VN" sz="1800"/>
                  <a:t>Chọn điểm (0,R)</a:t>
                </a:r>
                <a:r>
                  <a:rPr lang="en-US" sz="1800"/>
                  <a:t> </a:t>
                </a:r>
                <a:r>
                  <a:rPr lang="vi-VN" sz="1800"/>
                  <a:t>bắt đầu để vẽ. Dựa vào hình </a:t>
                </a:r>
                <a:r>
                  <a:rPr lang="en-US" sz="1800"/>
                  <a:t>trên</a:t>
                </a:r>
                <a:r>
                  <a:rPr lang="vi-VN" sz="1800"/>
                  <a:t>, nếu (</a:t>
                </a:r>
                <a:r>
                  <a:rPr lang="vi-VN" sz="1800" i="1"/>
                  <a:t>x</a:t>
                </a:r>
                <a:r>
                  <a:rPr lang="vi-VN" sz="1800" i="1" baseline="-25000"/>
                  <a:t>i</a:t>
                </a:r>
                <a:r>
                  <a:rPr lang="vi-VN" sz="1800"/>
                  <a:t>, </a:t>
                </a:r>
                <a:r>
                  <a:rPr lang="vi-VN" sz="1800" i="1"/>
                  <a:t>y</a:t>
                </a:r>
                <a:r>
                  <a:rPr lang="vi-VN" sz="1800" i="1" baseline="-25000"/>
                  <a:t>i</a:t>
                </a:r>
                <a:r>
                  <a:rPr lang="vi-VN" sz="1800"/>
                  <a:t>) là điểm</a:t>
                </a:r>
                <a:r>
                  <a:rPr lang="en-US" sz="1800"/>
                  <a:t> </a:t>
                </a:r>
                <a:r>
                  <a:rPr lang="vi-VN" sz="1800"/>
                  <a:t>nguyên đã tìm được ở bước thứ i, thì điểm ( </a:t>
                </a:r>
                <a:r>
                  <a:rPr lang="vi-VN" sz="1800" i="1"/>
                  <a:t>x</a:t>
                </a:r>
                <a:r>
                  <a:rPr lang="vi-VN" sz="1800" i="1" baseline="-25000"/>
                  <a:t>i</a:t>
                </a:r>
                <a:r>
                  <a:rPr lang="vi-VN" sz="1800" baseline="-25000"/>
                  <a:t>+1</a:t>
                </a:r>
                <a:r>
                  <a:rPr lang="vi-VN" sz="1800"/>
                  <a:t>, </a:t>
                </a:r>
                <a:r>
                  <a:rPr lang="vi-VN" sz="1800" i="1"/>
                  <a:t>y</a:t>
                </a:r>
                <a:r>
                  <a:rPr lang="vi-VN" sz="1800" i="1" baseline="-25000"/>
                  <a:t>i</a:t>
                </a:r>
                <a:r>
                  <a:rPr lang="vi-VN" sz="1800" baseline="-25000"/>
                  <a:t>+1</a:t>
                </a:r>
                <a:r>
                  <a:rPr lang="vi-VN" sz="1800"/>
                  <a:t>) ở bước thứ (i+1) là sự lựa</a:t>
                </a:r>
                <a:r>
                  <a:rPr lang="en-US" sz="1800"/>
                  <a:t> </a:t>
                </a:r>
                <a:r>
                  <a:rPr lang="vi-VN" sz="1800"/>
                  <a:t>chọn giữa S và P.</a:t>
                </a:r>
                <a:endParaRPr lang="en-US" sz="1800"/>
              </a:p>
              <a:p>
                <a:pPr lvl="0"/>
                <a14:m>
                  <m:oMath xmlns:m="http://schemas.openxmlformats.org/officeDocument/2006/math">
                    <m:d>
                      <m:dPr>
                        <m:begChr m:val="{"/>
                        <m:endChr m:val=""/>
                        <m:ctrlPr>
                          <a:rPr lang="fi-FI" sz="2000" i="1">
                            <a:latin typeface="Cambria Math" panose="02040503050406030204" pitchFamily="18" charset="0"/>
                          </a:rPr>
                        </m:ctrlPr>
                      </m:dPr>
                      <m:e>
                        <m:eqArr>
                          <m:eqArrPr>
                            <m:ctrlPr>
                              <a:rPr lang="fi-FI" sz="2000" i="1">
                                <a:latin typeface="Cambria Math" panose="02040503050406030204" pitchFamily="18" charset="0"/>
                              </a:rPr>
                            </m:ctrlPr>
                          </m:eqArrPr>
                          <m:e>
                            <m:r>
                              <a:rPr lang="en-US" sz="2000" b="0" i="1" smtClean="0">
                                <a:latin typeface="Cambria Math" panose="02040503050406030204" pitchFamily="18" charset="0"/>
                              </a:rPr>
                              <m:t>𝑥</m:t>
                            </m:r>
                            <m:r>
                              <a:rPr lang="en-US" sz="2000" b="0" i="1" baseline="-25000" smtClean="0">
                                <a:latin typeface="Cambria Math" panose="02040503050406030204" pitchFamily="18" charset="0"/>
                              </a:rPr>
                              <m:t>𝑖</m:t>
                            </m:r>
                            <m:r>
                              <a:rPr lang="en-US" sz="2000" b="0" i="1" baseline="-25000" smtClean="0">
                                <a:latin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𝑥𝑖</m:t>
                            </m:r>
                            <m:r>
                              <a:rPr lang="en-US" sz="2000" b="0" i="1" smtClean="0">
                                <a:latin typeface="Cambria Math" panose="02040503050406030204" pitchFamily="18" charset="0"/>
                                <a:ea typeface="Cambria Math" panose="02040503050406030204" pitchFamily="18" charset="0"/>
                              </a:rPr>
                              <m:t>+1</m:t>
                            </m:r>
                          </m:e>
                          <m:e>
                            <m:r>
                              <a:rPr lang="en-US" sz="2000" b="0" i="1" smtClean="0">
                                <a:latin typeface="Cambria Math" panose="02040503050406030204" pitchFamily="18" charset="0"/>
                                <a:ea typeface="Cambria Math" panose="02040503050406030204" pitchFamily="18" charset="0"/>
                              </a:rPr>
                              <m:t>𝑦𝑖</m:t>
                            </m:r>
                            <m:r>
                              <a:rPr lang="en-US" sz="2000" b="0" i="1" smtClean="0">
                                <a:latin typeface="Cambria Math" panose="02040503050406030204" pitchFamily="18" charset="0"/>
                                <a:ea typeface="Cambria Math" panose="02040503050406030204" pitchFamily="18" charset="0"/>
                              </a:rPr>
                              <m:t>+1 ∈{</m:t>
                            </m:r>
                            <m:r>
                              <a:rPr lang="en-US" sz="2000" b="0" i="1" smtClean="0">
                                <a:latin typeface="Cambria Math" panose="02040503050406030204" pitchFamily="18" charset="0"/>
                                <a:ea typeface="Cambria Math" panose="02040503050406030204" pitchFamily="18" charset="0"/>
                              </a:rPr>
                              <m:t>𝑦</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𝑦𝑖</m:t>
                            </m:r>
                            <m:r>
                              <a:rPr lang="en-US" sz="2000" b="0" i="1" smtClean="0">
                                <a:latin typeface="Cambria Math" panose="02040503050406030204" pitchFamily="18" charset="0"/>
                                <a:ea typeface="Cambria Math" panose="02040503050406030204" pitchFamily="18" charset="0"/>
                              </a:rPr>
                              <m:t>−1}</m:t>
                            </m:r>
                          </m:e>
                        </m:eqArr>
                      </m:e>
                    </m:d>
                  </m:oMath>
                </a14:m>
                <a:endParaRPr lang="en-US" sz="2000"/>
              </a:p>
            </p:txBody>
          </p:sp>
        </mc:Choice>
        <mc:Fallback xmlns="">
          <p:sp>
            <p:nvSpPr>
              <p:cNvPr id="3" name="Content Placeholder 2">
                <a:extLst>
                  <a:ext uri="{FF2B5EF4-FFF2-40B4-BE49-F238E27FC236}">
                    <a16:creationId xmlns:a16="http://schemas.microsoft.com/office/drawing/2014/main" id="{C3C0199F-A274-44C6-BF37-784A855E6EEA}"/>
                  </a:ext>
                </a:extLst>
              </p:cNvPr>
              <p:cNvSpPr>
                <a:spLocks noGrp="1" noRot="1" noChangeAspect="1" noMove="1" noResize="1" noEditPoints="1" noAdjustHandles="1" noChangeArrowheads="1" noChangeShapeType="1" noTextEdit="1"/>
              </p:cNvSpPr>
              <p:nvPr>
                <p:ph idx="1"/>
              </p:nvPr>
            </p:nvSpPr>
            <p:spPr>
              <a:xfrm>
                <a:off x="908415" y="1546193"/>
                <a:ext cx="6738089" cy="3251094"/>
              </a:xfrm>
              <a:blipFill>
                <a:blip r:embed="rId3"/>
                <a:stretch>
                  <a:fillRect l="-1176" t="-375" r="-995"/>
                </a:stretch>
              </a:blipFill>
            </p:spPr>
            <p:txBody>
              <a:bodyPr/>
              <a:lstStyle/>
              <a:p>
                <a:r>
                  <a:rPr lang="en-US">
                    <a:noFill/>
                  </a:rPr>
                  <a:t> </a:t>
                </a:r>
              </a:p>
            </p:txBody>
          </p:sp>
        </mc:Fallback>
      </mc:AlternateContent>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028262" y="206686"/>
            <a:ext cx="1122450" cy="1122450"/>
          </a:xfrm>
          <a:prstGeom prst="rect">
            <a:avLst/>
          </a:prstGeom>
        </p:spPr>
      </p:pic>
      <p:sp>
        <p:nvSpPr>
          <p:cNvPr id="5" name="Content Placeholder 2">
            <a:extLst>
              <a:ext uri="{FF2B5EF4-FFF2-40B4-BE49-F238E27FC236}">
                <a16:creationId xmlns:a16="http://schemas.microsoft.com/office/drawing/2014/main" id="{7B6F044A-DF99-4032-8E5E-F79743147C6D}"/>
              </a:ext>
            </a:extLst>
          </p:cNvPr>
          <p:cNvSpPr txBox="1">
            <a:spLocks/>
          </p:cNvSpPr>
          <p:nvPr/>
        </p:nvSpPr>
        <p:spPr>
          <a:xfrm>
            <a:off x="861391" y="4654825"/>
            <a:ext cx="9166871" cy="1313963"/>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400" kern="1200">
                <a:solidFill>
                  <a:schemeClr val="tx1"/>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q"/>
              <a:defRPr sz="2400" kern="1200" cap="none" baseline="0">
                <a:solidFill>
                  <a:schemeClr val="tx1"/>
                </a:solidFill>
                <a:effectLst/>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400" kern="1200">
                <a:solidFill>
                  <a:schemeClr val="tx1"/>
                </a:solidFill>
                <a:effectLst/>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ü"/>
              <a:defRPr sz="2400" kern="1200" cap="none" baseline="0">
                <a:solidFill>
                  <a:schemeClr val="tx1"/>
                </a:solidFill>
                <a:effectLst/>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20000"/>
              </a:lnSpc>
              <a:spcBef>
                <a:spcPts val="500"/>
              </a:spcBef>
              <a:buClr>
                <a:schemeClr val="accent1"/>
              </a:buClr>
              <a:buSzPct val="100000"/>
              <a:buFont typeface="Courier New" panose="02070309020205020404" pitchFamily="49" charset="0"/>
              <a:buChar char="o"/>
              <a:defRPr sz="2400" kern="1200">
                <a:solidFill>
                  <a:schemeClr val="tx1"/>
                </a:solidFill>
                <a:effectLst/>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vi-VN" sz="1800"/>
              <a:t>Tương tự như thuật toán MidPoint vẽ đoạn thẳng, việc quyết định chọn một</a:t>
            </a:r>
            <a:r>
              <a:rPr lang="en-US" sz="1800"/>
              <a:t> </a:t>
            </a:r>
            <a:r>
              <a:rPr lang="vi-VN" sz="1800"/>
              <a:t>trong hai điểm S và P sẽ được thực hiện thông qua việc xét dấu của một hàm nào</a:t>
            </a:r>
            <a:r>
              <a:rPr lang="en-US" sz="1800"/>
              <a:t> </a:t>
            </a:r>
            <a:r>
              <a:rPr lang="vi-VN" sz="1800"/>
              <a:t>đó tại điểm MidPoint là điểm nằm giữa chúng.</a:t>
            </a:r>
            <a:r>
              <a:rPr lang="vi-VN" sz="2000"/>
              <a:t/>
            </a:r>
            <a:br>
              <a:rPr lang="vi-VN" sz="2000"/>
            </a:br>
            <a:endParaRPr lang="en-US" sz="2000"/>
          </a:p>
        </p:txBody>
      </p:sp>
      <p:pic>
        <p:nvPicPr>
          <p:cNvPr id="6" name="Picture 5">
            <a:extLst>
              <a:ext uri="{FF2B5EF4-FFF2-40B4-BE49-F238E27FC236}">
                <a16:creationId xmlns:a16="http://schemas.microsoft.com/office/drawing/2014/main" id="{7040E8C4-F3E0-47B1-837E-009412BB8415}"/>
              </a:ext>
            </a:extLst>
          </p:cNvPr>
          <p:cNvPicPr>
            <a:picLocks noChangeAspect="1"/>
          </p:cNvPicPr>
          <p:nvPr/>
        </p:nvPicPr>
        <p:blipFill>
          <a:blip r:embed="rId6"/>
          <a:stretch>
            <a:fillRect/>
          </a:stretch>
        </p:blipFill>
        <p:spPr>
          <a:xfrm>
            <a:off x="7909425" y="1926969"/>
            <a:ext cx="3142888" cy="2697912"/>
          </a:xfrm>
          <a:prstGeom prst="rect">
            <a:avLst/>
          </a:prstGeom>
        </p:spPr>
      </p:pic>
    </p:spTree>
    <p:extLst>
      <p:ext uri="{BB962C8B-B14F-4D97-AF65-F5344CB8AC3E}">
        <p14:creationId xmlns:p14="http://schemas.microsoft.com/office/powerpoint/2010/main" val="21507413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485454"/>
                <a:ext cx="10745636" cy="4661346"/>
              </a:xfrm>
            </p:spPr>
            <p:txBody>
              <a:bodyPr>
                <a:noAutofit/>
              </a:bodyPr>
              <a:lstStyle/>
              <a:p>
                <a:pPr lvl="0" algn="just"/>
                <a:r>
                  <a:rPr lang="en-US" sz="2800" b="1"/>
                  <a:t>2.3. </a:t>
                </a:r>
                <a:r>
                  <a:rPr lang="vi-VN" sz="2800" b="1"/>
                  <a:t>Các giải thuật xây dựng thực thể cơ sở</a:t>
                </a:r>
                <a:endParaRPr lang="en-US" sz="2800" b="1"/>
              </a:p>
              <a:p>
                <a:pPr lvl="0" algn="just"/>
                <a:r>
                  <a:rPr lang="vi-VN" sz="2000" b="1"/>
                  <a:t>Giải thuật sinh đường tròn Midpoint</a:t>
                </a:r>
                <a:endParaRPr lang="en-US" sz="2000" b="1"/>
              </a:p>
              <a:p>
                <a:pPr lvl="0"/>
                <a:r>
                  <a:rPr lang="es-ES" sz="2000"/>
                  <a:t>Đặt </a:t>
                </a:r>
                <a:r>
                  <a:rPr lang="es-ES" sz="2000" i="1"/>
                  <a:t>f</a:t>
                </a:r>
                <a:r>
                  <a:rPr lang="es-ES" sz="2000"/>
                  <a:t>( </a:t>
                </a:r>
                <a:r>
                  <a:rPr lang="es-ES" sz="2000" i="1"/>
                  <a:t>x</a:t>
                </a:r>
                <a:r>
                  <a:rPr lang="es-ES" sz="2000"/>
                  <a:t>, </a:t>
                </a:r>
                <a:r>
                  <a:rPr lang="es-ES" sz="2000" i="1"/>
                  <a:t>y </a:t>
                </a:r>
                <a:r>
                  <a:rPr lang="es-ES" sz="2000"/>
                  <a:t>) = </a:t>
                </a:r>
                <a:r>
                  <a:rPr lang="es-ES" sz="2000" i="1"/>
                  <a:t>x</a:t>
                </a:r>
                <a:r>
                  <a:rPr lang="es-ES" sz="2000" baseline="30000"/>
                  <a:t>2</a:t>
                </a:r>
                <a:r>
                  <a:rPr lang="es-ES" sz="2000"/>
                  <a:t> + </a:t>
                </a:r>
                <a:r>
                  <a:rPr lang="es-ES" sz="2000" i="1"/>
                  <a:t>y</a:t>
                </a:r>
                <a:r>
                  <a:rPr lang="es-ES" sz="2000" baseline="30000"/>
                  <a:t>2</a:t>
                </a:r>
                <a:r>
                  <a:rPr lang="es-ES" sz="2000"/>
                  <a:t> − </a:t>
                </a:r>
                <a:r>
                  <a:rPr lang="es-ES" sz="2000" i="1"/>
                  <a:t>R</a:t>
                </a:r>
                <a:r>
                  <a:rPr lang="es-ES" sz="2000" baseline="30000"/>
                  <a:t>2</a:t>
                </a:r>
                <a:r>
                  <a:rPr lang="es-ES" sz="2000"/>
                  <a:t>, ta có</a:t>
                </a:r>
              </a:p>
              <a:p>
                <a:pPr lvl="0"/>
                <a14:m>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e>
                    </m:d>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eqArr>
                          <m:eqArrPr>
                            <m:ctrlPr>
                              <a:rPr lang="en-US" sz="2000" i="1">
                                <a:latin typeface="Cambria Math" panose="02040503050406030204" pitchFamily="18" charset="0"/>
                              </a:rPr>
                            </m:ctrlPr>
                          </m:eqArrPr>
                          <m:e>
                            <m:r>
                              <a:rPr lang="en-US" sz="2000" i="1">
                                <a:latin typeface="Cambria Math" panose="02040503050406030204" pitchFamily="18" charset="0"/>
                              </a:rPr>
                              <m:t>&lt;0, </m:t>
                            </m:r>
                            <m:r>
                              <a:rPr lang="en-US" sz="2000" i="1">
                                <a:latin typeface="Cambria Math" panose="02040503050406030204" pitchFamily="18" charset="0"/>
                              </a:rPr>
                              <m:t>𝑛</m:t>
                            </m:r>
                            <m:r>
                              <a:rPr lang="en-US" sz="2000" i="1">
                                <a:latin typeface="Cambria Math" panose="02040503050406030204" pitchFamily="18" charset="0"/>
                              </a:rPr>
                              <m:t>ế</m:t>
                            </m:r>
                            <m:r>
                              <a:rPr lang="en-US" sz="2000" i="1">
                                <a:latin typeface="Cambria Math" panose="02040503050406030204" pitchFamily="18" charset="0"/>
                              </a:rPr>
                              <m:t>𝑢</m:t>
                            </m:r>
                            <m:r>
                              <a:rPr lang="en-US" sz="2000" i="1">
                                <a:latin typeface="Cambria Math" panose="02040503050406030204" pitchFamily="18" charset="0"/>
                              </a:rPr>
                              <m:t> </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e>
                            </m:d>
                            <m:r>
                              <a:rPr lang="en-US" sz="2000" i="1">
                                <a:latin typeface="Cambria Math" panose="02040503050406030204" pitchFamily="18" charset="0"/>
                              </a:rPr>
                              <m:t> </m:t>
                            </m:r>
                            <m:r>
                              <a:rPr lang="en-US" sz="2000" i="1">
                                <a:latin typeface="Cambria Math" panose="02040503050406030204" pitchFamily="18" charset="0"/>
                              </a:rPr>
                              <m:t>𝑛</m:t>
                            </m:r>
                            <m:r>
                              <a:rPr lang="en-US" sz="2000" i="1">
                                <a:latin typeface="Cambria Math" panose="02040503050406030204" pitchFamily="18" charset="0"/>
                              </a:rPr>
                              <m:t>ằ</m:t>
                            </m:r>
                            <m:r>
                              <a:rPr lang="en-US" sz="2000" i="1">
                                <a:latin typeface="Cambria Math" panose="02040503050406030204" pitchFamily="18" charset="0"/>
                              </a:rPr>
                              <m:t>𝑚</m:t>
                            </m:r>
                            <m:r>
                              <a:rPr lang="en-US" sz="2000" i="1">
                                <a:latin typeface="Cambria Math" panose="02040503050406030204" pitchFamily="18" charset="0"/>
                              </a:rPr>
                              <m:t> </m:t>
                            </m:r>
                            <m:r>
                              <a:rPr lang="en-US" sz="2000" i="1">
                                <a:latin typeface="Cambria Math" panose="02040503050406030204" pitchFamily="18" charset="0"/>
                              </a:rPr>
                              <m:t>𝑝h</m:t>
                            </m:r>
                            <m:r>
                              <a:rPr lang="en-US" sz="2000" i="1">
                                <a:latin typeface="Cambria Math" panose="02040503050406030204" pitchFamily="18" charset="0"/>
                              </a:rPr>
                              <m:t>í</m:t>
                            </m:r>
                            <m:r>
                              <a:rPr lang="en-US" sz="2000" i="1">
                                <a:latin typeface="Cambria Math" panose="02040503050406030204" pitchFamily="18" charset="0"/>
                              </a:rPr>
                              <m:t>𝑎</m:t>
                            </m:r>
                            <m:r>
                              <a:rPr lang="en-US" sz="2000" i="1">
                                <a:latin typeface="Cambria Math" panose="02040503050406030204" pitchFamily="18" charset="0"/>
                              </a:rPr>
                              <m:t> </m:t>
                            </m:r>
                            <m:r>
                              <a:rPr lang="en-US" sz="2000" i="1">
                                <a:latin typeface="Cambria Math" panose="02040503050406030204" pitchFamily="18" charset="0"/>
                              </a:rPr>
                              <m:t>𝑡𝑟𝑜𝑛𝑔</m:t>
                            </m:r>
                            <m:r>
                              <a:rPr lang="en-US" sz="2000" i="1">
                                <a:latin typeface="Cambria Math" panose="02040503050406030204" pitchFamily="18" charset="0"/>
                              </a:rPr>
                              <m:t> đườ</m:t>
                            </m:r>
                            <m:r>
                              <a:rPr lang="en-US" sz="2000" i="1">
                                <a:latin typeface="Cambria Math" panose="02040503050406030204" pitchFamily="18" charset="0"/>
                              </a:rPr>
                              <m:t>𝑛𝑔</m:t>
                            </m:r>
                            <m:r>
                              <a:rPr lang="en-US" sz="2000" i="1">
                                <a:latin typeface="Cambria Math" panose="02040503050406030204" pitchFamily="18" charset="0"/>
                              </a:rPr>
                              <m:t> </m:t>
                            </m:r>
                            <m:r>
                              <a:rPr lang="en-US" sz="2000" b="0" i="1" smtClean="0">
                                <a:latin typeface="Cambria Math" panose="02040503050406030204" pitchFamily="18" charset="0"/>
                              </a:rPr>
                              <m:t>𝑡𝑟</m:t>
                            </m:r>
                            <m:r>
                              <a:rPr lang="en-US" sz="2000" b="0" i="1" smtClean="0">
                                <a:latin typeface="Cambria Math" panose="02040503050406030204" pitchFamily="18" charset="0"/>
                              </a:rPr>
                              <m:t>ò</m:t>
                            </m:r>
                            <m:r>
                              <a:rPr lang="en-US" sz="2000" b="0" i="1" smtClean="0">
                                <a:latin typeface="Cambria Math" panose="02040503050406030204" pitchFamily="18" charset="0"/>
                              </a:rPr>
                              <m:t>𝑛</m:t>
                            </m:r>
                          </m:e>
                          <m:e>
                            <m:r>
                              <a:rPr lang="en-US" sz="2000" i="1">
                                <a:latin typeface="Cambria Math" panose="02040503050406030204" pitchFamily="18" charset="0"/>
                              </a:rPr>
                              <m:t>=0, </m:t>
                            </m:r>
                            <m:r>
                              <a:rPr lang="en-US" sz="2000" i="1">
                                <a:latin typeface="Cambria Math" panose="02040503050406030204" pitchFamily="18" charset="0"/>
                              </a:rPr>
                              <m:t>𝑛</m:t>
                            </m:r>
                            <m:r>
                              <a:rPr lang="en-US" sz="2000" i="1">
                                <a:latin typeface="Cambria Math" panose="02040503050406030204" pitchFamily="18" charset="0"/>
                              </a:rPr>
                              <m:t>ế</m:t>
                            </m:r>
                            <m:r>
                              <a:rPr lang="en-US" sz="2000" i="1">
                                <a:latin typeface="Cambria Math" panose="02040503050406030204" pitchFamily="18" charset="0"/>
                              </a:rPr>
                              <m:t>𝑢</m:t>
                            </m:r>
                            <m:r>
                              <a:rPr lang="en-US" sz="2000" i="1">
                                <a:latin typeface="Cambria Math" panose="02040503050406030204" pitchFamily="18" charset="0"/>
                              </a:rPr>
                              <m:t> </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e>
                            </m:d>
                            <m:r>
                              <a:rPr lang="en-US" sz="2000" b="0" i="1" smtClean="0">
                                <a:latin typeface="Cambria Math" panose="02040503050406030204" pitchFamily="18" charset="0"/>
                              </a:rPr>
                              <m:t> </m:t>
                            </m:r>
                            <m:r>
                              <a:rPr lang="en-US" sz="2000" b="0" i="1" smtClean="0">
                                <a:latin typeface="Cambria Math" panose="02040503050406030204" pitchFamily="18" charset="0"/>
                              </a:rPr>
                              <m:t>𝑛</m:t>
                            </m:r>
                            <m:r>
                              <a:rPr lang="en-US" sz="2000" b="0" i="1" smtClean="0">
                                <a:latin typeface="Cambria Math" panose="02040503050406030204" pitchFamily="18" charset="0"/>
                              </a:rPr>
                              <m:t>ằ</m:t>
                            </m:r>
                            <m:r>
                              <a:rPr lang="en-US" sz="2000" b="0" i="1" smtClean="0">
                                <a:latin typeface="Cambria Math" panose="02040503050406030204" pitchFamily="18" charset="0"/>
                              </a:rPr>
                              <m:t>𝑚</m:t>
                            </m:r>
                            <m:r>
                              <a:rPr lang="en-US" sz="2000" b="0" i="1" smtClean="0">
                                <a:latin typeface="Cambria Math" panose="02040503050406030204" pitchFamily="18" charset="0"/>
                              </a:rPr>
                              <m:t> </m:t>
                            </m:r>
                            <m:r>
                              <a:rPr lang="en-US" sz="2000" b="0" i="1" smtClean="0">
                                <a:latin typeface="Cambria Math" panose="02040503050406030204" pitchFamily="18" charset="0"/>
                              </a:rPr>
                              <m:t>𝑡𝑟</m:t>
                            </m:r>
                            <m:r>
                              <a:rPr lang="en-US" sz="2000" b="0" i="1" smtClean="0">
                                <a:latin typeface="Cambria Math" panose="02040503050406030204" pitchFamily="18" charset="0"/>
                              </a:rPr>
                              <m:t>ê</m:t>
                            </m:r>
                            <m:r>
                              <a:rPr lang="en-US" sz="2000" b="0" i="1" smtClean="0">
                                <a:latin typeface="Cambria Math" panose="02040503050406030204" pitchFamily="18" charset="0"/>
                              </a:rPr>
                              <m:t>𝑛</m:t>
                            </m:r>
                            <m:r>
                              <a:rPr lang="en-US" sz="2000" i="1">
                                <a:latin typeface="Cambria Math" panose="02040503050406030204" pitchFamily="18" charset="0"/>
                              </a:rPr>
                              <m:t> đườ</m:t>
                            </m:r>
                            <m:r>
                              <a:rPr lang="en-US" sz="2000" i="1">
                                <a:latin typeface="Cambria Math" panose="02040503050406030204" pitchFamily="18" charset="0"/>
                              </a:rPr>
                              <m:t>𝑛𝑔</m:t>
                            </m:r>
                            <m:r>
                              <a:rPr lang="en-US" sz="2000" i="1">
                                <a:latin typeface="Cambria Math" panose="02040503050406030204" pitchFamily="18" charset="0"/>
                              </a:rPr>
                              <m:t> </m:t>
                            </m:r>
                            <m:r>
                              <a:rPr lang="en-US" sz="2000" i="1">
                                <a:latin typeface="Cambria Math" panose="02040503050406030204" pitchFamily="18" charset="0"/>
                              </a:rPr>
                              <m:t>𝑡𝑟</m:t>
                            </m:r>
                            <m:r>
                              <a:rPr lang="en-US" sz="2000" b="0" i="1" smtClean="0">
                                <a:latin typeface="Cambria Math" panose="02040503050406030204" pitchFamily="18" charset="0"/>
                              </a:rPr>
                              <m:t>ò</m:t>
                            </m:r>
                            <m:r>
                              <a:rPr lang="en-US" sz="2000" b="0" i="1" smtClean="0">
                                <a:latin typeface="Cambria Math" panose="02040503050406030204" pitchFamily="18" charset="0"/>
                              </a:rPr>
                              <m:t>𝑛</m:t>
                            </m:r>
                            <m:r>
                              <a:rPr lang="en-US" sz="2000" i="1">
                                <a:latin typeface="Cambria Math" panose="02040503050406030204" pitchFamily="18" charset="0"/>
                              </a:rPr>
                              <m:t>                  </m:t>
                            </m:r>
                          </m:e>
                          <m:e>
                            <m:r>
                              <a:rPr lang="en-US" sz="2000" i="1">
                                <a:latin typeface="Cambria Math" panose="02040503050406030204" pitchFamily="18" charset="0"/>
                              </a:rPr>
                              <m:t>&gt;0, </m:t>
                            </m:r>
                            <m:r>
                              <a:rPr lang="en-US" sz="2000" i="1">
                                <a:latin typeface="Cambria Math" panose="02040503050406030204" pitchFamily="18" charset="0"/>
                              </a:rPr>
                              <m:t>𝑛</m:t>
                            </m:r>
                            <m:r>
                              <a:rPr lang="en-US" sz="2000" i="1">
                                <a:latin typeface="Cambria Math" panose="02040503050406030204" pitchFamily="18" charset="0"/>
                              </a:rPr>
                              <m:t>ế</m:t>
                            </m:r>
                            <m:r>
                              <a:rPr lang="en-US" sz="2000" i="1">
                                <a:latin typeface="Cambria Math" panose="02040503050406030204" pitchFamily="18" charset="0"/>
                              </a:rPr>
                              <m:t>𝑢</m:t>
                            </m:r>
                            <m:r>
                              <a:rPr lang="en-US" sz="2000" i="1">
                                <a:latin typeface="Cambria Math" panose="02040503050406030204" pitchFamily="18" charset="0"/>
                              </a:rPr>
                              <m:t> </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e>
                            </m:d>
                            <m:r>
                              <a:rPr lang="en-US" sz="2000" i="1">
                                <a:latin typeface="Cambria Math" panose="02040503050406030204" pitchFamily="18" charset="0"/>
                              </a:rPr>
                              <m:t> </m:t>
                            </m:r>
                            <m:r>
                              <a:rPr lang="en-US" sz="2000" i="1">
                                <a:latin typeface="Cambria Math" panose="02040503050406030204" pitchFamily="18" charset="0"/>
                              </a:rPr>
                              <m:t>𝑛</m:t>
                            </m:r>
                            <m:r>
                              <a:rPr lang="en-US" sz="2000" i="1">
                                <a:latin typeface="Cambria Math" panose="02040503050406030204" pitchFamily="18" charset="0"/>
                              </a:rPr>
                              <m:t>ằ</m:t>
                            </m:r>
                            <m:r>
                              <a:rPr lang="en-US" sz="2000" i="1">
                                <a:latin typeface="Cambria Math" panose="02040503050406030204" pitchFamily="18" charset="0"/>
                              </a:rPr>
                              <m:t>𝑚</m:t>
                            </m:r>
                            <m:r>
                              <a:rPr lang="en-US" sz="2000" i="1">
                                <a:latin typeface="Cambria Math" panose="02040503050406030204" pitchFamily="18" charset="0"/>
                              </a:rPr>
                              <m:t> </m:t>
                            </m:r>
                            <m:r>
                              <a:rPr lang="en-US" sz="2000" i="1">
                                <a:latin typeface="Cambria Math" panose="02040503050406030204" pitchFamily="18" charset="0"/>
                              </a:rPr>
                              <m:t>𝑝h</m:t>
                            </m:r>
                            <m:r>
                              <a:rPr lang="en-US" sz="2000" i="1">
                                <a:latin typeface="Cambria Math" panose="02040503050406030204" pitchFamily="18" charset="0"/>
                              </a:rPr>
                              <m:t>í</m:t>
                            </m:r>
                            <m:r>
                              <a:rPr lang="en-US" sz="2000" i="1">
                                <a:latin typeface="Cambria Math" panose="02040503050406030204" pitchFamily="18" charset="0"/>
                              </a:rPr>
                              <m:t>𝑎</m:t>
                            </m:r>
                            <m:r>
                              <a:rPr lang="en-US" sz="2000" i="1">
                                <a:latin typeface="Cambria Math" panose="02040503050406030204" pitchFamily="18" charset="0"/>
                              </a:rPr>
                              <m:t> </m:t>
                            </m:r>
                            <m:r>
                              <a:rPr lang="en-US" sz="2000" b="0" i="1" smtClean="0">
                                <a:latin typeface="Cambria Math" panose="02040503050406030204" pitchFamily="18" charset="0"/>
                              </a:rPr>
                              <m:t>𝑛𝑔𝑜</m:t>
                            </m:r>
                            <m:r>
                              <a:rPr lang="en-US" sz="2000" b="0" i="1" smtClean="0">
                                <a:latin typeface="Cambria Math" panose="02040503050406030204" pitchFamily="18" charset="0"/>
                              </a:rPr>
                              <m:t>à</m:t>
                            </m:r>
                            <m:r>
                              <a:rPr lang="en-US" sz="2000" b="0" i="1" smtClean="0">
                                <a:latin typeface="Cambria Math" panose="02040503050406030204" pitchFamily="18" charset="0"/>
                              </a:rPr>
                              <m:t>𝑖</m:t>
                            </m:r>
                            <m:r>
                              <a:rPr lang="en-US" sz="2000" i="1">
                                <a:latin typeface="Cambria Math" panose="02040503050406030204" pitchFamily="18" charset="0"/>
                              </a:rPr>
                              <m:t> đườ</m:t>
                            </m:r>
                            <m:r>
                              <a:rPr lang="en-US" sz="2000" i="1">
                                <a:latin typeface="Cambria Math" panose="02040503050406030204" pitchFamily="18" charset="0"/>
                              </a:rPr>
                              <m:t>𝑛𝑔</m:t>
                            </m:r>
                            <m:r>
                              <a:rPr lang="en-US" sz="2000" i="1">
                                <a:latin typeface="Cambria Math" panose="02040503050406030204" pitchFamily="18" charset="0"/>
                              </a:rPr>
                              <m:t> </m:t>
                            </m:r>
                            <m:r>
                              <a:rPr lang="en-US" sz="2000" i="1">
                                <a:latin typeface="Cambria Math" panose="02040503050406030204" pitchFamily="18" charset="0"/>
                              </a:rPr>
                              <m:t>𝑡𝑟</m:t>
                            </m:r>
                            <m:r>
                              <a:rPr lang="en-US" sz="2000" b="0" i="1" smtClean="0">
                                <a:latin typeface="Cambria Math" panose="02040503050406030204" pitchFamily="18" charset="0"/>
                              </a:rPr>
                              <m:t>ò</m:t>
                            </m:r>
                            <m:r>
                              <a:rPr lang="en-US" sz="2000" b="0" i="1" smtClean="0">
                                <a:latin typeface="Cambria Math" panose="02040503050406030204" pitchFamily="18" charset="0"/>
                              </a:rPr>
                              <m:t>𝑛</m:t>
                            </m:r>
                          </m:e>
                        </m:eqArr>
                      </m:e>
                    </m:d>
                  </m:oMath>
                </a14:m>
                <a:endParaRPr lang="en-US" sz="2000"/>
              </a:p>
              <a:p>
                <a:pPr lvl="0"/>
                <a:r>
                  <a:rPr lang="en-US" sz="2000"/>
                  <a:t>Xét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𝑀𝑖𝑑𝑝𝑜𝑖𝑛𝑡</m:t>
                        </m:r>
                      </m:e>
                    </m:d>
                    <m:r>
                      <a:rPr lang="en-US" sz="2000" b="0" i="1" smtClean="0">
                        <a:latin typeface="Cambria Math" panose="02040503050406030204" pitchFamily="18" charset="0"/>
                      </a:rPr>
                      <m:t>=</m:t>
                    </m:r>
                    <m:r>
                      <a:rPr lang="en-US" sz="2000" b="0" i="1" smtClean="0">
                        <a:latin typeface="Cambria Math" panose="02040503050406030204" pitchFamily="18" charset="0"/>
                      </a:rPr>
                      <m:t>𝑓</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+1,</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oMath>
                </a14:m>
                <a:endParaRPr lang="en-US" sz="2000"/>
              </a:p>
              <a:p>
                <a:pPr lvl="0"/>
                <a:r>
                  <a:rPr lang="vi-VN" sz="2000"/>
                  <a:t>Nếu </a:t>
                </a:r>
                <a:r>
                  <a:rPr lang="vi-VN" sz="2000" i="1"/>
                  <a:t>p</a:t>
                </a:r>
                <a:r>
                  <a:rPr lang="vi-VN" sz="2000" i="1" baseline="-25000"/>
                  <a:t>i</a:t>
                </a:r>
                <a:r>
                  <a:rPr lang="vi-VN" sz="2000" i="1"/>
                  <a:t> </a:t>
                </a:r>
                <a:r>
                  <a:rPr lang="vi-VN" sz="2000"/>
                  <a:t>&lt; 0 , điểm MidPoint nằm trong đường tròn. Lúc này điểm thực Q gần</a:t>
                </a:r>
                <a:r>
                  <a:rPr lang="en-US" sz="2000"/>
                  <a:t> </a:t>
                </a:r>
                <a:r>
                  <a:rPr lang="vi-VN" sz="2000"/>
                  <a:t>S hơn nên ta chọn S, tức là </a:t>
                </a:r>
                <a:r>
                  <a:rPr lang="vi-VN" sz="2000" i="1"/>
                  <a:t>y</a:t>
                </a:r>
                <a:r>
                  <a:rPr lang="vi-VN" sz="2000" i="1" baseline="-25000"/>
                  <a:t>i</a:t>
                </a:r>
                <a:r>
                  <a:rPr lang="vi-VN" sz="2000" baseline="-25000"/>
                  <a:t>+1</a:t>
                </a:r>
                <a:r>
                  <a:rPr lang="vi-VN" sz="2000"/>
                  <a:t> = </a:t>
                </a:r>
                <a:r>
                  <a:rPr lang="vi-VN" sz="2000" i="1"/>
                  <a:t>y</a:t>
                </a:r>
                <a:r>
                  <a:rPr lang="vi-VN" sz="2000" i="1" baseline="-25000"/>
                  <a:t>i</a:t>
                </a:r>
                <a:endParaRPr lang="en-US" sz="2000"/>
              </a:p>
            </p:txBody>
          </p:sp>
        </mc:Choice>
        <mc:Fallback xmlns="">
          <p:sp>
            <p:nvSpPr>
              <p:cNvPr id="3" name="Content Placeholder 2">
                <a:extLst>
                  <a:ext uri="{FF2B5EF4-FFF2-40B4-BE49-F238E27FC236}">
                    <a16:creationId xmlns:a16="http://schemas.microsoft.com/office/drawing/2014/main" id="{C3C0199F-A274-44C6-BF37-784A855E6EEA}"/>
                  </a:ext>
                </a:extLst>
              </p:cNvPr>
              <p:cNvSpPr>
                <a:spLocks noGrp="1" noRot="1" noChangeAspect="1" noMove="1" noResize="1" noEditPoints="1" noAdjustHandles="1" noChangeArrowheads="1" noChangeShapeType="1" noTextEdit="1"/>
              </p:cNvSpPr>
              <p:nvPr>
                <p:ph idx="1"/>
              </p:nvPr>
            </p:nvSpPr>
            <p:spPr>
              <a:xfrm>
                <a:off x="1167826" y="1485454"/>
                <a:ext cx="10745636" cy="4661346"/>
              </a:xfrm>
              <a:blipFill>
                <a:blip r:embed="rId3"/>
                <a:stretch>
                  <a:fillRect l="-1022" t="-654"/>
                </a:stretch>
              </a:blipFill>
            </p:spPr>
            <p:txBody>
              <a:bodyPr/>
              <a:lstStyle/>
              <a:p>
                <a:r>
                  <a:rPr lang="en-US">
                    <a:noFill/>
                  </a:rPr>
                  <a:t> </a:t>
                </a:r>
              </a:p>
            </p:txBody>
          </p:sp>
        </mc:Fallback>
      </mc:AlternateContent>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028262" y="206686"/>
            <a:ext cx="1122450" cy="1122450"/>
          </a:xfrm>
          <a:prstGeom prst="rect">
            <a:avLst/>
          </a:prstGeom>
        </p:spPr>
      </p:pic>
      <p:pic>
        <p:nvPicPr>
          <p:cNvPr id="6" name="Picture 5">
            <a:extLst>
              <a:ext uri="{FF2B5EF4-FFF2-40B4-BE49-F238E27FC236}">
                <a16:creationId xmlns:a16="http://schemas.microsoft.com/office/drawing/2014/main" id="{6FABDE12-40B8-4D30-8E42-5C1481209692}"/>
              </a:ext>
            </a:extLst>
          </p:cNvPr>
          <p:cNvPicPr>
            <a:picLocks noChangeAspect="1"/>
          </p:cNvPicPr>
          <p:nvPr/>
        </p:nvPicPr>
        <p:blipFill>
          <a:blip r:embed="rId6"/>
          <a:stretch>
            <a:fillRect/>
          </a:stretch>
        </p:blipFill>
        <p:spPr>
          <a:xfrm>
            <a:off x="8429752" y="2243555"/>
            <a:ext cx="3197020" cy="2760692"/>
          </a:xfrm>
          <a:prstGeom prst="rect">
            <a:avLst/>
          </a:prstGeom>
        </p:spPr>
      </p:pic>
    </p:spTree>
    <p:extLst>
      <p:ext uri="{BB962C8B-B14F-4D97-AF65-F5344CB8AC3E}">
        <p14:creationId xmlns:p14="http://schemas.microsoft.com/office/powerpoint/2010/main" val="14608874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437321" y="1599201"/>
                <a:ext cx="8861148" cy="4331146"/>
              </a:xfrm>
            </p:spPr>
            <p:txBody>
              <a:bodyPr>
                <a:noAutofit/>
              </a:bodyPr>
              <a:lstStyle/>
              <a:p>
                <a:pPr lvl="0" algn="just"/>
                <a:r>
                  <a:rPr lang="en-US" sz="2000" b="1"/>
                  <a:t>2.3. </a:t>
                </a:r>
                <a:r>
                  <a:rPr lang="vi-VN" sz="2000" b="1"/>
                  <a:t>Các giải thuật xây dựng thực thể cơ sở</a:t>
                </a:r>
                <a:endParaRPr lang="en-US" sz="2000" b="1"/>
              </a:p>
              <a:p>
                <a:pPr lvl="0" algn="just"/>
                <a:r>
                  <a:rPr lang="vi-VN" sz="1800" b="1"/>
                  <a:t>Giải thuật sinh đường tròn Midpoint</a:t>
                </a:r>
                <a:endParaRPr lang="en-US" sz="1800" b="1"/>
              </a:p>
              <a:p>
                <a:pPr lvl="0"/>
                <a:r>
                  <a:rPr lang="vi-VN" sz="2000"/>
                  <a:t>Ngược lại, nếu </a:t>
                </a:r>
                <a:r>
                  <a:rPr lang="vi-VN" sz="2000" i="1"/>
                  <a:t>p</a:t>
                </a:r>
                <a:r>
                  <a:rPr lang="vi-VN" sz="2000" i="1" baseline="-25000"/>
                  <a:t>i</a:t>
                </a:r>
                <a:r>
                  <a:rPr lang="vi-VN" sz="2000" i="1"/>
                  <a:t> </a:t>
                </a:r>
                <a:r>
                  <a:rPr lang="vi-VN" sz="2000"/>
                  <a:t>≥ 0, điểm MidPoint nằm ngoài đường tròn. Lúc này điểm</a:t>
                </a:r>
                <a:r>
                  <a:rPr lang="en-US" sz="2000"/>
                  <a:t> </a:t>
                </a:r>
                <a:r>
                  <a:rPr lang="vi-VN" sz="2000"/>
                  <a:t>thực Q gần P hơn nên ta chọn P, tức là </a:t>
                </a:r>
                <a:r>
                  <a:rPr lang="vi-VN" sz="2000" i="1"/>
                  <a:t>y</a:t>
                </a:r>
                <a:r>
                  <a:rPr lang="vi-VN" sz="2000" i="1" baseline="-25000"/>
                  <a:t>i</a:t>
                </a:r>
                <a:r>
                  <a:rPr lang="vi-VN" sz="2000" baseline="-25000"/>
                  <a:t>+1</a:t>
                </a:r>
                <a:r>
                  <a:rPr lang="vi-VN" sz="2000"/>
                  <a:t> = </a:t>
                </a:r>
                <a:r>
                  <a:rPr lang="vi-VN" sz="2000" i="1"/>
                  <a:t>y</a:t>
                </a:r>
                <a:r>
                  <a:rPr lang="vi-VN" sz="2000" i="1" baseline="-25000"/>
                  <a:t>i</a:t>
                </a:r>
                <a:r>
                  <a:rPr lang="vi-VN" sz="2000" i="1"/>
                  <a:t> </a:t>
                </a:r>
                <a:r>
                  <a:rPr lang="vi-VN" sz="2000"/>
                  <a:t>− 1</a:t>
                </a:r>
                <a:r>
                  <a:rPr lang="en-US" sz="2000"/>
                  <a:t>. Mặt khác:</a:t>
                </a:r>
              </a:p>
              <a:p>
                <a14:m>
                  <m:oMath xmlns:m="http://schemas.openxmlformats.org/officeDocument/2006/math">
                    <m:sSub>
                      <m:sSubPr>
                        <m:ctrlPr>
                          <a:rPr lang="nn-NO" sz="200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𝑖</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r>
                              <a:rPr lang="en-US" sz="2000" b="0" i="1" smtClean="0">
                                <a:latin typeface="Cambria Math" panose="02040503050406030204" pitchFamily="18" charset="0"/>
                              </a:rPr>
                              <m:t>+1</m:t>
                            </m:r>
                          </m:sub>
                        </m:sSub>
                        <m:r>
                          <a:rPr lang="en-US" sz="2000" b="0" i="1" smtClean="0">
                            <a:latin typeface="Cambria Math" panose="02040503050406030204" pitchFamily="18" charset="0"/>
                          </a:rPr>
                          <m:t>+1,</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𝑖</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e>
                    </m:d>
                    <m:r>
                      <a:rPr lang="en-US" sz="2000" b="0" i="1" smtClean="0">
                        <a:latin typeface="Cambria Math" panose="02040503050406030204" pitchFamily="18" charset="0"/>
                      </a:rPr>
                      <m:t>−</m:t>
                    </m:r>
                    <m:r>
                      <a:rPr lang="en-US" sz="2000" b="0" i="1" smtClean="0">
                        <a:latin typeface="Cambria Math" panose="02040503050406030204" pitchFamily="18" charset="0"/>
                      </a:rPr>
                      <m:t>𝑓</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+1,</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oMath>
                </a14:m>
                <a:endParaRPr lang="en-US" sz="2000" baseline="-25000"/>
              </a:p>
              <a:p>
                <a14:m>
                  <m:oMath xmlns:m="http://schemas.openxmlformats.org/officeDocument/2006/math">
                    <m:sSub>
                      <m:sSubPr>
                        <m:ctrlPr>
                          <a:rPr lang="nn-NO"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𝑖</m:t>
                        </m:r>
                      </m:sub>
                    </m:sSub>
                    <m:r>
                      <a:rPr lang="en-US" sz="2000" i="1">
                        <a:latin typeface="Cambria Math" panose="02040503050406030204" pitchFamily="18" charset="0"/>
                      </a:rPr>
                      <m:t>=</m:t>
                    </m:r>
                    <m:d>
                      <m:dPr>
                        <m:begChr m:val="["/>
                        <m:endChr m:val="]"/>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r>
                                      <a:rPr lang="en-US" sz="2000" b="0" i="1" smtClean="0">
                                        <a:latin typeface="Cambria Math" panose="02040503050406030204" pitchFamily="18" charset="0"/>
                                      </a:rPr>
                                      <m:t>+1</m:t>
                                    </m:r>
                                  </m:sub>
                                </m:sSub>
                                <m:r>
                                  <a:rPr lang="en-US" sz="2000" b="0" i="1" smtClean="0">
                                    <a:latin typeface="Cambria Math" panose="02040503050406030204" pitchFamily="18" charset="0"/>
                                  </a:rPr>
                                  <m:t>+1</m:t>
                                </m:r>
                              </m:e>
                            </m:d>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0" i="1" smtClean="0">
                                        <a:latin typeface="Cambria Math" panose="02040503050406030204" pitchFamily="18" charset="0"/>
                                      </a:rPr>
                                      <m:t>𝑦</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e>
                            </m:d>
                          </m:e>
                          <m:sup>
                            <m:r>
                              <a:rPr lang="en-US" sz="2000" i="1">
                                <a:latin typeface="Cambria Math" panose="02040503050406030204" pitchFamily="18" charset="0"/>
                              </a:rPr>
                              <m:t>2</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𝑅</m:t>
                            </m:r>
                          </m:e>
                          <m:sup>
                            <m:r>
                              <a:rPr lang="en-US" sz="2000" b="0" i="1" smtClean="0">
                                <a:latin typeface="Cambria Math" panose="02040503050406030204" pitchFamily="18" charset="0"/>
                              </a:rPr>
                              <m:t>2</m:t>
                            </m:r>
                          </m:sup>
                        </m:sSup>
                      </m:e>
                    </m:d>
                    <m:r>
                      <a:rPr lang="en-US" sz="2000" b="0" i="1" smtClean="0">
                        <a:latin typeface="Cambria Math" panose="02040503050406030204" pitchFamily="18" charset="0"/>
                      </a:rPr>
                      <m:t>−</m:t>
                    </m:r>
                    <m:r>
                      <m:rPr>
                        <m:nor/>
                      </m:rPr>
                      <a:rPr lang="en-US" sz="2000" b="0" smtClean="0">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+1</m:t>
                            </m:r>
                          </m:e>
                        </m:d>
                      </m:e>
                      <m:sup>
                        <m:r>
                          <a:rPr lang="en-US" sz="2000" i="1">
                            <a:latin typeface="Cambria Math" panose="02040503050406030204" pitchFamily="18" charset="0"/>
                          </a:rPr>
                          <m:t>2</m:t>
                        </m:r>
                      </m:sup>
                    </m:sSup>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e>
                        </m:d>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𝑅</m:t>
                        </m:r>
                      </m:e>
                      <m:sup>
                        <m:r>
                          <a:rPr lang="en-US" sz="2000" i="1">
                            <a:latin typeface="Cambria Math" panose="02040503050406030204" pitchFamily="18" charset="0"/>
                          </a:rPr>
                          <m:t>2</m:t>
                        </m:r>
                      </m:sup>
                    </m:sSup>
                    <m:r>
                      <m:rPr>
                        <m:nor/>
                      </m:rPr>
                      <a:rPr lang="en-US" sz="2000" b="0" smtClean="0">
                        <a:latin typeface="Cambria Math" panose="02040503050406030204" pitchFamily="18" charset="0"/>
                      </a:rPr>
                      <m:t>]</m:t>
                    </m:r>
                    <m:r>
                      <m:rPr>
                        <m:nor/>
                      </m:rPr>
                      <a:rPr lang="en-US" sz="2000" b="0" i="1" smtClean="0">
                        <a:latin typeface="Cambria Math" panose="02040503050406030204" pitchFamily="18" charset="0"/>
                      </a:rPr>
                      <m:t> </m:t>
                    </m:r>
                  </m:oMath>
                </a14:m>
                <a:endParaRPr lang="en-US" sz="2000" b="0" i="1"/>
              </a:p>
              <a:p>
                <a14:m>
                  <m:oMath xmlns:m="http://schemas.openxmlformats.org/officeDocument/2006/math">
                    <m:sSub>
                      <m:sSubPr>
                        <m:ctrlPr>
                          <a:rPr lang="nn-NO"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b="0" i="1" smtClean="0">
                            <a:latin typeface="Cambria Math" panose="02040503050406030204" pitchFamily="18" charset="0"/>
                          </a:rPr>
                          <m:t>3</m:t>
                        </m:r>
                      </m:e>
                    </m:d>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r>
                              <a:rPr lang="en-US" sz="2000" i="1">
                                <a:latin typeface="Cambria Math" panose="02040503050406030204" pitchFamily="18" charset="0"/>
                              </a:rPr>
                              <m:t>+1</m:t>
                            </m:r>
                          </m:sub>
                        </m:sSub>
                      </m:e>
                      <m:sup>
                        <m:r>
                          <a:rPr lang="en-US" sz="2000" b="0" i="1" smtClean="0">
                            <a:latin typeface="Cambria Math" panose="02040503050406030204" pitchFamily="18" charset="0"/>
                          </a:rPr>
                          <m:t>2</m:t>
                        </m:r>
                      </m:sup>
                    </m:sSup>
                    <m:r>
                      <a:rPr lang="en-US" sz="2000" b="0" i="0" smtClean="0">
                        <a:latin typeface="Cambria Math" panose="02040503050406030204" pitchFamily="18" charset="0"/>
                      </a:rPr>
                      <m:t>−</m:t>
                    </m:r>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e>
                      <m:sup>
                        <m:r>
                          <a:rPr lang="en-US" sz="2000" b="0" i="1" smtClean="0">
                            <a:latin typeface="Cambria Math" panose="02040503050406030204" pitchFamily="18" charset="0"/>
                          </a:rPr>
                          <m:t>2</m:t>
                        </m:r>
                      </m:sup>
                    </m:sSup>
                    <m:r>
                      <a:rPr lang="en-US" sz="2000" b="0" i="0" smtClean="0">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b="0" i="0" smtClean="0">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a:latin typeface="Cambria Math" panose="02040503050406030204" pitchFamily="18" charset="0"/>
                      </a:rPr>
                      <m:t>]</m:t>
                    </m:r>
                  </m:oMath>
                </a14:m>
                <a:endParaRPr lang="en-US" sz="2000"/>
              </a:p>
              <a:p>
                <a:r>
                  <a:rPr lang="en-US" sz="2000"/>
                  <a:t>Do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b="0" i="1" smtClean="0">
                        <a:latin typeface="Cambria Math" panose="02040503050406030204" pitchFamily="18" charset="0"/>
                      </a:rPr>
                      <m:t>+1</m:t>
                    </m:r>
                  </m:oMath>
                </a14:m>
                <a:endParaRPr lang="en-US" sz="2000"/>
              </a:p>
            </p:txBody>
          </p:sp>
        </mc:Choice>
        <mc:Fallback xmlns="">
          <p:sp>
            <p:nvSpPr>
              <p:cNvPr id="3" name="Content Placeholder 2">
                <a:extLst>
                  <a:ext uri="{FF2B5EF4-FFF2-40B4-BE49-F238E27FC236}">
                    <a16:creationId xmlns:a16="http://schemas.microsoft.com/office/drawing/2014/main" id="{C3C0199F-A274-44C6-BF37-784A855E6EEA}"/>
                  </a:ext>
                </a:extLst>
              </p:cNvPr>
              <p:cNvSpPr>
                <a:spLocks noGrp="1" noRot="1" noChangeAspect="1" noMove="1" noResize="1" noEditPoints="1" noAdjustHandles="1" noChangeArrowheads="1" noChangeShapeType="1" noTextEdit="1"/>
              </p:cNvSpPr>
              <p:nvPr>
                <p:ph idx="1"/>
              </p:nvPr>
            </p:nvSpPr>
            <p:spPr>
              <a:xfrm>
                <a:off x="437321" y="1599201"/>
                <a:ext cx="8861148" cy="4331146"/>
              </a:xfrm>
              <a:blipFill>
                <a:blip r:embed="rId3"/>
                <a:stretch>
                  <a:fillRect l="-619"/>
                </a:stretch>
              </a:blipFill>
            </p:spPr>
            <p:txBody>
              <a:bodyPr/>
              <a:lstStyle/>
              <a:p>
                <a:r>
                  <a:rPr lang="en-US">
                    <a:noFill/>
                  </a:rPr>
                  <a:t> </a:t>
                </a:r>
              </a:p>
            </p:txBody>
          </p:sp>
        </mc:Fallback>
      </mc:AlternateContent>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028262" y="206686"/>
            <a:ext cx="1122450" cy="1122450"/>
          </a:xfrm>
          <a:prstGeom prst="rect">
            <a:avLst/>
          </a:prstGeom>
        </p:spPr>
      </p:pic>
      <p:pic>
        <p:nvPicPr>
          <p:cNvPr id="5" name="Picture 4">
            <a:extLst>
              <a:ext uri="{FF2B5EF4-FFF2-40B4-BE49-F238E27FC236}">
                <a16:creationId xmlns:a16="http://schemas.microsoft.com/office/drawing/2014/main" id="{E0257032-3063-41E4-B9E9-F450388B1644}"/>
              </a:ext>
            </a:extLst>
          </p:cNvPr>
          <p:cNvPicPr>
            <a:picLocks noChangeAspect="1"/>
          </p:cNvPicPr>
          <p:nvPr/>
        </p:nvPicPr>
        <p:blipFill>
          <a:blip r:embed="rId6"/>
          <a:stretch>
            <a:fillRect/>
          </a:stretch>
        </p:blipFill>
        <p:spPr>
          <a:xfrm>
            <a:off x="9394668" y="1714526"/>
            <a:ext cx="2756617" cy="2380395"/>
          </a:xfrm>
          <a:prstGeom prst="rect">
            <a:avLst/>
          </a:prstGeom>
        </p:spPr>
      </p:pic>
    </p:spTree>
    <p:extLst>
      <p:ext uri="{BB962C8B-B14F-4D97-AF65-F5344CB8AC3E}">
        <p14:creationId xmlns:p14="http://schemas.microsoft.com/office/powerpoint/2010/main" val="10587438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612454"/>
                <a:ext cx="8461948" cy="4331146"/>
              </a:xfrm>
            </p:spPr>
            <p:txBody>
              <a:bodyPr>
                <a:noAutofit/>
              </a:bodyPr>
              <a:lstStyle/>
              <a:p>
                <a:pPr lvl="0" algn="just"/>
                <a:r>
                  <a:rPr lang="en-US" sz="2800" b="1"/>
                  <a:t>2.3. </a:t>
                </a:r>
                <a:r>
                  <a:rPr lang="vi-VN" sz="2800" b="1"/>
                  <a:t>Các giải thuật xây dựng thực thể cơ sở</a:t>
                </a:r>
                <a:endParaRPr lang="en-US" sz="2800" b="1"/>
              </a:p>
              <a:p>
                <a:pPr lvl="0" algn="just"/>
                <a:r>
                  <a:rPr lang="vi-VN" sz="2000" b="1"/>
                  <a:t>Giải thuật sinh đường tròn Midpoint</a:t>
                </a:r>
                <a:endParaRPr lang="en-US" sz="2000" b="1"/>
              </a:p>
              <a:p>
                <a:r>
                  <a:rPr lang="en-US" sz="2000"/>
                  <a:t>Vậy:</a:t>
                </a:r>
                <a:endParaRPr lang="en-US" sz="2000" i="1">
                  <a:latin typeface="Cambria Math" panose="02040503050406030204" pitchFamily="18" charset="0"/>
                </a:endParaRPr>
              </a:p>
              <a:p>
                <a:pPr lvl="1">
                  <a:buFont typeface="Wingdings" panose="05000000000000000000" pitchFamily="2" charset="2"/>
                  <a:buChar char="§"/>
                </a:pPr>
                <a14:m>
                  <m:oMath xmlns:m="http://schemas.openxmlformats.org/officeDocument/2006/math">
                    <m:sSub>
                      <m:sSubPr>
                        <m:ctrlPr>
                          <a:rPr lang="nn-NO"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𝑖</m:t>
                        </m:r>
                      </m:sub>
                    </m:sSub>
                    <m:r>
                      <a:rPr lang="en-US" sz="2000" b="0" i="1" smtClean="0">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+3</m:t>
                        </m:r>
                      </m:e>
                    </m:d>
                  </m:oMath>
                </a14:m>
                <a:r>
                  <a:rPr lang="pl-PL" sz="2000"/>
                  <a:t>, nếu </a:t>
                </a:r>
                <a:r>
                  <a:rPr lang="pl-PL" sz="2000" i="1"/>
                  <a:t>p</a:t>
                </a:r>
                <a:r>
                  <a:rPr lang="pl-PL" sz="2000" i="1" baseline="-25000"/>
                  <a:t>i</a:t>
                </a:r>
                <a:r>
                  <a:rPr lang="pl-PL" sz="2000" i="1"/>
                  <a:t> </a:t>
                </a:r>
                <a:r>
                  <a:rPr lang="pl-PL" sz="2000"/>
                  <a:t>&lt; 0 do ta chọn </a:t>
                </a:r>
                <a:r>
                  <a:rPr lang="pl-PL" sz="2000" i="1"/>
                  <a:t>y</a:t>
                </a:r>
                <a:r>
                  <a:rPr lang="pl-PL" sz="2000" i="1" baseline="-25000"/>
                  <a:t>i</a:t>
                </a:r>
                <a:r>
                  <a:rPr lang="pl-PL" sz="2000" baseline="-25000"/>
                  <a:t>+1</a:t>
                </a:r>
                <a:r>
                  <a:rPr lang="pl-PL" sz="2000"/>
                  <a:t> = </a:t>
                </a:r>
                <a:r>
                  <a:rPr lang="pl-PL" sz="2000" i="1"/>
                  <a:t>y</a:t>
                </a:r>
                <a:r>
                  <a:rPr lang="pl-PL" sz="2000" i="1" baseline="-25000"/>
                  <a:t>i</a:t>
                </a:r>
                <a:r>
                  <a:rPr lang="pl-PL" sz="2000"/>
                  <a:t>.</a:t>
                </a:r>
                <a:endParaRPr lang="en-US" sz="2000"/>
              </a:p>
              <a:p>
                <a:pPr lvl="1">
                  <a:buFont typeface="Wingdings" panose="05000000000000000000" pitchFamily="2" charset="2"/>
                  <a:buChar char="§"/>
                </a:pPr>
                <a14:m>
                  <m:oMath xmlns:m="http://schemas.openxmlformats.org/officeDocument/2006/math">
                    <m:sSub>
                      <m:sSubPr>
                        <m:ctrlPr>
                          <a:rPr lang="nn-NO"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𝑖</m:t>
                        </m:r>
                      </m:sub>
                    </m:sSub>
                    <m:r>
                      <a:rPr lang="en-US" sz="2000" b="0" i="1" smtClean="0">
                        <a:latin typeface="Cambria Math" panose="02040503050406030204" pitchFamily="18" charset="0"/>
                      </a:rPr>
                      <m:t>+</m:t>
                    </m:r>
                    <m:r>
                      <a:rPr lang="en-US" sz="2000" i="1" smtClean="0">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b="0" i="1" smtClean="0">
                        <a:latin typeface="Cambria Math" panose="02040503050406030204" pitchFamily="18" charset="0"/>
                      </a:rPr>
                      <m:t> −</m:t>
                    </m:r>
                    <m:r>
                      <a:rPr lang="en-US" sz="2000" i="1">
                        <a:latin typeface="Cambria Math" panose="02040503050406030204" pitchFamily="18" charset="0"/>
                      </a:rPr>
                      <m:t>2</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𝑦</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b="0" i="1" smtClean="0">
                        <a:latin typeface="Cambria Math" panose="02040503050406030204" pitchFamily="18" charset="0"/>
                      </a:rPr>
                      <m:t>5</m:t>
                    </m:r>
                  </m:oMath>
                </a14:m>
                <a:r>
                  <a:rPr lang="en-US" sz="2000"/>
                  <a:t>, nếu </a:t>
                </a:r>
                <a:r>
                  <a:rPr lang="en-US" sz="2000" i="1"/>
                  <a:t>p</a:t>
                </a:r>
                <a:r>
                  <a:rPr lang="en-US" sz="2000" i="1" baseline="-25000"/>
                  <a:t>i</a:t>
                </a:r>
                <a:r>
                  <a:rPr lang="en-US" sz="2000" i="1"/>
                  <a:t> </a:t>
                </a:r>
                <a:r>
                  <a:rPr lang="en-US" sz="2000"/>
                  <a:t>≥ 0 do ta chọn </a:t>
                </a:r>
                <a:r>
                  <a:rPr lang="en-US" sz="2000" i="1"/>
                  <a:t>y</a:t>
                </a:r>
                <a:r>
                  <a:rPr lang="en-US" sz="2000" i="1" baseline="-25000"/>
                  <a:t>i</a:t>
                </a:r>
                <a:r>
                  <a:rPr lang="en-US" sz="2000" baseline="-25000"/>
                  <a:t>+1</a:t>
                </a:r>
                <a:r>
                  <a:rPr lang="en-US" sz="2000"/>
                  <a:t> = </a:t>
                </a:r>
                <a:r>
                  <a:rPr lang="en-US" sz="2000" i="1"/>
                  <a:t>y</a:t>
                </a:r>
                <a:r>
                  <a:rPr lang="en-US" sz="2000" i="1" baseline="-25000"/>
                  <a:t>i</a:t>
                </a:r>
                <a:r>
                  <a:rPr lang="en-US" sz="2000"/>
                  <a:t>−1</a:t>
                </a:r>
              </a:p>
              <a:p>
                <a:pPr lvl="0"/>
                <a:r>
                  <a:rPr lang="en-US" sz="2000"/>
                  <a:t>Ta tính giá trị </a:t>
                </a:r>
                <a:r>
                  <a:rPr lang="en-US" sz="2000" i="1"/>
                  <a:t>p</a:t>
                </a:r>
                <a:r>
                  <a:rPr lang="en-US" sz="2000" baseline="-25000"/>
                  <a:t>0</a:t>
                </a:r>
                <a:r>
                  <a:rPr lang="en-US" sz="2000"/>
                  <a:t> ứng với điểm ban đầu (x</a:t>
                </a:r>
                <a:r>
                  <a:rPr lang="en-US" sz="2000" baseline="-25000"/>
                  <a:t>0</a:t>
                </a:r>
                <a:r>
                  <a:rPr lang="en-US" sz="2000"/>
                  <a:t>,</a:t>
                </a:r>
                <a:r>
                  <a:rPr lang="en-US" sz="2000" i="1"/>
                  <a:t>y</a:t>
                </a:r>
                <a:r>
                  <a:rPr lang="en-US" sz="2000" baseline="-25000"/>
                  <a:t>0</a:t>
                </a:r>
                <a:r>
                  <a:rPr lang="en-US" sz="2000"/>
                  <a:t> ) = (0, </a:t>
                </a:r>
                <a:r>
                  <a:rPr lang="en-US" sz="2000" i="1"/>
                  <a:t>R</a:t>
                </a:r>
                <a:r>
                  <a:rPr lang="en-US" sz="2000"/>
                  <a:t>).</a:t>
                </a:r>
              </a:p>
              <a:p>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i="1">
                        <a:latin typeface="Cambria Math" panose="02040503050406030204" pitchFamily="18" charset="0"/>
                      </a:rPr>
                      <m:t>𝑓</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0</m:t>
                            </m:r>
                          </m:sub>
                        </m:sSub>
                        <m:r>
                          <a:rPr lang="en-US" sz="2000" i="1">
                            <a:latin typeface="Cambria Math" panose="02040503050406030204" pitchFamily="18" charset="0"/>
                          </a:rPr>
                          <m:t>+1,</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0</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e>
                    </m:d>
                    <m:r>
                      <a:rPr lang="en-US" sz="2000" b="0" i="1" smtClean="0">
                        <a:latin typeface="Cambria Math" panose="02040503050406030204" pitchFamily="18" charset="0"/>
                      </a:rPr>
                      <m:t>=</m:t>
                    </m:r>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1,</m:t>
                        </m:r>
                        <m:r>
                          <a:rPr lang="en-US" sz="2000" i="1" smtClean="0">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e>
                    </m:d>
                    <m:r>
                      <a:rPr lang="en-US" sz="2000" b="0" i="1" smtClean="0">
                        <a:latin typeface="Cambria Math" panose="02040503050406030204" pitchFamily="18" charset="0"/>
                      </a:rPr>
                      <m:t>=1 −</m:t>
                    </m:r>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e>
                        </m:d>
                      </m:e>
                      <m:sup>
                        <m:r>
                          <a:rPr lang="en-US" sz="2000" b="0" i="1" smtClean="0">
                            <a:latin typeface="Cambria Math" panose="02040503050406030204" pitchFamily="18" charset="0"/>
                          </a:rPr>
                          <m:t>2</m:t>
                        </m:r>
                      </m:sup>
                    </m:sSup>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𝑅</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  </m:t>
                    </m:r>
                  </m:oMath>
                </a14:m>
                <a:r>
                  <a:rPr lang="en-US" sz="2000"/>
                  <a:t>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5</m:t>
                        </m:r>
                      </m:num>
                      <m:den>
                        <m:r>
                          <a:rPr lang="en-US" sz="2000" b="0" i="1" smtClean="0">
                            <a:latin typeface="Cambria Math" panose="02040503050406030204" pitchFamily="18" charset="0"/>
                          </a:rPr>
                          <m:t>4</m:t>
                        </m:r>
                      </m:den>
                    </m:f>
                    <m:r>
                      <a:rPr lang="en-US" sz="2000" b="0" i="1" smtClean="0">
                        <a:latin typeface="Cambria Math" panose="02040503050406030204" pitchFamily="18" charset="0"/>
                      </a:rPr>
                      <m:t> −</m:t>
                    </m:r>
                    <m:r>
                      <a:rPr lang="en-US" sz="2000" b="0" i="1" smtClean="0">
                        <a:latin typeface="Cambria Math" panose="02040503050406030204" pitchFamily="18" charset="0"/>
                      </a:rPr>
                      <m:t>𝑅</m:t>
                    </m:r>
                  </m:oMath>
                </a14:m>
                <a:r>
                  <a:rPr lang="en-US" sz="2000"/>
                  <a:t/>
                </a:r>
                <a:br>
                  <a:rPr lang="en-US" sz="2000"/>
                </a:br>
                <a:r>
                  <a:rPr lang="en-US" sz="2000"/>
                  <a:t/>
                </a:r>
                <a:br>
                  <a:rPr lang="en-US" sz="2000"/>
                </a:br>
                <a:endParaRPr lang="en-US" sz="2000"/>
              </a:p>
              <a:p>
                <a:pPr lvl="0"/>
                <a:endParaRPr lang="en-US" sz="2000"/>
              </a:p>
            </p:txBody>
          </p:sp>
        </mc:Choice>
        <mc:Fallback xmlns="">
          <p:sp>
            <p:nvSpPr>
              <p:cNvPr id="3" name="Content Placeholder 2">
                <a:extLst>
                  <a:ext uri="{FF2B5EF4-FFF2-40B4-BE49-F238E27FC236}">
                    <a16:creationId xmlns:a16="http://schemas.microsoft.com/office/drawing/2014/main" id="{C3C0199F-A274-44C6-BF37-784A855E6EEA}"/>
                  </a:ext>
                </a:extLst>
              </p:cNvPr>
              <p:cNvSpPr>
                <a:spLocks noGrp="1" noRot="1" noChangeAspect="1" noMove="1" noResize="1" noEditPoints="1" noAdjustHandles="1" noChangeArrowheads="1" noChangeShapeType="1" noTextEdit="1"/>
              </p:cNvSpPr>
              <p:nvPr>
                <p:ph idx="1"/>
              </p:nvPr>
            </p:nvSpPr>
            <p:spPr>
              <a:xfrm>
                <a:off x="1167826" y="1612454"/>
                <a:ext cx="8461948" cy="4331146"/>
              </a:xfrm>
              <a:blipFill>
                <a:blip r:embed="rId3"/>
                <a:stretch>
                  <a:fillRect l="-1297" t="-704"/>
                </a:stretch>
              </a:blipFill>
            </p:spPr>
            <p:txBody>
              <a:bodyPr/>
              <a:lstStyle/>
              <a:p>
                <a:r>
                  <a:rPr lang="en-US">
                    <a:noFill/>
                  </a:rPr>
                  <a:t> </a:t>
                </a:r>
              </a:p>
            </p:txBody>
          </p:sp>
        </mc:Fallback>
      </mc:AlternateContent>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028262" y="206686"/>
            <a:ext cx="1122450" cy="1122450"/>
          </a:xfrm>
          <a:prstGeom prst="rect">
            <a:avLst/>
          </a:prstGeom>
        </p:spPr>
      </p:pic>
    </p:spTree>
    <p:extLst>
      <p:ext uri="{BB962C8B-B14F-4D97-AF65-F5344CB8AC3E}">
        <p14:creationId xmlns:p14="http://schemas.microsoft.com/office/powerpoint/2010/main" val="41505266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612454"/>
            <a:ext cx="8461948" cy="4331146"/>
          </a:xfrm>
        </p:spPr>
        <p:txBody>
          <a:bodyPr>
            <a:noAutofit/>
          </a:bodyPr>
          <a:lstStyle/>
          <a:p>
            <a:pPr lvl="0" algn="just"/>
            <a:r>
              <a:rPr lang="en-US" sz="2800" b="1"/>
              <a:t>2.3. </a:t>
            </a:r>
            <a:r>
              <a:rPr lang="vi-VN" sz="2800" b="1"/>
              <a:t>Các giải thuật xây dựng thực thể cơ sở</a:t>
            </a:r>
            <a:endParaRPr lang="en-US" sz="2800" b="1"/>
          </a:p>
          <a:p>
            <a:pPr lvl="0" algn="just"/>
            <a:r>
              <a:rPr lang="vi-VN" sz="2000" b="1"/>
              <a:t>Giải thuật sinh đường tròn Midpoint</a:t>
            </a:r>
            <a:r>
              <a:rPr lang="en-US" sz="2000" b="1"/>
              <a:t>: </a:t>
            </a:r>
            <a:r>
              <a:rPr lang="en-US" sz="2000" b="1">
                <a:hlinkClick r:id="rId3"/>
              </a:rPr>
              <a:t>Code</a:t>
            </a:r>
            <a:endParaRPr lang="en-US" sz="200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028262" y="206686"/>
            <a:ext cx="1122450" cy="1122450"/>
          </a:xfrm>
          <a:prstGeom prst="rect">
            <a:avLst/>
          </a:prstGeom>
        </p:spPr>
      </p:pic>
      <p:pic>
        <p:nvPicPr>
          <p:cNvPr id="5" name="Picture 4"/>
          <p:cNvPicPr>
            <a:picLocks noChangeAspect="1"/>
          </p:cNvPicPr>
          <p:nvPr/>
        </p:nvPicPr>
        <p:blipFill>
          <a:blip r:embed="rId6"/>
          <a:stretch>
            <a:fillRect/>
          </a:stretch>
        </p:blipFill>
        <p:spPr>
          <a:xfrm>
            <a:off x="8661400" y="1485453"/>
            <a:ext cx="2822948" cy="5212833"/>
          </a:xfrm>
          <a:prstGeom prst="rect">
            <a:avLst/>
          </a:prstGeom>
        </p:spPr>
      </p:pic>
      <p:sp>
        <p:nvSpPr>
          <p:cNvPr id="7" name="Rectangle 6"/>
          <p:cNvSpPr/>
          <p:nvPr/>
        </p:nvSpPr>
        <p:spPr>
          <a:xfrm>
            <a:off x="491086" y="2800188"/>
            <a:ext cx="2603500" cy="2893100"/>
          </a:xfrm>
          <a:prstGeom prst="rect">
            <a:avLst/>
          </a:prstGeom>
        </p:spPr>
        <p:txBody>
          <a:bodyPr wrap="square">
            <a:spAutoFit/>
          </a:bodyPr>
          <a:lstStyle/>
          <a:p>
            <a:r>
              <a:rPr lang="en-US" sz="1600"/>
              <a:t>void Put8Pixel(int x, int y)</a:t>
            </a:r>
          </a:p>
          <a:p>
            <a:r>
              <a:rPr lang="en-US" sz="1600"/>
              <a:t>{</a:t>
            </a:r>
          </a:p>
          <a:p>
            <a:r>
              <a:rPr lang="en-US" sz="1600"/>
              <a:t>  putpixel(x, y, Color);</a:t>
            </a:r>
          </a:p>
          <a:p>
            <a:r>
              <a:rPr lang="en-US" sz="1600"/>
              <a:t>  putpixel(y, x, Color);</a:t>
            </a:r>
          </a:p>
          <a:p>
            <a:r>
              <a:rPr lang="en-US" sz="1600"/>
              <a:t>  putpixel(y, -x, Color);</a:t>
            </a:r>
          </a:p>
          <a:p>
            <a:r>
              <a:rPr lang="en-US" sz="1600"/>
              <a:t>  putpixel(x, -y, Color);</a:t>
            </a:r>
          </a:p>
          <a:p>
            <a:r>
              <a:rPr lang="en-US" sz="1600"/>
              <a:t>  putpixel(-x, -y, Color);</a:t>
            </a:r>
          </a:p>
          <a:p>
            <a:r>
              <a:rPr lang="en-US" sz="1600"/>
              <a:t>  putpixel(-y, -x, Color);</a:t>
            </a:r>
          </a:p>
          <a:p>
            <a:r>
              <a:rPr lang="en-US" sz="1600"/>
              <a:t>  putpixel(-y, x, Color);</a:t>
            </a:r>
          </a:p>
          <a:p>
            <a:r>
              <a:rPr lang="en-US" sz="1600"/>
              <a:t>  putpixel(-x, y, Color);</a:t>
            </a:r>
          </a:p>
          <a:p>
            <a:r>
              <a:rPr lang="en-US" sz="1600"/>
              <a:t>} // Put8Pixel</a:t>
            </a:r>
          </a:p>
        </p:txBody>
      </p:sp>
      <p:sp>
        <p:nvSpPr>
          <p:cNvPr id="8" name="Rectangle 7"/>
          <p:cNvSpPr/>
          <p:nvPr/>
        </p:nvSpPr>
        <p:spPr>
          <a:xfrm>
            <a:off x="3060700" y="2661689"/>
            <a:ext cx="2133600" cy="3693319"/>
          </a:xfrm>
          <a:prstGeom prst="rect">
            <a:avLst/>
          </a:prstGeom>
        </p:spPr>
        <p:txBody>
          <a:bodyPr wrap="square">
            <a:spAutoFit/>
          </a:bodyPr>
          <a:lstStyle/>
          <a:p>
            <a:r>
              <a:rPr lang="en-US">
                <a:latin typeface="Adobe Arabic" panose="02040503050201020203" pitchFamily="18" charset="-78"/>
                <a:cs typeface="Adobe Arabic" panose="02040503050201020203" pitchFamily="18" charset="-78"/>
              </a:rPr>
              <a:t>void CircleMidPoint (int R)</a:t>
            </a:r>
          </a:p>
          <a:p>
            <a:r>
              <a:rPr lang="en-US">
                <a:latin typeface="Adobe Arabic" panose="02040503050201020203" pitchFamily="18" charset="-78"/>
                <a:cs typeface="Adobe Arabic" panose="02040503050201020203" pitchFamily="18" charset="-78"/>
              </a:rPr>
              <a:t>{</a:t>
            </a:r>
          </a:p>
          <a:p>
            <a:r>
              <a:rPr lang="en-US">
                <a:latin typeface="Adobe Arabic" panose="02040503050201020203" pitchFamily="18" charset="-78"/>
                <a:cs typeface="Adobe Arabic" panose="02040503050201020203" pitchFamily="18" charset="-78"/>
              </a:rPr>
              <a:t>  int x, y;</a:t>
            </a:r>
          </a:p>
          <a:p>
            <a:r>
              <a:rPr lang="en-US">
                <a:latin typeface="Adobe Arabic" panose="02040503050201020203" pitchFamily="18" charset="-78"/>
                <a:cs typeface="Adobe Arabic" panose="02040503050201020203" pitchFamily="18" charset="-78"/>
              </a:rPr>
              <a:t>  x = 0;</a:t>
            </a:r>
          </a:p>
          <a:p>
            <a:r>
              <a:rPr lang="en-US">
                <a:latin typeface="Adobe Arabic" panose="02040503050201020203" pitchFamily="18" charset="-78"/>
                <a:cs typeface="Adobe Arabic" panose="02040503050201020203" pitchFamily="18" charset="-78"/>
              </a:rPr>
              <a:t>  y = R;</a:t>
            </a:r>
          </a:p>
          <a:p>
            <a:r>
              <a:rPr lang="en-US">
                <a:latin typeface="Adobe Arabic" panose="02040503050201020203" pitchFamily="18" charset="-78"/>
                <a:cs typeface="Adobe Arabic" panose="02040503050201020203" pitchFamily="18" charset="-78"/>
              </a:rPr>
              <a:t>  Put8Pixel(x, y);</a:t>
            </a:r>
          </a:p>
          <a:p>
            <a:r>
              <a:rPr lang="en-US">
                <a:latin typeface="Adobe Arabic" panose="02040503050201020203" pitchFamily="18" charset="-78"/>
                <a:cs typeface="Adobe Arabic" panose="02040503050201020203" pitchFamily="18" charset="-78"/>
              </a:rPr>
              <a:t>  p = 1 - R; // 5/4-R</a:t>
            </a:r>
          </a:p>
          <a:p>
            <a:r>
              <a:rPr lang="en-US">
                <a:latin typeface="Adobe Arabic" panose="02040503050201020203" pitchFamily="18" charset="-78"/>
                <a:cs typeface="Adobe Arabic" panose="02040503050201020203" pitchFamily="18" charset="-78"/>
              </a:rPr>
              <a:t>  while (x &lt; y)</a:t>
            </a:r>
          </a:p>
          <a:p>
            <a:r>
              <a:rPr lang="en-US">
                <a:latin typeface="Adobe Arabic" panose="02040503050201020203" pitchFamily="18" charset="-78"/>
                <a:cs typeface="Adobe Arabic" panose="02040503050201020203" pitchFamily="18" charset="-78"/>
              </a:rPr>
              <a:t>  {</a:t>
            </a:r>
          </a:p>
          <a:p>
            <a:r>
              <a:rPr lang="en-US">
                <a:latin typeface="Adobe Arabic" panose="02040503050201020203" pitchFamily="18" charset="-78"/>
                <a:cs typeface="Adobe Arabic" panose="02040503050201020203" pitchFamily="18" charset="-78"/>
              </a:rPr>
              <a:t>     if (p &lt; 0) </a:t>
            </a:r>
          </a:p>
          <a:p>
            <a:r>
              <a:rPr lang="en-US">
                <a:latin typeface="Adobe Arabic" panose="02040503050201020203" pitchFamily="18" charset="-78"/>
                <a:cs typeface="Adobe Arabic" panose="02040503050201020203" pitchFamily="18" charset="-78"/>
              </a:rPr>
              <a:t>     {</a:t>
            </a:r>
          </a:p>
          <a:p>
            <a:r>
              <a:rPr lang="en-US">
                <a:latin typeface="Adobe Arabic" panose="02040503050201020203" pitchFamily="18" charset="-78"/>
                <a:cs typeface="Adobe Arabic" panose="02040503050201020203" pitchFamily="18" charset="-78"/>
              </a:rPr>
              <a:t>       p += 2*x + 3;</a:t>
            </a:r>
          </a:p>
          <a:p>
            <a:r>
              <a:rPr lang="en-US">
                <a:latin typeface="Adobe Arabic" panose="02040503050201020203" pitchFamily="18" charset="-78"/>
                <a:cs typeface="Adobe Arabic" panose="02040503050201020203" pitchFamily="18" charset="-78"/>
              </a:rPr>
              <a:t>     }</a:t>
            </a:r>
          </a:p>
        </p:txBody>
      </p:sp>
      <p:sp>
        <p:nvSpPr>
          <p:cNvPr id="9" name="Rectangle 8"/>
          <p:cNvSpPr/>
          <p:nvPr/>
        </p:nvSpPr>
        <p:spPr>
          <a:xfrm>
            <a:off x="5194300" y="2661689"/>
            <a:ext cx="2743200" cy="3170099"/>
          </a:xfrm>
          <a:prstGeom prst="rect">
            <a:avLst/>
          </a:prstGeom>
        </p:spPr>
        <p:txBody>
          <a:bodyPr wrap="square">
            <a:spAutoFit/>
          </a:bodyPr>
          <a:lstStyle/>
          <a:p>
            <a:endParaRPr lang="en-US" sz="2000">
              <a:latin typeface="Adobe Arabic" panose="02040503050201020203" pitchFamily="18" charset="-78"/>
              <a:cs typeface="Adobe Arabic" panose="02040503050201020203" pitchFamily="18" charset="-78"/>
            </a:endParaRPr>
          </a:p>
          <a:p>
            <a:r>
              <a:rPr lang="en-US" sz="2000">
                <a:latin typeface="Adobe Arabic" panose="02040503050201020203" pitchFamily="18" charset="-78"/>
                <a:cs typeface="Adobe Arabic" panose="02040503050201020203" pitchFamily="18" charset="-78"/>
              </a:rPr>
              <a:t>     else</a:t>
            </a:r>
          </a:p>
          <a:p>
            <a:r>
              <a:rPr lang="en-US" sz="2000">
                <a:latin typeface="Adobe Arabic" panose="02040503050201020203" pitchFamily="18" charset="-78"/>
                <a:cs typeface="Adobe Arabic" panose="02040503050201020203" pitchFamily="18" charset="-78"/>
              </a:rPr>
              <a:t>    {</a:t>
            </a:r>
          </a:p>
          <a:p>
            <a:r>
              <a:rPr lang="en-US" sz="2000">
                <a:latin typeface="Adobe Arabic" panose="02040503050201020203" pitchFamily="18" charset="-78"/>
                <a:cs typeface="Adobe Arabic" panose="02040503050201020203" pitchFamily="18" charset="-78"/>
              </a:rPr>
              <a:t>      p += 2*(x -y) + 5;</a:t>
            </a:r>
          </a:p>
          <a:p>
            <a:r>
              <a:rPr lang="en-US" sz="2000">
                <a:latin typeface="Adobe Arabic" panose="02040503050201020203" pitchFamily="18" charset="-78"/>
                <a:cs typeface="Adobe Arabic" panose="02040503050201020203" pitchFamily="18" charset="-78"/>
              </a:rPr>
              <a:t>      y--;</a:t>
            </a:r>
          </a:p>
          <a:p>
            <a:r>
              <a:rPr lang="en-US" sz="2000">
                <a:latin typeface="Adobe Arabic" panose="02040503050201020203" pitchFamily="18" charset="-78"/>
                <a:cs typeface="Adobe Arabic" panose="02040503050201020203" pitchFamily="18" charset="-78"/>
              </a:rPr>
              <a:t>    }</a:t>
            </a:r>
          </a:p>
          <a:p>
            <a:r>
              <a:rPr lang="en-US" sz="2000">
                <a:latin typeface="Adobe Arabic" panose="02040503050201020203" pitchFamily="18" charset="-78"/>
                <a:cs typeface="Adobe Arabic" panose="02040503050201020203" pitchFamily="18" charset="-78"/>
              </a:rPr>
              <a:t>    x++;</a:t>
            </a:r>
          </a:p>
          <a:p>
            <a:r>
              <a:rPr lang="en-US" sz="2000">
                <a:latin typeface="Adobe Arabic" panose="02040503050201020203" pitchFamily="18" charset="-78"/>
                <a:cs typeface="Adobe Arabic" panose="02040503050201020203" pitchFamily="18" charset="-78"/>
              </a:rPr>
              <a:t>    Put8Pixel(x, y);</a:t>
            </a:r>
          </a:p>
          <a:p>
            <a:r>
              <a:rPr lang="en-US" sz="2000">
                <a:latin typeface="Adobe Arabic" panose="02040503050201020203" pitchFamily="18" charset="-78"/>
                <a:cs typeface="Adobe Arabic" panose="02040503050201020203" pitchFamily="18" charset="-78"/>
              </a:rPr>
              <a:t>  }</a:t>
            </a:r>
          </a:p>
          <a:p>
            <a:r>
              <a:rPr lang="en-US" sz="2000">
                <a:latin typeface="Adobe Arabic" panose="02040503050201020203" pitchFamily="18" charset="-78"/>
                <a:cs typeface="Adobe Arabic" panose="02040503050201020203" pitchFamily="18" charset="-78"/>
              </a:rPr>
              <a:t>} // CircleMidPoint</a:t>
            </a:r>
          </a:p>
        </p:txBody>
      </p:sp>
    </p:spTree>
    <p:extLst>
      <p:ext uri="{BB962C8B-B14F-4D97-AF65-F5344CB8AC3E}">
        <p14:creationId xmlns:p14="http://schemas.microsoft.com/office/powerpoint/2010/main" val="28425839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653041" y="1612454"/>
                <a:ext cx="7820625" cy="4331146"/>
              </a:xfrm>
            </p:spPr>
            <p:txBody>
              <a:bodyPr>
                <a:noAutofit/>
              </a:bodyPr>
              <a:lstStyle/>
              <a:p>
                <a:pPr lvl="0" algn="just"/>
                <a:r>
                  <a:rPr lang="en-US" sz="2000" b="1"/>
                  <a:t>2.3. </a:t>
                </a:r>
                <a:r>
                  <a:rPr lang="vi-VN" sz="2000" b="1"/>
                  <a:t>Các giải thuật xây dựng thực thể cơ sở</a:t>
                </a:r>
                <a:endParaRPr lang="en-US" sz="2000" b="1"/>
              </a:p>
              <a:p>
                <a:pPr lvl="0" algn="just"/>
                <a:r>
                  <a:rPr lang="vi-VN" sz="1800" b="1"/>
                  <a:t>Giải thuật sinh đường ellipse</a:t>
                </a:r>
                <a:endParaRPr lang="en-US" sz="1800" b="1"/>
              </a:p>
              <a:p>
                <a:pPr lvl="0"/>
                <a:r>
                  <a:rPr lang="en-US" sz="2000"/>
                  <a:t>Ta có: </a:t>
                </a:r>
                <a:r>
                  <a:rPr lang="en-US" sz="2000" smtClean="0"/>
                  <a:t>Tổng khoảng </a:t>
                </a:r>
                <a:r>
                  <a:rPr lang="en-US" sz="2000"/>
                  <a:t>cách của các tiêu điểm F1 và F2 đến bất</a:t>
                </a:r>
                <a:br>
                  <a:rPr lang="en-US" sz="2000"/>
                </a:br>
                <a:r>
                  <a:rPr lang="en-US" sz="2000"/>
                  <a:t>kỳ điểm P (nằm trên cung của Ellipse) đều có cùng giá trị. Hay:</a:t>
                </a:r>
              </a:p>
              <a:p>
                <a:pPr lvl="0"/>
                <a14:m>
                  <m:oMath xmlns:m="http://schemas.openxmlformats.org/officeDocument/2006/math">
                    <m:r>
                      <a:rPr lang="en-US" sz="2000" b="0" i="1" smtClean="0">
                        <a:latin typeface="Cambria Math" panose="02040503050406030204" pitchFamily="18" charset="0"/>
                      </a:rPr>
                      <m:t>𝑑</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𝑑</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𝑑</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r>
                      <a:rPr lang="en-US" sz="2000" b="0" i="1" smtClean="0">
                        <a:latin typeface="Cambria Math" panose="02040503050406030204" pitchFamily="18" charset="0"/>
                      </a:rPr>
                      <m:t>𝑐𝑜𝑛𝑠𝑡</m:t>
                    </m:r>
                  </m:oMath>
                </a14:m>
                <a:endParaRPr lang="en-US" sz="2000"/>
              </a:p>
              <a:p>
                <a:r>
                  <a:rPr lang="en-US" sz="2000"/>
                  <a:t>Trong đó: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𝐹</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𝑥</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𝑦</m:t>
                        </m:r>
                      </m:e>
                      <m:sub>
                        <m:r>
                          <a:rPr lang="en-US" sz="2000" i="1">
                            <a:latin typeface="Cambria Math" panose="02040503050406030204" pitchFamily="18" charset="0"/>
                          </a:rPr>
                          <m:t>1</m:t>
                        </m:r>
                      </m:sub>
                    </m:sSub>
                    <m:r>
                      <a:rPr lang="en-US" sz="2000" b="0" i="1" smtClean="0">
                        <a:latin typeface="Cambria Math" panose="02040503050406030204" pitchFamily="18" charset="0"/>
                      </a:rPr>
                      <m:t>)</m:t>
                    </m:r>
                  </m:oMath>
                </a14:m>
                <a:r>
                  <a:rPr lang="en-US" sz="2000"/>
                  <a:t> và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𝐹</m:t>
                        </m:r>
                      </m:e>
                      <m:sub>
                        <m:r>
                          <a:rPr lang="en-US" sz="2000" b="0" i="1" smtClean="0">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2</m:t>
                        </m:r>
                      </m:sub>
                    </m:sSub>
                    <m:r>
                      <a:rPr lang="en-US" sz="2000" i="1">
                        <a:latin typeface="Cambria Math" panose="02040503050406030204" pitchFamily="18" charset="0"/>
                      </a:rPr>
                      <m:t>)</m:t>
                    </m:r>
                  </m:oMath>
                </a14:m>
                <a:endParaRPr lang="en-US" sz="2000"/>
              </a:p>
              <a:p>
                <a:pPr lvl="0"/>
                <a:r>
                  <a:rPr lang="en-US" sz="2000"/>
                  <a:t>Nên:</a:t>
                </a:r>
              </a:p>
              <a:p>
                <a:pPr lvl="0"/>
                <a14:m>
                  <m:oMath xmlns:m="http://schemas.openxmlformats.org/officeDocument/2006/math">
                    <m:r>
                      <a:rPr lang="en-US" sz="2000" i="1">
                        <a:latin typeface="Cambria Math" panose="02040503050406030204" pitchFamily="18" charset="0"/>
                      </a:rPr>
                      <m:t>𝑑</m:t>
                    </m:r>
                    <m:r>
                      <a:rPr lang="en-US" sz="2000" i="1">
                        <a:latin typeface="Cambria Math" panose="02040503050406030204" pitchFamily="18" charset="0"/>
                      </a:rPr>
                      <m:t>=</m:t>
                    </m:r>
                    <m:rad>
                      <m:radPr>
                        <m:degHide m:val="on"/>
                        <m:ctrlPr>
                          <a:rPr lang="en-US" sz="2000" i="1" smtClean="0">
                            <a:latin typeface="Cambria Math" panose="02040503050406030204" pitchFamily="18" charset="0"/>
                          </a:rPr>
                        </m:ctrlPr>
                      </m:radPr>
                      <m:deg/>
                      <m:e>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e>
                          <m:sup>
                            <m:r>
                              <a:rPr lang="en-US" sz="2000" i="1" smtClean="0">
                                <a:latin typeface="Cambria Math" panose="02040503050406030204" pitchFamily="18" charset="0"/>
                              </a:rPr>
                              <m:t>2</m:t>
                            </m:r>
                          </m:sup>
                        </m:sSup>
                        <m:r>
                          <a:rPr lang="en-US" sz="2000" i="1" smtClean="0">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b="0" i="1" smtClean="0">
                                <a:latin typeface="Cambria Math" panose="02040503050406030204" pitchFamily="18" charset="0"/>
                              </a:rPr>
                              <m:t>𝑦</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𝑦</m:t>
                                </m:r>
                              </m:e>
                              <m:sub>
                                <m:r>
                                  <a:rPr lang="en-US" sz="2000" i="1">
                                    <a:latin typeface="Cambria Math" panose="02040503050406030204" pitchFamily="18" charset="0"/>
                                  </a:rPr>
                                  <m:t>1</m:t>
                                </m:r>
                              </m:sub>
                            </m:sSub>
                            <m:r>
                              <a:rPr lang="en-US" sz="2000" i="1">
                                <a:latin typeface="Cambria Math" panose="02040503050406030204" pitchFamily="18" charset="0"/>
                              </a:rPr>
                              <m:t>)</m:t>
                            </m:r>
                          </m:e>
                          <m:sup>
                            <m:r>
                              <a:rPr lang="en-US" sz="2000" i="1">
                                <a:latin typeface="Cambria Math" panose="02040503050406030204" pitchFamily="18" charset="0"/>
                              </a:rPr>
                              <m:t>2</m:t>
                            </m:r>
                          </m:sup>
                        </m:sSup>
                      </m:e>
                    </m:rad>
                    <m:r>
                      <a:rPr lang="en-US" sz="2000" b="0" i="1" smtClean="0">
                        <a:latin typeface="Cambria Math" panose="02040503050406030204" pitchFamily="18" charset="0"/>
                      </a:rPr>
                      <m:t>+</m:t>
                    </m:r>
                    <m:rad>
                      <m:radPr>
                        <m:degHide m:val="on"/>
                        <m:ctrlPr>
                          <a:rPr lang="en-US" sz="2000" i="1">
                            <a:latin typeface="Cambria Math" panose="02040503050406030204" pitchFamily="18" charset="0"/>
                          </a:rPr>
                        </m:ctrlPr>
                      </m:radPr>
                      <m:deg/>
                      <m:e>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2</m:t>
                                </m:r>
                              </m:sub>
                            </m:sSub>
                            <m:r>
                              <a:rPr lang="en-US" sz="2000" i="1">
                                <a:latin typeface="Cambria Math" panose="02040503050406030204" pitchFamily="18" charset="0"/>
                              </a:rPr>
                              <m:t>)</m:t>
                            </m:r>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2</m:t>
                                </m:r>
                              </m:sub>
                            </m:sSub>
                            <m:r>
                              <a:rPr lang="en-US" sz="2000" i="1">
                                <a:latin typeface="Cambria Math" panose="02040503050406030204" pitchFamily="18" charset="0"/>
                              </a:rPr>
                              <m:t>)</m:t>
                            </m:r>
                          </m:e>
                          <m:sup>
                            <m:r>
                              <a:rPr lang="en-US" sz="2000" i="1">
                                <a:latin typeface="Cambria Math" panose="02040503050406030204" pitchFamily="18" charset="0"/>
                              </a:rPr>
                              <m:t>2</m:t>
                            </m:r>
                          </m:sup>
                        </m:sSup>
                      </m:e>
                    </m:rad>
                    <m:r>
                      <a:rPr lang="en-US" sz="2000" i="1">
                        <a:latin typeface="Cambria Math" panose="02040503050406030204" pitchFamily="18" charset="0"/>
                      </a:rPr>
                      <m:t>=</m:t>
                    </m:r>
                    <m:r>
                      <a:rPr lang="en-US" sz="2000" i="1">
                        <a:latin typeface="Cambria Math" panose="02040503050406030204" pitchFamily="18" charset="0"/>
                      </a:rPr>
                      <m:t>𝑐𝑜𝑛𝑠𝑡</m:t>
                    </m:r>
                  </m:oMath>
                </a14:m>
                <a:r>
                  <a:rPr lang="en-US" sz="2000"/>
                  <a:t/>
                </a:r>
                <a:br>
                  <a:rPr lang="en-US" sz="2000"/>
                </a:br>
                <a:endParaRPr lang="en-US" sz="2000"/>
              </a:p>
            </p:txBody>
          </p:sp>
        </mc:Choice>
        <mc:Fallback xmlns="">
          <p:sp>
            <p:nvSpPr>
              <p:cNvPr id="3" name="Content Placeholder 2">
                <a:extLst>
                  <a:ext uri="{FF2B5EF4-FFF2-40B4-BE49-F238E27FC236}">
                    <a16:creationId xmlns:a16="http://schemas.microsoft.com/office/drawing/2014/main" id="{C3C0199F-A274-44C6-BF37-784A855E6EEA}"/>
                  </a:ext>
                </a:extLst>
              </p:cNvPr>
              <p:cNvSpPr>
                <a:spLocks noGrp="1" noRot="1" noChangeAspect="1" noMove="1" noResize="1" noEditPoints="1" noAdjustHandles="1" noChangeArrowheads="1" noChangeShapeType="1" noTextEdit="1"/>
              </p:cNvSpPr>
              <p:nvPr>
                <p:ph idx="1"/>
              </p:nvPr>
            </p:nvSpPr>
            <p:spPr>
              <a:xfrm>
                <a:off x="653041" y="1612454"/>
                <a:ext cx="7820625" cy="4331146"/>
              </a:xfrm>
              <a:blipFill>
                <a:blip r:embed="rId3"/>
                <a:stretch>
                  <a:fillRect l="-701" t="-141"/>
                </a:stretch>
              </a:blipFill>
            </p:spPr>
            <p:txBody>
              <a:bodyPr/>
              <a:lstStyle/>
              <a:p>
                <a:r>
                  <a:rPr lang="en-US">
                    <a:noFill/>
                  </a:rPr>
                  <a:t> </a:t>
                </a:r>
              </a:p>
            </p:txBody>
          </p:sp>
        </mc:Fallback>
      </mc:AlternateContent>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028262" y="206686"/>
            <a:ext cx="1122450" cy="1122450"/>
          </a:xfrm>
          <a:prstGeom prst="rect">
            <a:avLst/>
          </a:prstGeom>
        </p:spPr>
      </p:pic>
      <p:pic>
        <p:nvPicPr>
          <p:cNvPr id="7" name="Picture 6">
            <a:extLst>
              <a:ext uri="{FF2B5EF4-FFF2-40B4-BE49-F238E27FC236}">
                <a16:creationId xmlns:a16="http://schemas.microsoft.com/office/drawing/2014/main" id="{9F927185-1706-4E5E-9145-3DF5E3B10F9B}"/>
              </a:ext>
            </a:extLst>
          </p:cNvPr>
          <p:cNvPicPr>
            <a:picLocks noChangeAspect="1"/>
          </p:cNvPicPr>
          <p:nvPr/>
        </p:nvPicPr>
        <p:blipFill>
          <a:blip r:embed="rId6"/>
          <a:stretch>
            <a:fillRect/>
          </a:stretch>
        </p:blipFill>
        <p:spPr>
          <a:xfrm>
            <a:off x="8473666" y="1612454"/>
            <a:ext cx="3580080" cy="2784507"/>
          </a:xfrm>
          <a:prstGeom prst="rect">
            <a:avLst/>
          </a:prstGeom>
        </p:spPr>
      </p:pic>
    </p:spTree>
    <p:extLst>
      <p:ext uri="{BB962C8B-B14F-4D97-AF65-F5344CB8AC3E}">
        <p14:creationId xmlns:p14="http://schemas.microsoft.com/office/powerpoint/2010/main" val="34897021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653041" y="1612454"/>
                <a:ext cx="8258984" cy="4331146"/>
              </a:xfrm>
            </p:spPr>
            <p:txBody>
              <a:bodyPr>
                <a:noAutofit/>
              </a:bodyPr>
              <a:lstStyle/>
              <a:p>
                <a:pPr lvl="0" algn="just"/>
                <a:r>
                  <a:rPr lang="en-US" sz="2000" b="1"/>
                  <a:t>2.3. </a:t>
                </a:r>
                <a:r>
                  <a:rPr lang="vi-VN" sz="2000" b="1"/>
                  <a:t>Các giải thuật xây dựng thực thể cơ sở</a:t>
                </a:r>
                <a:endParaRPr lang="en-US" sz="2000" b="1"/>
              </a:p>
              <a:p>
                <a:pPr lvl="0" algn="just"/>
                <a:r>
                  <a:rPr lang="vi-VN" sz="1800" b="1"/>
                  <a:t>Giải thuật sinh đường ellipse</a:t>
                </a:r>
                <a:endParaRPr lang="en-US" sz="1800" b="1"/>
              </a:p>
              <a:p>
                <a:pPr lvl="0"/>
                <a:r>
                  <a:rPr lang="en-US" sz="2000"/>
                  <a:t>Trong hệ tọa độ Decartes:</a:t>
                </a:r>
                <a14:m>
                  <m:oMath xmlns:m="http://schemas.openxmlformats.org/officeDocument/2006/math">
                    <m:r>
                      <a:rPr lang="en-US" sz="2000" b="0" i="0" smtClean="0">
                        <a:latin typeface="Cambria Math" panose="02040503050406030204" pitchFamily="18" charset="0"/>
                      </a:rPr>
                      <m:t> </m:t>
                    </m:r>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𝑥</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𝑐</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𝑥</m:t>
                                    </m:r>
                                  </m:sub>
                                </m:sSub>
                              </m:den>
                            </m:f>
                          </m:e>
                        </m:d>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b="0" i="1" smtClean="0">
                                    <a:latin typeface="Cambria Math" panose="02040503050406030204" pitchFamily="18" charset="0"/>
                                  </a:rPr>
                                  <m:t>𝑦</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𝑦</m:t>
                                    </m:r>
                                  </m:e>
                                  <m:sub>
                                    <m:r>
                                      <a:rPr lang="en-US" sz="2000" i="1">
                                        <a:latin typeface="Cambria Math" panose="02040503050406030204" pitchFamily="18" charset="0"/>
                                      </a:rPr>
                                      <m:t>𝑐</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b="0" i="1" smtClean="0">
                                        <a:latin typeface="Cambria Math" panose="02040503050406030204" pitchFamily="18" charset="0"/>
                                      </a:rPr>
                                      <m:t>𝑦</m:t>
                                    </m:r>
                                  </m:sub>
                                </m:sSub>
                              </m:den>
                            </m:f>
                          </m:e>
                        </m:d>
                      </m:e>
                      <m:sup>
                        <m:r>
                          <a:rPr lang="en-US" sz="2000" i="1">
                            <a:latin typeface="Cambria Math" panose="02040503050406030204" pitchFamily="18" charset="0"/>
                          </a:rPr>
                          <m:t>2</m:t>
                        </m:r>
                      </m:sup>
                    </m:sSup>
                    <m:r>
                      <a:rPr lang="en-US" sz="2000" b="0" i="1" smtClean="0">
                        <a:latin typeface="Cambria Math" panose="02040503050406030204" pitchFamily="18" charset="0"/>
                      </a:rPr>
                      <m:t>=1</m:t>
                    </m:r>
                  </m:oMath>
                </a14:m>
                <a:endParaRPr lang="en-US" sz="2000"/>
              </a:p>
              <a:p>
                <a:r>
                  <a:rPr lang="en-US" sz="2000"/>
                  <a:t>Trong hệ tọa độ cực:</a:t>
                </a:r>
              </a:p>
              <a:p>
                <a:pPr marL="0" lvl="0" indent="0">
                  <a:buNone/>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𝑥</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m:t>
                      </m:r>
                      <m:r>
                        <a:rPr lang="en-US" sz="2000" b="0" i="1" smtClean="0">
                          <a:latin typeface="Cambria Math" panose="02040503050406030204" pitchFamily="18" charset="0"/>
                        </a:rPr>
                        <m:t>𝑟𝑐𝑜𝑠</m:t>
                      </m:r>
                      <m:r>
                        <a:rPr lang="en-US" sz="2000" b="0" i="1" smtClean="0">
                          <a:latin typeface="Cambria Math" panose="02040503050406030204" pitchFamily="18" charset="0"/>
                          <a:ea typeface="Cambria Math" panose="02040503050406030204" pitchFamily="18" charset="0"/>
                        </a:rPr>
                        <m:t>𝜃</m:t>
                      </m:r>
                    </m:oMath>
                  </m:oMathPara>
                </a14:m>
                <a:endParaRPr lang="en-US" sz="2000" b="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𝑦</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𝑦</m:t>
                          </m:r>
                        </m:e>
                        <m:sub>
                          <m:r>
                            <a:rPr lang="en-US" sz="2000" i="1">
                              <a:latin typeface="Cambria Math" panose="02040503050406030204" pitchFamily="18" charset="0"/>
                            </a:rPr>
                            <m:t>𝑐</m:t>
                          </m:r>
                        </m:sub>
                      </m:sSub>
                      <m:r>
                        <a:rPr lang="en-US" sz="2000" i="1">
                          <a:latin typeface="Cambria Math" panose="02040503050406030204" pitchFamily="18" charset="0"/>
                        </a:rPr>
                        <m:t>+</m:t>
                      </m:r>
                      <m:r>
                        <a:rPr lang="en-US" sz="2000" i="1">
                          <a:latin typeface="Cambria Math" panose="02040503050406030204" pitchFamily="18" charset="0"/>
                        </a:rPr>
                        <m:t>𝑟𝑠𝑖𝑛</m:t>
                      </m:r>
                      <m:r>
                        <a:rPr lang="en-US" sz="2000" i="1">
                          <a:latin typeface="Cambria Math" panose="02040503050406030204" pitchFamily="18" charset="0"/>
                          <a:ea typeface="Cambria Math" panose="02040503050406030204" pitchFamily="18" charset="0"/>
                        </a:rPr>
                        <m:t>𝜃</m:t>
                      </m:r>
                    </m:oMath>
                  </m:oMathPara>
                </a14:m>
                <a:endParaRPr lang="en-US" sz="200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C3C0199F-A274-44C6-BF37-784A855E6EEA}"/>
                  </a:ext>
                </a:extLst>
              </p:cNvPr>
              <p:cNvSpPr>
                <a:spLocks noGrp="1" noRot="1" noChangeAspect="1" noMove="1" noResize="1" noEditPoints="1" noAdjustHandles="1" noChangeArrowheads="1" noChangeShapeType="1" noTextEdit="1"/>
              </p:cNvSpPr>
              <p:nvPr>
                <p:ph idx="1"/>
              </p:nvPr>
            </p:nvSpPr>
            <p:spPr>
              <a:xfrm>
                <a:off x="653041" y="1612454"/>
                <a:ext cx="8258984" cy="4331146"/>
              </a:xfrm>
              <a:blipFill>
                <a:blip r:embed="rId3"/>
                <a:stretch>
                  <a:fillRect l="-664" t="-141"/>
                </a:stretch>
              </a:blipFill>
            </p:spPr>
            <p:txBody>
              <a:bodyPr/>
              <a:lstStyle/>
              <a:p>
                <a:r>
                  <a:rPr lang="en-US">
                    <a:noFill/>
                  </a:rPr>
                  <a:t> </a:t>
                </a:r>
              </a:p>
            </p:txBody>
          </p:sp>
        </mc:Fallback>
      </mc:AlternateContent>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028262" y="206686"/>
            <a:ext cx="1122450" cy="1122450"/>
          </a:xfrm>
          <a:prstGeom prst="rect">
            <a:avLst/>
          </a:prstGeom>
        </p:spPr>
      </p:pic>
      <p:pic>
        <p:nvPicPr>
          <p:cNvPr id="5" name="Picture 4">
            <a:extLst>
              <a:ext uri="{FF2B5EF4-FFF2-40B4-BE49-F238E27FC236}">
                <a16:creationId xmlns:a16="http://schemas.microsoft.com/office/drawing/2014/main" id="{0968481C-C644-4C69-8B03-43C409919107}"/>
              </a:ext>
            </a:extLst>
          </p:cNvPr>
          <p:cNvPicPr>
            <a:picLocks noChangeAspect="1"/>
          </p:cNvPicPr>
          <p:nvPr/>
        </p:nvPicPr>
        <p:blipFill>
          <a:blip r:embed="rId6"/>
          <a:stretch>
            <a:fillRect/>
          </a:stretch>
        </p:blipFill>
        <p:spPr>
          <a:xfrm>
            <a:off x="7956311" y="1853753"/>
            <a:ext cx="3582648" cy="3463845"/>
          </a:xfrm>
          <a:prstGeom prst="rect">
            <a:avLst/>
          </a:prstGeom>
        </p:spPr>
      </p:pic>
    </p:spTree>
    <p:extLst>
      <p:ext uri="{BB962C8B-B14F-4D97-AF65-F5344CB8AC3E}">
        <p14:creationId xmlns:p14="http://schemas.microsoft.com/office/powerpoint/2010/main" val="9073393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612454"/>
            <a:ext cx="9729812" cy="4331146"/>
          </a:xfrm>
        </p:spPr>
        <p:txBody>
          <a:bodyPr>
            <a:noAutofit/>
          </a:bodyPr>
          <a:lstStyle/>
          <a:p>
            <a:pPr lvl="0" algn="just"/>
            <a:r>
              <a:rPr lang="en-US" sz="2000" b="1"/>
              <a:t>2.3. </a:t>
            </a:r>
            <a:r>
              <a:rPr lang="vi-VN" sz="2000" b="1"/>
              <a:t>Các giải thuật xây dựng thực thể cơ sở</a:t>
            </a:r>
            <a:endParaRPr lang="en-US" sz="2000" b="1"/>
          </a:p>
          <a:p>
            <a:pPr lvl="0" algn="just"/>
            <a:r>
              <a:rPr lang="vi-VN" sz="1800" b="1"/>
              <a:t>Giải thuật sinh đường ellipse</a:t>
            </a:r>
            <a:endParaRPr lang="en-US" sz="1800" b="1"/>
          </a:p>
          <a:p>
            <a:pPr lvl="0"/>
            <a:r>
              <a:rPr lang="en-US" sz="2000"/>
              <a:t>Các tính chất của Ellipse:</a:t>
            </a:r>
          </a:p>
          <a:p>
            <a:pPr marL="914400" lvl="1" indent="-457200">
              <a:buAutoNum type="arabicParenBoth"/>
            </a:pPr>
            <a:r>
              <a:rPr lang="en-US" sz="2000"/>
              <a:t>Đối xứng qua các góc phần t</a:t>
            </a:r>
            <a:r>
              <a:rPr lang="vi-VN" sz="2000"/>
              <a:t>ư</a:t>
            </a:r>
            <a:endParaRPr lang="en-US" sz="2000"/>
          </a:p>
          <a:p>
            <a:pPr marL="914400" lvl="1" indent="-457200">
              <a:buAutoNum type="arabicParenBoth"/>
            </a:pPr>
            <a:r>
              <a:rPr lang="en-US" sz="2000"/>
              <a:t>Không đối xứng qua các quãng 8 của các góc phần t</a:t>
            </a:r>
            <a:r>
              <a:rPr lang="vi-VN" sz="2000"/>
              <a:t>ư</a:t>
            </a:r>
            <a:endParaRPr lang="en-US" sz="2000"/>
          </a:p>
          <a:p>
            <a:r>
              <a:rPr lang="en-US" sz="2000"/>
              <a:t>Do đó, chúng ta sẽ tính toán các pixel của Ellipse thông qua 1 góc phần t</a:t>
            </a:r>
            <a:r>
              <a:rPr lang="vi-VN" sz="2000"/>
              <a:t>ư</a:t>
            </a:r>
            <a:r>
              <a:rPr lang="en-US" sz="2000"/>
              <a:t> thứ nhất. Sau đó, các điểm còn lại của các góc phần t</a:t>
            </a:r>
            <a:r>
              <a:rPr lang="vi-VN" sz="2000"/>
              <a:t>ư</a:t>
            </a:r>
            <a:r>
              <a:rPr lang="en-US" sz="2000"/>
              <a:t> khác sẽ thực hiện thông qua các phép đối xứng.</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028262" y="206686"/>
            <a:ext cx="1122450" cy="1122450"/>
          </a:xfrm>
          <a:prstGeom prst="rect">
            <a:avLst/>
          </a:prstGeom>
        </p:spPr>
      </p:pic>
      <p:pic>
        <p:nvPicPr>
          <p:cNvPr id="8" name="Picture 7" descr="A close up of a logo&#10;&#10;Description automatically generated">
            <a:extLst>
              <a:ext uri="{FF2B5EF4-FFF2-40B4-BE49-F238E27FC236}">
                <a16:creationId xmlns:a16="http://schemas.microsoft.com/office/drawing/2014/main" id="{5B1790D8-9898-4236-B2D8-FF91537E623B}"/>
              </a:ext>
            </a:extLst>
          </p:cNvPr>
          <p:cNvPicPr>
            <a:picLocks noChangeAspect="1"/>
          </p:cNvPicPr>
          <p:nvPr/>
        </p:nvPicPr>
        <p:blipFill>
          <a:blip r:embed="rId5"/>
          <a:stretch>
            <a:fillRect/>
          </a:stretch>
        </p:blipFill>
        <p:spPr>
          <a:xfrm>
            <a:off x="8481432" y="1695346"/>
            <a:ext cx="2205755" cy="2098680"/>
          </a:xfrm>
          <a:prstGeom prst="rect">
            <a:avLst/>
          </a:prstGeom>
        </p:spPr>
      </p:pic>
    </p:spTree>
    <p:extLst>
      <p:ext uri="{BB962C8B-B14F-4D97-AF65-F5344CB8AC3E}">
        <p14:creationId xmlns:p14="http://schemas.microsoft.com/office/powerpoint/2010/main" val="4141408181"/>
      </p:ext>
    </p:extLst>
  </p:cSld>
  <p:clrMapOvr>
    <a:masterClrMapping/>
  </p:clrMapOvr>
</p:sld>
</file>

<file path=ppt/theme/theme1.xml><?xml version="1.0" encoding="utf-8"?>
<a:theme xmlns:a="http://schemas.openxmlformats.org/drawingml/2006/main" name="Gallery">
  <a:themeElements>
    <a:clrScheme name="Custom 10">
      <a:dk1>
        <a:sysClr val="windowText" lastClr="000000"/>
      </a:dk1>
      <a:lt1>
        <a:sysClr val="window" lastClr="FFFFFF"/>
      </a:lt1>
      <a:dk2>
        <a:srgbClr val="454545"/>
      </a:dk2>
      <a:lt2>
        <a:srgbClr val="DFDBD5"/>
      </a:lt2>
      <a:accent1>
        <a:srgbClr val="B71E42"/>
      </a:accent1>
      <a:accent2>
        <a:srgbClr val="84582C"/>
      </a:accent2>
      <a:accent3>
        <a:srgbClr val="002060"/>
      </a:accent3>
      <a:accent4>
        <a:srgbClr val="586EA6"/>
      </a:accent4>
      <a:accent5>
        <a:srgbClr val="586EA6"/>
      </a:accent5>
      <a:accent6>
        <a:srgbClr val="6892A0"/>
      </a:accent6>
      <a:hlink>
        <a:srgbClr val="B71E42"/>
      </a:hlink>
      <a:folHlink>
        <a:srgbClr val="586EA6"/>
      </a:folHlink>
    </a:clrScheme>
    <a:fontScheme name="Default">
      <a:majorFont>
        <a:latin typeface="Gill Sans MT"/>
        <a:ea typeface=""/>
        <a:cs typeface=""/>
      </a:majorFont>
      <a:minorFont>
        <a:latin typeface="Gill Sans MT"/>
        <a:ea typeface=""/>
        <a:cs typeface=""/>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spDef>
      <a:spPr>
        <a:solidFill>
          <a:srgbClr val="B71E42"/>
        </a:solidFill>
        <a:ln>
          <a:noFill/>
        </a:ln>
      </a:spPr>
      <a:bodyPr rtlCol="0" anchor="ctr"/>
      <a:lstStyle>
        <a:defPPr algn="ctr">
          <a:defRPr/>
        </a:defPPr>
      </a:lstStyle>
      <a:style>
        <a:lnRef idx="3">
          <a:schemeClr val="lt1"/>
        </a:lnRef>
        <a:fillRef idx="1">
          <a:schemeClr val="accent1"/>
        </a:fillRef>
        <a:effectRef idx="1">
          <a:schemeClr val="accent1"/>
        </a:effectRef>
        <a:fontRef idx="minor">
          <a:schemeClr val="lt1"/>
        </a:fontRef>
      </a:style>
    </a:spDef>
    <a:lnDef>
      <a:spPr>
        <a:ln w="31750"/>
      </a:spPr>
      <a:bodyPr/>
      <a:lstStyle/>
      <a:style>
        <a:lnRef idx="3">
          <a:schemeClr val="accent1"/>
        </a:lnRef>
        <a:fillRef idx="0">
          <a:schemeClr val="accent1"/>
        </a:fillRef>
        <a:effectRef idx="2">
          <a:schemeClr val="accent1"/>
        </a:effectRef>
        <a:fontRef idx="minor">
          <a:schemeClr val="tx1"/>
        </a:fontRef>
      </a:style>
    </a:lnDef>
  </a:objectDefaults>
  <a:extraClrSchemeLst/>
  <a:extLst>
    <a:ext uri="{05A4C25C-085E-4340-85A3-A5531E510DB2}">
      <thm15:themeFamily xmlns:thm15="http://schemas.microsoft.com/office/thememl/2012/main" name="My Invention_SL - v4" id="{967A0141-51FB-47EA-A223-61446FEA6A0D}" vid="{99189E50-2190-49F7-9BBD-B37E57739D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30ECC70E-6674-4337-B48B-AF4F8832F1E5}">
  <ds:schemaRefs>
    <ds:schemaRef ds:uri="http://schemas.microsoft.com/sharepoint/v3/contenttype/forms"/>
  </ds:schemaRefs>
</ds:datastoreItem>
</file>

<file path=customXml/itemProps2.xml><?xml version="1.0" encoding="utf-8"?>
<ds:datastoreItem xmlns:ds="http://schemas.openxmlformats.org/officeDocument/2006/customXml" ds:itemID="{D2BAE40F-4B14-4E0B-9265-745AD5E2D4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16B76F2-1AE1-4A2A-A5B3-D462CC5E81F8}">
  <ds:schemaRefs>
    <ds:schemaRef ds:uri="http://schemas.microsoft.com/office/2006/metadata/properties"/>
    <ds:schemaRef ds:uri="http://www.w3.org/XML/1998/namespace"/>
    <ds:schemaRef ds:uri="http://purl.org/dc/terms/"/>
    <ds:schemaRef ds:uri="http://schemas.microsoft.com/office/2006/documentManagement/types"/>
    <ds:schemaRef ds:uri="http://purl.org/dc/elements/1.1/"/>
    <ds:schemaRef ds:uri="6dc4bcd6-49db-4c07-9060-8acfc67cef9f"/>
    <ds:schemaRef ds:uri="http://schemas.microsoft.com/sharepoint/v3"/>
    <ds:schemaRef ds:uri="http://schemas.openxmlformats.org/package/2006/metadata/core-properties"/>
    <ds:schemaRef ds:uri="http://schemas.microsoft.com/office/infopath/2007/PartnerControls"/>
    <ds:schemaRef ds:uri="fb0879af-3eba-417a-a55a-ffe6dcd6ca77"/>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My invention presentation</Template>
  <TotalTime>0</TotalTime>
  <Words>10477</Words>
  <Application>Microsoft Office PowerPoint</Application>
  <PresentationFormat>Widescreen</PresentationFormat>
  <Paragraphs>1336</Paragraphs>
  <Slides>144</Slides>
  <Notes>4</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144</vt:i4>
      </vt:variant>
    </vt:vector>
  </HeadingPairs>
  <TitlesOfParts>
    <vt:vector size="157" baseType="lpstr">
      <vt:lpstr>Adobe Arabic</vt:lpstr>
      <vt:lpstr>Arial</vt:lpstr>
      <vt:lpstr>Calibri</vt:lpstr>
      <vt:lpstr>Cambria Math</vt:lpstr>
      <vt:lpstr>Courier New</vt:lpstr>
      <vt:lpstr>Gill Sans MT</vt:lpstr>
      <vt:lpstr>Symbol</vt:lpstr>
      <vt:lpstr>Tahoma</vt:lpstr>
      <vt:lpstr>Times New Roman</vt:lpstr>
      <vt:lpstr>TimesNewRomanPSMT</vt:lpstr>
      <vt:lpstr>Wingdings</vt:lpstr>
      <vt:lpstr>Gallery</vt:lpstr>
      <vt:lpstr>Equation</vt:lpstr>
      <vt:lpstr>Các giải thuật sinh thực thể cơ sở</vt:lpstr>
      <vt:lpstr>2.1. Giới thiệu</vt:lpstr>
      <vt:lpstr>2.1. Giới thiệu (tt)</vt:lpstr>
      <vt:lpstr>2.2. Các đối tượng đồ họa cơ sở</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PowerPoint Presentation</vt:lpstr>
      <vt:lpstr>PowerPoint Presentation</vt:lpstr>
      <vt:lpstr>PowerPoint Presentation</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2019-01-08T10:26:41Z</dcterms:created>
  <dcterms:modified xsi:type="dcterms:W3CDTF">2021-03-13T09:16:53Z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